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49"/>
  </p:handoutMasterIdLst>
  <p:sldIdLst>
    <p:sldId id="316" r:id="rId2"/>
    <p:sldId id="258" r:id="rId3"/>
    <p:sldId id="323" r:id="rId4"/>
    <p:sldId id="276" r:id="rId5"/>
    <p:sldId id="308" r:id="rId6"/>
    <p:sldId id="260" r:id="rId7"/>
    <p:sldId id="275" r:id="rId8"/>
    <p:sldId id="277" r:id="rId9"/>
    <p:sldId id="309" r:id="rId10"/>
    <p:sldId id="310" r:id="rId11"/>
    <p:sldId id="261" r:id="rId12"/>
    <p:sldId id="262" r:id="rId13"/>
    <p:sldId id="280" r:id="rId14"/>
    <p:sldId id="264" r:id="rId15"/>
    <p:sldId id="311" r:id="rId16"/>
    <p:sldId id="315" r:id="rId17"/>
    <p:sldId id="312" r:id="rId18"/>
    <p:sldId id="268" r:id="rId19"/>
    <p:sldId id="269" r:id="rId20"/>
    <p:sldId id="270" r:id="rId21"/>
    <p:sldId id="317" r:id="rId22"/>
    <p:sldId id="318" r:id="rId23"/>
    <p:sldId id="319" r:id="rId24"/>
    <p:sldId id="320" r:id="rId25"/>
    <p:sldId id="321" r:id="rId26"/>
    <p:sldId id="322" r:id="rId27"/>
    <p:sldId id="271" r:id="rId28"/>
    <p:sldId id="272" r:id="rId29"/>
    <p:sldId id="273" r:id="rId30"/>
    <p:sldId id="274" r:id="rId31"/>
    <p:sldId id="279" r:id="rId32"/>
    <p:sldId id="278" r:id="rId33"/>
    <p:sldId id="282" r:id="rId34"/>
    <p:sldId id="281" r:id="rId35"/>
    <p:sldId id="314" r:id="rId36"/>
    <p:sldId id="265" r:id="rId37"/>
    <p:sldId id="296" r:id="rId38"/>
    <p:sldId id="266" r:id="rId39"/>
    <p:sldId id="291" r:id="rId40"/>
    <p:sldId id="294" r:id="rId41"/>
    <p:sldId id="267" r:id="rId42"/>
    <p:sldId id="297" r:id="rId43"/>
    <p:sldId id="298" r:id="rId44"/>
    <p:sldId id="305" r:id="rId45"/>
    <p:sldId id="300" r:id="rId46"/>
    <p:sldId id="313" r:id="rId47"/>
    <p:sldId id="307" r:id="rId48"/>
  </p:sldIdLst>
  <p:sldSz cx="9144000" cy="6858000" type="screen4x3"/>
  <p:notesSz cx="6797675" cy="9926638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FBFBF"/>
    <a:srgbClr val="954F72"/>
    <a:srgbClr val="F5F5F5"/>
    <a:srgbClr val="00CC00"/>
    <a:srgbClr val="CCFFCC"/>
    <a:srgbClr val="33CC33"/>
    <a:srgbClr val="B2DE82"/>
    <a:srgbClr val="00CC66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850" autoAdjust="0"/>
    <p:restoredTop sz="94660"/>
  </p:normalViewPr>
  <p:slideViewPr>
    <p:cSldViewPr>
      <p:cViewPr varScale="1">
        <p:scale>
          <a:sx n="109" d="100"/>
          <a:sy n="109" d="100"/>
        </p:scale>
        <p:origin x="7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7" tIns="45683" rIns="91367" bIns="45683" numCol="1" anchor="t" anchorCtr="0" compatLnSpc="1">
            <a:prstTxWarp prst="textNoShape">
              <a:avLst/>
            </a:prstTxWarp>
          </a:bodyPr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4" y="1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7" tIns="45683" rIns="91367" bIns="45683" numCol="1" anchor="t" anchorCtr="0" compatLnSpc="1">
            <a:prstTxWarp prst="textNoShape">
              <a:avLst/>
            </a:prstTxWarp>
          </a:bodyPr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7" tIns="45683" rIns="91367" bIns="45683" numCol="1" anchor="b" anchorCtr="0" compatLnSpc="1">
            <a:prstTxWarp prst="textNoShape">
              <a:avLst/>
            </a:prstTxWarp>
          </a:bodyPr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7" tIns="45683" rIns="91367" bIns="45683" numCol="1" anchor="b" anchorCtr="0" compatLnSpc="1">
            <a:prstTxWarp prst="textNoShape">
              <a:avLst/>
            </a:prstTxWarp>
          </a:bodyPr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44B9147-168E-47D9-9BF2-6AE02BE9D80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85658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altLang="ko-KR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77E41-0ED1-4261-A669-E5941B8FBEF1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47305-849B-460A-835F-3855B16EE90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9760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2B3F9-3A38-4579-9550-3914C6D86B90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027CC-B844-4BC1-810C-7E50E8C4D65E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0866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84AD-F887-4BE6-AF98-93C36DC3C3C6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45661-F25D-4BCC-8E77-51B3A89FEEFE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327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292079"/>
          </a:xfrm>
          <a:prstGeom prst="rect">
            <a:avLst/>
          </a:prstGeom>
        </p:spPr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53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26AC3-1E8C-46E3-8B6B-DE0E5630C9DC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BD992-641C-42A1-96EF-C0B8A845BC73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6853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B0A7C-181B-49D5-A56A-FD033292534E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8B0BA-87DD-4AB6-934A-CB2E3F18D7C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416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64B17-F7B4-420B-9657-FA87236FA865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23EBC-FCEF-45F2-AE05-302468BB78C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8054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ko-KR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ko-KR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5F315-6805-43E0-91D3-6D2F5C6C37DF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8B40D-4512-48C3-A2C1-541773DE90E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026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4ED3A-14C0-4B6D-8E4C-F37C376BA31C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B5A55-8CAB-43AB-82EA-131ED10A86A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490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5BA79-C551-4EDF-8D55-2229310F13AB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21400-E780-4E96-B0D7-84C5BF06D63B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055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ko-KR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FC0C3-3388-43C1-8EED-F1370E353A54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9DAD9-1AFE-4907-A559-6E68DD9F53D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83078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ko-KR" alt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ko-KR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E68A3-B18B-45C4-9F83-B1479E7FB1CF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0B9BC-F5DC-4535-88E7-5CAECAF287A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463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D1A7D9B-52D9-4E0C-ADE4-EE5047134344}" type="datetimeFigureOut">
              <a:rPr lang="ko-KR" altLang="en-US"/>
              <a:pPr>
                <a:defRPr/>
              </a:pPr>
              <a:t>2024-07-04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BA42760-2AE0-4F77-90B6-FC75277D5DA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171450" indent="-171450" algn="l" defTabSz="685800" rtl="0" fontAlgn="base" latinLnBrk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 latinLnBrk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 latinLnBrk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 latinLnBrk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 latinLnBrk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audio" Target="../media/audio1.wav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10" Type="http://schemas.openxmlformats.org/officeDocument/2006/relationships/image" Target="../media/image60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10" Type="http://schemas.openxmlformats.org/officeDocument/2006/relationships/image" Target="../media/image78.jpeg"/><Relationship Id="rId4" Type="http://schemas.openxmlformats.org/officeDocument/2006/relationships/image" Target="../media/image72.jpeg"/><Relationship Id="rId9" Type="http://schemas.openxmlformats.org/officeDocument/2006/relationships/image" Target="../media/image77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g"/><Relationship Id="rId5" Type="http://schemas.openxmlformats.org/officeDocument/2006/relationships/image" Target="../media/image82.jpeg"/><Relationship Id="rId10" Type="http://schemas.openxmlformats.org/officeDocument/2006/relationships/image" Target="../media/image87.jpeg"/><Relationship Id="rId4" Type="http://schemas.openxmlformats.org/officeDocument/2006/relationships/image" Target="../media/image81.jpeg"/><Relationship Id="rId9" Type="http://schemas.openxmlformats.org/officeDocument/2006/relationships/image" Target="../media/image86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10" Type="http://schemas.openxmlformats.org/officeDocument/2006/relationships/image" Target="../media/image96.jpeg"/><Relationship Id="rId4" Type="http://schemas.openxmlformats.org/officeDocument/2006/relationships/image" Target="../media/image90.jpeg"/><Relationship Id="rId9" Type="http://schemas.openxmlformats.org/officeDocument/2006/relationships/image" Target="../media/image95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10" Type="http://schemas.openxmlformats.org/officeDocument/2006/relationships/image" Target="../media/image105.jpeg"/><Relationship Id="rId4" Type="http://schemas.openxmlformats.org/officeDocument/2006/relationships/image" Target="../media/image99.jpeg"/><Relationship Id="rId9" Type="http://schemas.openxmlformats.org/officeDocument/2006/relationships/image" Target="../media/image10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 bwMode="auto">
          <a:xfrm>
            <a:off x="-36513" y="6453336"/>
            <a:ext cx="9180513" cy="144016"/>
          </a:xfrm>
          <a:prstGeom prst="rect">
            <a:avLst/>
          </a:prstGeom>
          <a:solidFill>
            <a:srgbClr val="FFFF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Y각헤드라인B" pitchFamily="18" charset="-127"/>
              <a:ea typeface="HY각헤드라인B" pitchFamily="18" charset="-127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A784A30-75EA-DD16-2420-BAA8861E1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808" y="1010837"/>
            <a:ext cx="2414192" cy="162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4DDEEF85-7A19-7F60-0657-4F1430C03490}"/>
              </a:ext>
            </a:extLst>
          </p:cNvPr>
          <p:cNvSpPr/>
          <p:nvPr/>
        </p:nvSpPr>
        <p:spPr bwMode="auto">
          <a:xfrm>
            <a:off x="683568" y="44624"/>
            <a:ext cx="5688632" cy="5078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50"/>
            </a:solidFill>
          </a:ln>
          <a:effectLst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ko-KR" sz="3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3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</a:t>
            </a:r>
            <a:r>
              <a:rPr lang="en-US" altLang="ko-KR" sz="3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) </a:t>
            </a:r>
            <a:r>
              <a:rPr lang="ko-KR" altLang="en-US" sz="3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국제청년환경연합회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EAE84F6D-769D-AF7E-0A7F-9DEF9055E7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010837"/>
            <a:ext cx="6761797" cy="5436134"/>
          </a:xfrm>
          <a:prstGeom prst="rect">
            <a:avLst/>
          </a:prstGeom>
        </p:spPr>
      </p:pic>
      <p:pic>
        <p:nvPicPr>
          <p:cNvPr id="1028" name="Picture 4" descr="D:\협력사\국제환경운동연합\사진\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284" y="2636912"/>
            <a:ext cx="2418716" cy="135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협력사\국제환경운동연합\사진\1_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284" y="3975760"/>
            <a:ext cx="2418716" cy="117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협력사\국제환경운동연합\사진\maxresdefaul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808" y="5150730"/>
            <a:ext cx="241419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70892" y="350415"/>
            <a:ext cx="252521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4.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목적 및 목표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2555777" y="284573"/>
            <a:ext cx="6552727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 2024 </a:t>
            </a:r>
            <a:r>
              <a:rPr lang="ko-KR" altLang="en-US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308222" y="1124744"/>
            <a:ext cx="3012099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4. </a:t>
            </a:r>
            <a:r>
              <a:rPr lang="ko-KR" altLang="en-US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운영 전략</a:t>
            </a:r>
            <a:endParaRPr lang="en-US" altLang="ko-KR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90290" y="1611042"/>
            <a:ext cx="8363420" cy="4896543"/>
            <a:chOff x="428595" y="1087277"/>
            <a:chExt cx="8363420" cy="5127805"/>
          </a:xfrm>
        </p:grpSpPr>
        <p:sp>
          <p:nvSpPr>
            <p:cNvPr id="6" name="AutoShape 22"/>
            <p:cNvSpPr>
              <a:spLocks noChangeArrowheads="1"/>
            </p:cNvSpPr>
            <p:nvPr/>
          </p:nvSpPr>
          <p:spPr bwMode="auto">
            <a:xfrm rot="5400000">
              <a:off x="3588241" y="3806056"/>
              <a:ext cx="1141725" cy="2054529"/>
            </a:xfrm>
            <a:custGeom>
              <a:avLst/>
              <a:gdLst>
                <a:gd name="T0" fmla="*/ 702469 w 21600"/>
                <a:gd name="T1" fmla="*/ 0 h 21600"/>
                <a:gd name="T2" fmla="*/ 0 w 21600"/>
                <a:gd name="T3" fmla="*/ 1584325 h 21600"/>
                <a:gd name="T4" fmla="*/ 702469 w 21600"/>
                <a:gd name="T5" fmla="*/ 3168650 h 21600"/>
                <a:gd name="T6" fmla="*/ 936625 w 21600"/>
                <a:gd name="T7" fmla="*/ 1584325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1">
              <a:gsLst>
                <a:gs pos="99000">
                  <a:srgbClr val="008000"/>
                </a:gs>
                <a:gs pos="25000">
                  <a:srgbClr val="006699">
                    <a:alpha val="0"/>
                  </a:srgb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dirty="0">
                <a:ea typeface="맑은 고딕" pitchFamily="50" charset="-127"/>
              </a:endParaRPr>
            </a:p>
          </p:txBody>
        </p:sp>
        <p:grpSp>
          <p:nvGrpSpPr>
            <p:cNvPr id="7" name="그룹 27"/>
            <p:cNvGrpSpPr/>
            <p:nvPr/>
          </p:nvGrpSpPr>
          <p:grpSpPr>
            <a:xfrm>
              <a:off x="505206" y="1087277"/>
              <a:ext cx="2815116" cy="3346558"/>
              <a:chOff x="468313" y="1773238"/>
              <a:chExt cx="3149600" cy="397192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AutoShape 11"/>
              <p:cNvSpPr>
                <a:spLocks noChangeArrowheads="1"/>
              </p:cNvSpPr>
              <p:nvPr/>
            </p:nvSpPr>
            <p:spPr bwMode="auto">
              <a:xfrm rot="16200000">
                <a:off x="562769" y="2342356"/>
                <a:ext cx="2924175" cy="2900363"/>
              </a:xfrm>
              <a:custGeom>
                <a:avLst/>
                <a:gdLst>
                  <a:gd name="G0" fmla="+- 4350 0 0"/>
                  <a:gd name="G1" fmla="+- -7608715 0 0"/>
                  <a:gd name="G2" fmla="+- 0 0 -7608715"/>
                  <a:gd name="T0" fmla="*/ 0 256 1"/>
                  <a:gd name="T1" fmla="*/ 180 256 1"/>
                  <a:gd name="G3" fmla="+- -7608715 T0 T1"/>
                  <a:gd name="T2" fmla="*/ 0 256 1"/>
                  <a:gd name="T3" fmla="*/ 90 256 1"/>
                  <a:gd name="G4" fmla="+- -7608715 T2 T3"/>
                  <a:gd name="G5" fmla="*/ G4 2 1"/>
                  <a:gd name="T4" fmla="*/ 90 256 1"/>
                  <a:gd name="T5" fmla="*/ 0 256 1"/>
                  <a:gd name="G6" fmla="+- -7608715 T4 T5"/>
                  <a:gd name="G7" fmla="*/ G6 2 1"/>
                  <a:gd name="G8" fmla="abs -760871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350"/>
                  <a:gd name="G18" fmla="*/ 4350 1 2"/>
                  <a:gd name="G19" fmla="+- G18 5400 0"/>
                  <a:gd name="G20" fmla="cos G19 -7608715"/>
                  <a:gd name="G21" fmla="sin G19 -7608715"/>
                  <a:gd name="G22" fmla="+- G20 10800 0"/>
                  <a:gd name="G23" fmla="+- G21 10800 0"/>
                  <a:gd name="G24" fmla="+- 10800 0 G20"/>
                  <a:gd name="G25" fmla="+- 4350 10800 0"/>
                  <a:gd name="G26" fmla="?: G9 G17 G25"/>
                  <a:gd name="G27" fmla="?: G9 0 21600"/>
                  <a:gd name="G28" fmla="cos 10800 -7608715"/>
                  <a:gd name="G29" fmla="sin 10800 -7608715"/>
                  <a:gd name="G30" fmla="sin 4350 -760871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608715 G34 0"/>
                  <a:gd name="G36" fmla="?: G6 G35 G31"/>
                  <a:gd name="G37" fmla="+- 21600 0 G36"/>
                  <a:gd name="G38" fmla="?: G4 0 G33"/>
                  <a:gd name="G39" fmla="?: -760871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467 w 21600"/>
                  <a:gd name="T15" fmla="*/ 3997 h 21600"/>
                  <a:gd name="T16" fmla="*/ 10800 w 21600"/>
                  <a:gd name="T17" fmla="*/ 6450 h 21600"/>
                  <a:gd name="T18" fmla="*/ 14133 w 21600"/>
                  <a:gd name="T19" fmla="*/ 399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86" y="6893"/>
                    </a:moveTo>
                    <a:cubicBezTo>
                      <a:pt x="9482" y="6601"/>
                      <a:pt x="10136" y="6449"/>
                      <a:pt x="10800" y="6450"/>
                    </a:cubicBezTo>
                    <a:cubicBezTo>
                      <a:pt x="11463" y="6450"/>
                      <a:pt x="12117" y="6601"/>
                      <a:pt x="12713" y="6893"/>
                    </a:cubicBezTo>
                    <a:lnTo>
                      <a:pt x="15551" y="1101"/>
                    </a:lnTo>
                    <a:cubicBezTo>
                      <a:pt x="14072" y="376"/>
                      <a:pt x="12447" y="-1"/>
                      <a:pt x="10799" y="0"/>
                    </a:cubicBezTo>
                    <a:cubicBezTo>
                      <a:pt x="9152" y="0"/>
                      <a:pt x="7527" y="376"/>
                      <a:pt x="6048" y="110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5781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AutoShape 12"/>
              <p:cNvSpPr>
                <a:spLocks noChangeArrowheads="1"/>
              </p:cNvSpPr>
              <p:nvPr/>
            </p:nvSpPr>
            <p:spPr bwMode="auto">
              <a:xfrm rot="9900000">
                <a:off x="528638" y="2332038"/>
                <a:ext cx="2962275" cy="2832100"/>
              </a:xfrm>
              <a:custGeom>
                <a:avLst/>
                <a:gdLst>
                  <a:gd name="G0" fmla="+- -1636068 0 0"/>
                  <a:gd name="G1" fmla="+- -11796480 0 0"/>
                  <a:gd name="G2" fmla="+- -1636068 0 -11796480"/>
                  <a:gd name="G3" fmla="+- 10800 0 0"/>
                  <a:gd name="G4" fmla="+- 0 0 -1636068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4418 0 0"/>
                  <a:gd name="G9" fmla="+- 0 0 -11796480"/>
                  <a:gd name="G10" fmla="+- 4418 0 2700"/>
                  <a:gd name="G11" fmla="cos G10 -1636068"/>
                  <a:gd name="G12" fmla="sin G10 -1636068"/>
                  <a:gd name="G13" fmla="cos 13500 -1636068"/>
                  <a:gd name="G14" fmla="sin 13500 -1636068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4418 1 2"/>
                  <a:gd name="G20" fmla="+- G19 5400 0"/>
                  <a:gd name="G21" fmla="cos G20 -1636068"/>
                  <a:gd name="G22" fmla="sin G20 -1636068"/>
                  <a:gd name="G23" fmla="+- G21 10800 0"/>
                  <a:gd name="G24" fmla="+- G12 G23 G22"/>
                  <a:gd name="G25" fmla="+- G22 G23 G11"/>
                  <a:gd name="G26" fmla="cos 10800 -1636068"/>
                  <a:gd name="G27" fmla="sin 10800 -1636068"/>
                  <a:gd name="G28" fmla="cos 4418 -1636068"/>
                  <a:gd name="G29" fmla="sin 4418 -1636068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11796480"/>
                  <a:gd name="G36" fmla="sin G34 -11796480"/>
                  <a:gd name="G37" fmla="+/ -11796480 -1636068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4418 G39"/>
                  <a:gd name="G43" fmla="sin 4418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8465 w 21600"/>
                  <a:gd name="T5" fmla="*/ 255 h 21600"/>
                  <a:gd name="T6" fmla="*/ 3191 w 21600"/>
                  <a:gd name="T7" fmla="*/ 10800 h 21600"/>
                  <a:gd name="T8" fmla="*/ 9845 w 21600"/>
                  <a:gd name="T9" fmla="*/ 6486 h 21600"/>
                  <a:gd name="T10" fmla="*/ 23038 w 21600"/>
                  <a:gd name="T11" fmla="*/ 5102 h 21600"/>
                  <a:gd name="T12" fmla="*/ 20184 w 21600"/>
                  <a:gd name="T13" fmla="*/ 12929 h 21600"/>
                  <a:gd name="T14" fmla="*/ 12357 w 21600"/>
                  <a:gd name="T15" fmla="*/ 10074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4805" y="8935"/>
                    </a:moveTo>
                    <a:cubicBezTo>
                      <a:pt x="14080" y="7377"/>
                      <a:pt x="12517" y="6382"/>
                      <a:pt x="10800" y="6382"/>
                    </a:cubicBezTo>
                    <a:cubicBezTo>
                      <a:pt x="8360" y="6382"/>
                      <a:pt x="6382" y="8360"/>
                      <a:pt x="6382" y="10800"/>
                    </a:cubicBezTo>
                    <a:lnTo>
                      <a:pt x="0" y="10800"/>
                    </a:lnTo>
                    <a:cubicBezTo>
                      <a:pt x="0" y="4835"/>
                      <a:pt x="4835" y="0"/>
                      <a:pt x="10800" y="0"/>
                    </a:cubicBezTo>
                    <a:cubicBezTo>
                      <a:pt x="14999" y="0"/>
                      <a:pt x="18818" y="2434"/>
                      <a:pt x="20590" y="6241"/>
                    </a:cubicBezTo>
                    <a:lnTo>
                      <a:pt x="23038" y="5102"/>
                    </a:lnTo>
                    <a:lnTo>
                      <a:pt x="20184" y="12929"/>
                    </a:lnTo>
                    <a:lnTo>
                      <a:pt x="12357" y="10074"/>
                    </a:lnTo>
                    <a:lnTo>
                      <a:pt x="14805" y="89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9900">
                      <a:tint val="66000"/>
                      <a:satMod val="160000"/>
                    </a:srgbClr>
                  </a:gs>
                  <a:gs pos="50000">
                    <a:srgbClr val="FF9900">
                      <a:tint val="44500"/>
                      <a:satMod val="160000"/>
                    </a:srgbClr>
                  </a:gs>
                  <a:gs pos="100000">
                    <a:srgbClr val="FF9900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5781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0" name="AutoShape 13"/>
              <p:cNvSpPr>
                <a:spLocks noChangeArrowheads="1"/>
              </p:cNvSpPr>
              <p:nvPr/>
            </p:nvSpPr>
            <p:spPr bwMode="auto">
              <a:xfrm rot="2700000">
                <a:off x="589758" y="2339181"/>
                <a:ext cx="2921001" cy="2922588"/>
              </a:xfrm>
              <a:custGeom>
                <a:avLst/>
                <a:gdLst>
                  <a:gd name="G0" fmla="+- -1027189 0 0"/>
                  <a:gd name="G1" fmla="+- -9018536 0 0"/>
                  <a:gd name="G2" fmla="+- -1027189 0 -9018536"/>
                  <a:gd name="G3" fmla="+- 10800 0 0"/>
                  <a:gd name="G4" fmla="+- 0 0 -1027189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4286 0 0"/>
                  <a:gd name="G9" fmla="+- 0 0 -9018536"/>
                  <a:gd name="G10" fmla="+- 4286 0 2700"/>
                  <a:gd name="G11" fmla="cos G10 -1027189"/>
                  <a:gd name="G12" fmla="sin G10 -1027189"/>
                  <a:gd name="G13" fmla="cos 13500 -1027189"/>
                  <a:gd name="G14" fmla="sin 13500 -1027189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4286 1 2"/>
                  <a:gd name="G20" fmla="+- G19 5400 0"/>
                  <a:gd name="G21" fmla="cos G20 -1027189"/>
                  <a:gd name="G22" fmla="sin G20 -1027189"/>
                  <a:gd name="G23" fmla="+- G21 10800 0"/>
                  <a:gd name="G24" fmla="+- G12 G23 G22"/>
                  <a:gd name="G25" fmla="+- G22 G23 G11"/>
                  <a:gd name="G26" fmla="cos 10800 -1027189"/>
                  <a:gd name="G27" fmla="sin 10800 -1027189"/>
                  <a:gd name="G28" fmla="cos 4286 -1027189"/>
                  <a:gd name="G29" fmla="sin 4286 -1027189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9018536"/>
                  <a:gd name="G36" fmla="sin G34 -9018536"/>
                  <a:gd name="G37" fmla="+/ -9018536 -1027189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4286 G39"/>
                  <a:gd name="G43" fmla="sin 4286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13295 w 21600"/>
                  <a:gd name="T5" fmla="*/ 292 h 21600"/>
                  <a:gd name="T6" fmla="*/ 5228 w 21600"/>
                  <a:gd name="T7" fmla="*/ 5714 h 21600"/>
                  <a:gd name="T8" fmla="*/ 11790 w 21600"/>
                  <a:gd name="T9" fmla="*/ 6629 h 21600"/>
                  <a:gd name="T10" fmla="*/ 23798 w 21600"/>
                  <a:gd name="T11" fmla="*/ 7152 h 21600"/>
                  <a:gd name="T12" fmla="*/ 19671 w 21600"/>
                  <a:gd name="T13" fmla="*/ 14497 h 21600"/>
                  <a:gd name="T14" fmla="*/ 12327 w 21600"/>
                  <a:gd name="T15" fmla="*/ 10371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4926" y="9642"/>
                    </a:moveTo>
                    <a:cubicBezTo>
                      <a:pt x="14407" y="7792"/>
                      <a:pt x="12721" y="6514"/>
                      <a:pt x="10800" y="6514"/>
                    </a:cubicBezTo>
                    <a:cubicBezTo>
                      <a:pt x="9595" y="6513"/>
                      <a:pt x="8446" y="7020"/>
                      <a:pt x="7634" y="7910"/>
                    </a:cubicBezTo>
                    <a:lnTo>
                      <a:pt x="2823" y="3519"/>
                    </a:lnTo>
                    <a:cubicBezTo>
                      <a:pt x="4869" y="1277"/>
                      <a:pt x="7764" y="-1"/>
                      <a:pt x="10800" y="0"/>
                    </a:cubicBezTo>
                    <a:cubicBezTo>
                      <a:pt x="15640" y="0"/>
                      <a:pt x="19890" y="3221"/>
                      <a:pt x="21198" y="7882"/>
                    </a:cubicBezTo>
                    <a:lnTo>
                      <a:pt x="23798" y="7152"/>
                    </a:lnTo>
                    <a:lnTo>
                      <a:pt x="19671" y="14497"/>
                    </a:lnTo>
                    <a:lnTo>
                      <a:pt x="12327" y="10371"/>
                    </a:lnTo>
                    <a:lnTo>
                      <a:pt x="14926" y="964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CC"/>
                  </a:gs>
                  <a:gs pos="100000">
                    <a:srgbClr val="3366CC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5781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1" name="AutoShape 14"/>
              <p:cNvSpPr>
                <a:spLocks noChangeArrowheads="1"/>
              </p:cNvSpPr>
              <p:nvPr/>
            </p:nvSpPr>
            <p:spPr bwMode="auto">
              <a:xfrm rot="16200000">
                <a:off x="548482" y="2320131"/>
                <a:ext cx="2959100" cy="2922587"/>
              </a:xfrm>
              <a:custGeom>
                <a:avLst/>
                <a:gdLst>
                  <a:gd name="G0" fmla="+- -197447 0 0"/>
                  <a:gd name="G1" fmla="+- -6037236 0 0"/>
                  <a:gd name="G2" fmla="+- -197447 0 -6037236"/>
                  <a:gd name="G3" fmla="+- 10800 0 0"/>
                  <a:gd name="G4" fmla="+- 0 0 -197447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4280 0 0"/>
                  <a:gd name="G9" fmla="+- 0 0 -6037236"/>
                  <a:gd name="G10" fmla="+- 4280 0 2700"/>
                  <a:gd name="G11" fmla="cos G10 -197447"/>
                  <a:gd name="G12" fmla="sin G10 -197447"/>
                  <a:gd name="G13" fmla="cos 13500 -197447"/>
                  <a:gd name="G14" fmla="sin 13500 -197447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4280 1 2"/>
                  <a:gd name="G20" fmla="+- G19 5400 0"/>
                  <a:gd name="G21" fmla="cos G20 -197447"/>
                  <a:gd name="G22" fmla="sin G20 -197447"/>
                  <a:gd name="G23" fmla="+- G21 10800 0"/>
                  <a:gd name="G24" fmla="+- G12 G23 G22"/>
                  <a:gd name="G25" fmla="+- G22 G23 G11"/>
                  <a:gd name="G26" fmla="cos 10800 -197447"/>
                  <a:gd name="G27" fmla="sin 10800 -197447"/>
                  <a:gd name="G28" fmla="cos 4280 -197447"/>
                  <a:gd name="G29" fmla="sin 4280 -197447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6037236"/>
                  <a:gd name="G36" fmla="sin G34 -6037236"/>
                  <a:gd name="G37" fmla="+/ -6037236 -197447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4280 G39"/>
                  <a:gd name="G43" fmla="sin 4280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18087 w 21600"/>
                  <a:gd name="T5" fmla="*/ 2828 h 21600"/>
                  <a:gd name="T6" fmla="*/ 10520 w 21600"/>
                  <a:gd name="T7" fmla="*/ 3265 h 21600"/>
                  <a:gd name="T8" fmla="*/ 13687 w 21600"/>
                  <a:gd name="T9" fmla="*/ 7641 h 21600"/>
                  <a:gd name="T10" fmla="*/ 24281 w 21600"/>
                  <a:gd name="T11" fmla="*/ 10090 h 21600"/>
                  <a:gd name="T12" fmla="*/ 18642 w 21600"/>
                  <a:gd name="T13" fmla="*/ 16355 h 21600"/>
                  <a:gd name="T14" fmla="*/ 12377 w 21600"/>
                  <a:gd name="T15" fmla="*/ 10716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5074" y="10575"/>
                    </a:moveTo>
                    <a:cubicBezTo>
                      <a:pt x="14954" y="8301"/>
                      <a:pt x="13076" y="6520"/>
                      <a:pt x="10800" y="6520"/>
                    </a:cubicBezTo>
                    <a:cubicBezTo>
                      <a:pt x="10747" y="6519"/>
                      <a:pt x="10694" y="6520"/>
                      <a:pt x="10641" y="6522"/>
                    </a:cubicBezTo>
                    <a:lnTo>
                      <a:pt x="10400" y="7"/>
                    </a:lnTo>
                    <a:cubicBezTo>
                      <a:pt x="10533" y="2"/>
                      <a:pt x="10666" y="-1"/>
                      <a:pt x="10800" y="0"/>
                    </a:cubicBezTo>
                    <a:cubicBezTo>
                      <a:pt x="16544" y="0"/>
                      <a:pt x="21283" y="4496"/>
                      <a:pt x="21585" y="10232"/>
                    </a:cubicBezTo>
                    <a:lnTo>
                      <a:pt x="24281" y="10090"/>
                    </a:lnTo>
                    <a:lnTo>
                      <a:pt x="18642" y="16355"/>
                    </a:lnTo>
                    <a:lnTo>
                      <a:pt x="12377" y="10716"/>
                    </a:lnTo>
                    <a:lnTo>
                      <a:pt x="15074" y="10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5781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AutoShape 22"/>
              <p:cNvSpPr>
                <a:spLocks noChangeArrowheads="1"/>
              </p:cNvSpPr>
              <p:nvPr/>
            </p:nvSpPr>
            <p:spPr bwMode="auto">
              <a:xfrm>
                <a:off x="468313" y="1773238"/>
                <a:ext cx="3149600" cy="3971925"/>
              </a:xfrm>
              <a:prstGeom prst="roundRect">
                <a:avLst>
                  <a:gd name="adj" fmla="val 5847"/>
                </a:avLst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 defTabSz="95781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400">
                    <a:latin typeface="HY견고딕" pitchFamily="18" charset="-127"/>
                    <a:ea typeface="HY견고딕" pitchFamily="18" charset="-127"/>
                  </a:rPr>
                  <a:t>        </a:t>
                </a:r>
              </a:p>
            </p:txBody>
          </p:sp>
        </p:grp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938361" y="1806403"/>
              <a:ext cx="790277" cy="6204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최고의 </a:t>
              </a:r>
            </a:p>
            <a:p>
              <a:pPr algn="ctr">
                <a:spcBef>
                  <a:spcPct val="50000"/>
                </a:spcBef>
              </a:pPr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홍보</a:t>
              </a: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2341563" y="2416175"/>
              <a:ext cx="790277" cy="51570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합리적 예산</a:t>
              </a: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1017569" y="3238072"/>
              <a:ext cx="901581" cy="6204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완벽한</a:t>
              </a:r>
            </a:p>
            <a:p>
              <a:pPr algn="ctr">
                <a:spcBef>
                  <a:spcPct val="50000"/>
                </a:spcBef>
              </a:pPr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진행</a:t>
              </a:r>
            </a:p>
          </p:txBody>
        </p:sp>
        <p:sp>
          <p:nvSpPr>
            <p:cNvPr id="16" name="AutoShape 8"/>
            <p:cNvSpPr>
              <a:spLocks noChangeArrowheads="1"/>
            </p:cNvSpPr>
            <p:nvPr/>
          </p:nvSpPr>
          <p:spPr bwMode="auto">
            <a:xfrm>
              <a:off x="3638550" y="1157288"/>
              <a:ext cx="936625" cy="935037"/>
            </a:xfrm>
            <a:prstGeom prst="rightArrow">
              <a:avLst>
                <a:gd name="adj1" fmla="val 72157"/>
                <a:gd name="adj2" fmla="val 33446"/>
              </a:avLst>
            </a:prstGeom>
            <a:solidFill>
              <a:srgbClr val="C0C0C0"/>
            </a:solidFill>
            <a:ln w="1905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dirty="0">
                <a:ea typeface="맑은 고딕" pitchFamily="50" charset="-127"/>
              </a:endParaRP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3525470" y="1317514"/>
              <a:ext cx="936625" cy="6204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최고의</a:t>
              </a:r>
            </a:p>
            <a:p>
              <a:pPr algn="ctr">
                <a:spcBef>
                  <a:spcPct val="50000"/>
                </a:spcBef>
              </a:pPr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홍보</a:t>
              </a:r>
            </a:p>
          </p:txBody>
        </p:sp>
        <p:sp>
          <p:nvSpPr>
            <p:cNvPr id="18" name="AutoShape 10"/>
            <p:cNvSpPr>
              <a:spLocks noChangeArrowheads="1"/>
            </p:cNvSpPr>
            <p:nvPr/>
          </p:nvSpPr>
          <p:spPr bwMode="auto">
            <a:xfrm>
              <a:off x="3638550" y="3495675"/>
              <a:ext cx="936625" cy="935038"/>
            </a:xfrm>
            <a:prstGeom prst="rightArrow">
              <a:avLst>
                <a:gd name="adj1" fmla="val 72157"/>
                <a:gd name="adj2" fmla="val 33446"/>
              </a:avLst>
            </a:prstGeom>
            <a:solidFill>
              <a:srgbClr val="3366FF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dirty="0">
                <a:ea typeface="맑은 고딕" pitchFamily="50" charset="-127"/>
              </a:endParaRPr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3567640" y="3694150"/>
              <a:ext cx="863600" cy="51570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합리적 예산</a:t>
              </a:r>
            </a:p>
          </p:txBody>
        </p:sp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>
              <a:off x="3638550" y="2308225"/>
              <a:ext cx="935038" cy="935038"/>
            </a:xfrm>
            <a:prstGeom prst="rightArrow">
              <a:avLst>
                <a:gd name="adj1" fmla="val 72157"/>
                <a:gd name="adj2" fmla="val 33389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완벽한</a:t>
              </a:r>
            </a:p>
            <a:p>
              <a:pPr algn="ctr"/>
              <a:r>
                <a:rPr lang="ko-KR" altLang="en-US" sz="13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진행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4643438" y="1292225"/>
              <a:ext cx="3961010" cy="6607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1400" dirty="0" err="1">
                  <a:latin typeface="휴먼옛체" panose="02030504000101010101" pitchFamily="18" charset="-127"/>
                  <a:ea typeface="휴먼옛체" panose="02030504000101010101" pitchFamily="18" charset="-127"/>
                </a:rPr>
                <a:t>시간별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, </a:t>
              </a:r>
              <a:r>
                <a:rPr lang="ko-KR" altLang="en-US" sz="1400" dirty="0" err="1">
                  <a:latin typeface="휴먼옛체" panose="02030504000101010101" pitchFamily="18" charset="-127"/>
                  <a:ea typeface="휴먼옛체" panose="02030504000101010101" pitchFamily="18" charset="-127"/>
                </a:rPr>
                <a:t>팀별로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 홍보대상을 구분하여 최고의</a:t>
              </a:r>
              <a:endPara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  <a:p>
              <a:pPr>
                <a:spcBef>
                  <a:spcPct val="50000"/>
                </a:spcBef>
              </a:pP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홍보 효과를 도출할 수 있는 홍보 전략 도출 </a:t>
              </a:r>
            </a:p>
          </p:txBody>
        </p:sp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4718049" y="3571875"/>
              <a:ext cx="4034423" cy="6607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주요방송사와의 조율 및 공식 </a:t>
              </a:r>
              <a:r>
                <a:rPr lang="ko-KR" altLang="en-US" sz="1400" dirty="0" err="1">
                  <a:latin typeface="휴먼옛체" panose="02030504000101010101" pitchFamily="18" charset="-127"/>
                  <a:ea typeface="휴먼옛체" panose="02030504000101010101" pitchFamily="18" charset="-127"/>
                </a:rPr>
                <a:t>후원사</a:t>
              </a:r>
              <a:endPara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  <a:p>
              <a:pPr>
                <a:spcBef>
                  <a:spcPct val="50000"/>
                </a:spcBef>
              </a:pP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시스템을 활용하여 대회 운영 예산 절감</a:t>
              </a: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4646613" y="2452687"/>
              <a:ext cx="4145402" cy="6607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프로젝트 와 행사 운영 노하우를 갖춘 대행사를</a:t>
              </a:r>
              <a:endPara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  <a:p>
              <a:pPr>
                <a:spcBef>
                  <a:spcPct val="50000"/>
                </a:spcBef>
              </a:pP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선정하여 최강의 맨 파워를 활용한 완벽한 진행</a:t>
              </a:r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505206" y="5443538"/>
              <a:ext cx="8173656" cy="77154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lnSpc>
                  <a:spcPct val="140000"/>
                </a:lnSpc>
                <a:defRPr/>
              </a:pPr>
              <a:endParaRPr lang="ko-KR" altLang="ko-KR" sz="1400" b="1" dirty="0">
                <a:solidFill>
                  <a:schemeClr val="bg1"/>
                </a:solidFill>
                <a:latin typeface="-윤고딕130" pitchFamily="18" charset="-127"/>
                <a:ea typeface="-윤고딕130" pitchFamily="18" charset="-127"/>
              </a:endParaRPr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428595" y="5572140"/>
              <a:ext cx="8250267" cy="49958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en-US" altLang="ko-KR" sz="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  <a:p>
              <a:pPr algn="ctr"/>
              <a:r>
                <a:rPr lang="ko-KR" altLang="en-US" sz="20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최고의 청년 미래희망 프로젝트의 성공적 미션 완료</a:t>
              </a:r>
            </a:p>
          </p:txBody>
        </p:sp>
        <p:sp>
          <p:nvSpPr>
            <p:cNvPr id="28" name="Rectangle 19"/>
            <p:cNvSpPr>
              <a:spLocks noChangeArrowheads="1"/>
            </p:cNvSpPr>
            <p:nvPr/>
          </p:nvSpPr>
          <p:spPr bwMode="auto">
            <a:xfrm>
              <a:off x="3494088" y="1125538"/>
              <a:ext cx="5256212" cy="1008062"/>
            </a:xfrm>
            <a:prstGeom prst="rect">
              <a:avLst/>
            </a:prstGeom>
            <a:noFill/>
            <a:ln w="9525" algn="ctr">
              <a:solidFill>
                <a:srgbClr val="008000"/>
              </a:solidFill>
              <a:miter lim="800000"/>
              <a:headEnd/>
              <a:tailEnd/>
            </a:ln>
            <a:effectLst>
              <a:prstShdw prst="shdw17" dist="17961" dir="13500000">
                <a:srgbClr val="4D4D4D"/>
              </a:prstShdw>
            </a:effectLst>
          </p:spPr>
          <p:txBody>
            <a:bodyPr wrap="none" anchor="ctr"/>
            <a:lstStyle/>
            <a:p>
              <a:endParaRPr lang="ko-KR" altLang="en-US" dirty="0">
                <a:ea typeface="맑은 고딕" pitchFamily="50" charset="-127"/>
              </a:endParaRPr>
            </a:p>
          </p:txBody>
        </p:sp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3494088" y="3429000"/>
              <a:ext cx="5256212" cy="1008063"/>
            </a:xfrm>
            <a:prstGeom prst="rect">
              <a:avLst/>
            </a:prstGeom>
            <a:noFill/>
            <a:ln w="9525" algn="ctr">
              <a:solidFill>
                <a:srgbClr val="008000"/>
              </a:solidFill>
              <a:miter lim="800000"/>
              <a:headEnd/>
              <a:tailEnd/>
            </a:ln>
            <a:effectLst>
              <a:prstShdw prst="shdw17" dist="17961" dir="13500000">
                <a:srgbClr val="4D4D4D"/>
              </a:prstShdw>
            </a:effectLst>
          </p:spPr>
          <p:txBody>
            <a:bodyPr wrap="none" anchor="ctr"/>
            <a:lstStyle/>
            <a:p>
              <a:endParaRPr lang="ko-KR" altLang="en-US" dirty="0">
                <a:ea typeface="맑은 고딕" pitchFamily="50" charset="-127"/>
              </a:endParaRPr>
            </a:p>
          </p:txBody>
        </p:sp>
        <p:sp>
          <p:nvSpPr>
            <p:cNvPr id="30" name="Rectangle 21"/>
            <p:cNvSpPr>
              <a:spLocks noChangeArrowheads="1"/>
            </p:cNvSpPr>
            <p:nvPr/>
          </p:nvSpPr>
          <p:spPr bwMode="auto">
            <a:xfrm>
              <a:off x="3494088" y="2276475"/>
              <a:ext cx="5256212" cy="1008063"/>
            </a:xfrm>
            <a:prstGeom prst="rect">
              <a:avLst/>
            </a:prstGeom>
            <a:noFill/>
            <a:ln w="9525" algn="ctr">
              <a:solidFill>
                <a:srgbClr val="008000"/>
              </a:solidFill>
              <a:miter lim="800000"/>
              <a:headEnd/>
              <a:tailEnd/>
            </a:ln>
            <a:effectLst>
              <a:prstShdw prst="shdw17" dist="17961" dir="13500000">
                <a:srgbClr val="4D4D4D"/>
              </a:prstShdw>
            </a:effectLst>
          </p:spPr>
          <p:txBody>
            <a:bodyPr wrap="none" anchor="ctr"/>
            <a:lstStyle/>
            <a:p>
              <a:endParaRPr lang="ko-KR" altLang="en-US" dirty="0">
                <a:ea typeface="맑은 고딕" pitchFamily="50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441607" y="505679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    </a:t>
            </a:r>
            <a:r>
              <a:rPr lang="ko-KR" altLang="en-US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성 공</a:t>
            </a:r>
          </a:p>
        </p:txBody>
      </p:sp>
    </p:spTree>
    <p:extLst>
      <p:ext uri="{BB962C8B-B14F-4D97-AF65-F5344CB8AC3E}">
        <p14:creationId xmlns:p14="http://schemas.microsoft.com/office/powerpoint/2010/main" val="551301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-2111375" y="3314700"/>
            <a:ext cx="9144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08223" y="332656"/>
            <a:ext cx="252521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5.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주제 및 슬로건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2411761" y="284573"/>
            <a:ext cx="669674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611560" y="1914317"/>
            <a:ext cx="7848872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20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  <a:r>
              <a:rPr lang="en-US" altLang="ko-KR" sz="20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-&gt;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지속 가능성과 정신 건강을 위한 </a:t>
            </a:r>
            <a:endParaRPr lang="en-US" altLang="ko-KR" sz="2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                           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 역량 강화</a:t>
            </a:r>
            <a:r>
              <a:rPr lang="en-US" altLang="ko-KR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”</a:t>
            </a:r>
          </a:p>
          <a:p>
            <a:endParaRPr lang="ko-KR" altLang="en-US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11560" y="4818258"/>
            <a:ext cx="7704856" cy="8925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en-US" altLang="ko-KR" sz="2000" dirty="0">
                <a:solidFill>
                  <a:srgbClr val="00B05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2000" dirty="0">
                <a:solidFill>
                  <a:srgbClr val="00B05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강한 마음</a:t>
            </a:r>
            <a:r>
              <a:rPr lang="en-US" altLang="ko-KR" sz="2000" dirty="0">
                <a:solidFill>
                  <a:srgbClr val="00B05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2000" dirty="0">
                <a:solidFill>
                  <a:srgbClr val="00B05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밝은 미래 </a:t>
            </a:r>
            <a:r>
              <a:rPr lang="en-US" altLang="ko-KR" sz="2000" dirty="0">
                <a:solidFill>
                  <a:srgbClr val="00B05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2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함께 만드는 지속 가능한 세상</a:t>
            </a:r>
            <a:r>
              <a:rPr lang="en-US" altLang="ko-KR" sz="2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”</a:t>
            </a:r>
          </a:p>
          <a:p>
            <a:endParaRPr lang="ko-KR" altLang="en-US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" name="두루마리 모양: 가로로 말림 4">
            <a:extLst>
              <a:ext uri="{FF2B5EF4-FFF2-40B4-BE49-F238E27FC236}">
                <a16:creationId xmlns:a16="http://schemas.microsoft.com/office/drawing/2014/main" id="{122957E8-9FD8-6572-A142-E141B35610D9}"/>
              </a:ext>
            </a:extLst>
          </p:cNvPr>
          <p:cNvSpPr/>
          <p:nvPr/>
        </p:nvSpPr>
        <p:spPr bwMode="auto">
          <a:xfrm>
            <a:off x="539552" y="1285154"/>
            <a:ext cx="1168004" cy="695265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50000"/>
              </a:schemeClr>
            </a:solidFill>
          </a:ln>
          <a:effectLst/>
        </p:spPr>
        <p:txBody>
          <a:bodyPr wrap="square" rtlCol="0" anchor="ctr">
            <a:spAutoFit/>
          </a:bodyPr>
          <a:lstStyle/>
          <a:p>
            <a:r>
              <a:rPr lang="ko-KR" altLang="en-US" sz="5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endParaRPr lang="en-US" altLang="ko-KR" sz="500" b="1" dirty="0">
              <a:effectLst>
                <a:outerShdw blurRad="38100" dist="38100" dir="2700000" algn="tl">
                  <a:srgbClr val="FFFFFF"/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ko-KR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 주 제</a:t>
            </a:r>
            <a:endParaRPr lang="en-US" altLang="ko-KR" b="1" dirty="0">
              <a:effectLst>
                <a:outerShdw blurRad="38100" dist="38100" dir="2700000" algn="tl">
                  <a:srgbClr val="FFFFFF"/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endParaRPr lang="en-US" altLang="ko-KR" sz="500" b="1" dirty="0">
              <a:effectLst>
                <a:outerShdw blurRad="38100" dist="38100" dir="2700000" algn="tl">
                  <a:srgbClr val="FFFFFF"/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8" name="두루마리 모양: 가로로 말림 7">
            <a:extLst>
              <a:ext uri="{FF2B5EF4-FFF2-40B4-BE49-F238E27FC236}">
                <a16:creationId xmlns:a16="http://schemas.microsoft.com/office/drawing/2014/main" id="{3C3C3D70-F612-6BF9-5A25-90A12BF91A08}"/>
              </a:ext>
            </a:extLst>
          </p:cNvPr>
          <p:cNvSpPr/>
          <p:nvPr/>
        </p:nvSpPr>
        <p:spPr bwMode="auto">
          <a:xfrm>
            <a:off x="539552" y="4189095"/>
            <a:ext cx="1168004" cy="695265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/>
        </p:spPr>
        <p:txBody>
          <a:bodyPr wrap="square" rtlCol="0" anchor="ctr">
            <a:spAutoFit/>
          </a:bodyPr>
          <a:lstStyle/>
          <a:p>
            <a:r>
              <a:rPr lang="ko-KR" altLang="en-US" sz="5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endParaRPr lang="en-US" altLang="ko-KR" sz="500" b="1" dirty="0">
              <a:effectLst>
                <a:outerShdw blurRad="38100" dist="38100" dir="2700000" algn="tl">
                  <a:srgbClr val="FFFFFF"/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ko-KR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Slogan</a:t>
            </a:r>
            <a:endParaRPr lang="en-US" altLang="ko-KR" b="1" dirty="0">
              <a:effectLst>
                <a:outerShdw blurRad="38100" dist="38100" dir="2700000" algn="tl">
                  <a:srgbClr val="FFFFFF"/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endParaRPr lang="en-US" altLang="ko-KR" sz="500" b="1" dirty="0">
              <a:effectLst>
                <a:outerShdw blurRad="38100" dist="38100" dir="2700000" algn="tl">
                  <a:srgbClr val="FFFFFF"/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직사각형 130"/>
          <p:cNvSpPr/>
          <p:nvPr/>
        </p:nvSpPr>
        <p:spPr bwMode="auto">
          <a:xfrm>
            <a:off x="1318488" y="3140968"/>
            <a:ext cx="4786566" cy="64184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latinLnBrk="1" hangingPunct="1">
              <a:defRPr/>
            </a:pPr>
            <a:endParaRPr lang="ko-KR" altLang="en-US" b="1">
              <a:latin typeface="+mj-ea"/>
              <a:ea typeface="문체부 제목 돋음체" panose="020B0609000101010101" pitchFamily="49" charset="-127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08223" y="332656"/>
            <a:ext cx="252521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6.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구성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195736" y="294828"/>
            <a:ext cx="6912768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grpSp>
        <p:nvGrpSpPr>
          <p:cNvPr id="83" name="그룹 82"/>
          <p:cNvGrpSpPr/>
          <p:nvPr/>
        </p:nvGrpSpPr>
        <p:grpSpPr>
          <a:xfrm>
            <a:off x="467543" y="1281651"/>
            <a:ext cx="7920880" cy="5203825"/>
            <a:chOff x="792163" y="2268538"/>
            <a:chExt cx="5319712" cy="6216650"/>
          </a:xfrm>
        </p:grpSpPr>
        <p:sp>
          <p:nvSpPr>
            <p:cNvPr id="84" name="직사각형 83"/>
            <p:cNvSpPr/>
            <p:nvPr/>
          </p:nvSpPr>
          <p:spPr bwMode="auto">
            <a:xfrm>
              <a:off x="1363663" y="2513013"/>
              <a:ext cx="3214687" cy="76835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85" name="Rectangle 304"/>
            <p:cNvSpPr>
              <a:spLocks noChangeArrowheads="1"/>
            </p:cNvSpPr>
            <p:nvPr/>
          </p:nvSpPr>
          <p:spPr bwMode="auto">
            <a:xfrm>
              <a:off x="2049551" y="2669774"/>
              <a:ext cx="2563134" cy="312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eaLnBrk="1" latinLnBrk="1" hangingPunct="1">
                <a:defRPr/>
              </a:pPr>
              <a:r>
                <a:rPr lang="ko-KR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프로젝트기획</a:t>
              </a:r>
              <a:r>
                <a:rPr lang="en-US" altLang="ko-KR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/</a:t>
              </a:r>
              <a:r>
                <a:rPr lang="ko-KR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행사 구성 및 </a:t>
              </a:r>
              <a:r>
                <a:rPr lang="ko-KR" altLang="en-US" sz="11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팀구성</a:t>
              </a:r>
              <a:r>
                <a:rPr lang="en-US" altLang="ko-KR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/</a:t>
              </a:r>
              <a:r>
                <a:rPr lang="ko-KR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프로젝트실행</a:t>
              </a:r>
              <a:endPara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86" name="육각형 85"/>
            <p:cNvSpPr/>
            <p:nvPr/>
          </p:nvSpPr>
          <p:spPr bwMode="auto">
            <a:xfrm rot="5400000">
              <a:off x="704851" y="2355850"/>
              <a:ext cx="1255712" cy="1081087"/>
            </a:xfrm>
            <a:prstGeom prst="hexagon">
              <a:avLst/>
            </a:prstGeom>
            <a:solidFill>
              <a:srgbClr val="487FC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38500" dist="50800" dir="5400000" sy="-100000" algn="bl" rotWithShape="0"/>
            </a:effectLst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87" name="Rectangle 304"/>
            <p:cNvSpPr>
              <a:spLocks noChangeArrowheads="1"/>
            </p:cNvSpPr>
            <p:nvPr/>
          </p:nvSpPr>
          <p:spPr bwMode="auto">
            <a:xfrm>
              <a:off x="833755" y="2701925"/>
              <a:ext cx="1022351" cy="36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latinLnBrk="1" hangingPunct="1"/>
              <a:r>
                <a:rPr kumimoji="0" lang="en-US" altLang="ko-KR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1.</a:t>
              </a:r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프로젝트 기획</a:t>
              </a:r>
              <a:endParaRPr kumimoji="0"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88" name="직사각형 157"/>
            <p:cNvSpPr>
              <a:spLocks noChangeArrowheads="1"/>
            </p:cNvSpPr>
            <p:nvPr/>
          </p:nvSpPr>
          <p:spPr bwMode="auto">
            <a:xfrm>
              <a:off x="5222081" y="2513013"/>
              <a:ext cx="889794" cy="76835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113569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cxnSp>
          <p:nvCxnSpPr>
            <p:cNvPr id="89" name="직선 연결선 32"/>
            <p:cNvCxnSpPr>
              <a:cxnSpLocks noChangeShapeType="1"/>
              <a:stCxn id="84" idx="3"/>
              <a:endCxn id="88" idx="1"/>
            </p:cNvCxnSpPr>
            <p:nvPr/>
          </p:nvCxnSpPr>
          <p:spPr bwMode="auto">
            <a:xfrm>
              <a:off x="4578350" y="2897189"/>
              <a:ext cx="643730" cy="0"/>
            </a:xfrm>
            <a:prstGeom prst="line">
              <a:avLst/>
            </a:prstGeom>
            <a:noFill/>
            <a:ln w="19050" algn="ctr">
              <a:solidFill>
                <a:srgbClr val="113569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직사각형 89"/>
            <p:cNvSpPr/>
            <p:nvPr/>
          </p:nvSpPr>
          <p:spPr bwMode="auto">
            <a:xfrm>
              <a:off x="1363663" y="3505200"/>
              <a:ext cx="3214687" cy="76676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91" name="육각형 90"/>
            <p:cNvSpPr/>
            <p:nvPr/>
          </p:nvSpPr>
          <p:spPr bwMode="auto">
            <a:xfrm rot="5400000">
              <a:off x="704057" y="3348831"/>
              <a:ext cx="1257300" cy="1081087"/>
            </a:xfrm>
            <a:prstGeom prst="hexagon">
              <a:avLst/>
            </a:prstGeom>
            <a:solidFill>
              <a:srgbClr val="77A0D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38500" dist="50800" dir="5400000" sy="-100000" algn="bl" rotWithShape="0"/>
            </a:effectLst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92" name="Rectangle 304"/>
            <p:cNvSpPr>
              <a:spLocks noChangeArrowheads="1"/>
            </p:cNvSpPr>
            <p:nvPr/>
          </p:nvSpPr>
          <p:spPr bwMode="auto">
            <a:xfrm>
              <a:off x="833755" y="3629506"/>
              <a:ext cx="1022351" cy="625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latinLnBrk="1" hangingPunct="1"/>
              <a:r>
                <a:rPr kumimoji="0" lang="en-US" altLang="ko-KR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2.</a:t>
              </a:r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극기훈련 및 </a:t>
              </a:r>
              <a:endParaRPr kumimoji="0"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  <a:p>
              <a:pPr algn="ctr" eaLnBrk="1" latinLnBrk="1" hangingPunct="1"/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안보체험</a:t>
              </a:r>
              <a:endParaRPr kumimoji="0"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93" name="직사각형 155"/>
            <p:cNvSpPr>
              <a:spLocks noChangeArrowheads="1"/>
            </p:cNvSpPr>
            <p:nvPr/>
          </p:nvSpPr>
          <p:spPr bwMode="auto">
            <a:xfrm>
              <a:off x="5222081" y="3505200"/>
              <a:ext cx="889794" cy="766763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113569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cxnSp>
          <p:nvCxnSpPr>
            <p:cNvPr id="94" name="직선 연결선 162"/>
            <p:cNvCxnSpPr>
              <a:cxnSpLocks noChangeShapeType="1"/>
              <a:stCxn id="90" idx="3"/>
              <a:endCxn id="93" idx="1"/>
            </p:cNvCxnSpPr>
            <p:nvPr/>
          </p:nvCxnSpPr>
          <p:spPr bwMode="auto">
            <a:xfrm>
              <a:off x="4578350" y="3888582"/>
              <a:ext cx="643730" cy="0"/>
            </a:xfrm>
            <a:prstGeom prst="line">
              <a:avLst/>
            </a:prstGeom>
            <a:noFill/>
            <a:ln w="19050" algn="ctr">
              <a:solidFill>
                <a:srgbClr val="113569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95" name="그림 17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89" t="25809" r="37421" b="48241"/>
            <a:stretch>
              <a:fillRect/>
            </a:stretch>
          </p:blipFill>
          <p:spPr bwMode="auto">
            <a:xfrm>
              <a:off x="5363617" y="2570163"/>
              <a:ext cx="565696" cy="614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" name="육각형 95"/>
            <p:cNvSpPr/>
            <p:nvPr/>
          </p:nvSpPr>
          <p:spPr bwMode="auto">
            <a:xfrm rot="5400000">
              <a:off x="705644" y="4341019"/>
              <a:ext cx="1254125" cy="1081087"/>
            </a:xfrm>
            <a:prstGeom prst="hexagon">
              <a:avLst/>
            </a:prstGeom>
            <a:solidFill>
              <a:srgbClr val="89B7D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38500" dist="508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97" name="Rectangle 304"/>
            <p:cNvSpPr>
              <a:spLocks noChangeArrowheads="1"/>
            </p:cNvSpPr>
            <p:nvPr/>
          </p:nvSpPr>
          <p:spPr bwMode="auto">
            <a:xfrm>
              <a:off x="833755" y="4661781"/>
              <a:ext cx="1022351" cy="625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latinLnBrk="1" hangingPunct="1"/>
              <a:r>
                <a:rPr kumimoji="0" lang="en-US" altLang="ko-KR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3.SDGs </a:t>
              </a:r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및  </a:t>
              </a:r>
              <a:r>
                <a:rPr kumimoji="0" lang="en-US" altLang="ko-KR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ESG</a:t>
              </a:r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교육</a:t>
              </a:r>
              <a:endParaRPr kumimoji="0"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98" name="직사각형 156"/>
            <p:cNvSpPr>
              <a:spLocks noChangeArrowheads="1"/>
            </p:cNvSpPr>
            <p:nvPr/>
          </p:nvSpPr>
          <p:spPr bwMode="auto">
            <a:xfrm>
              <a:off x="5222081" y="4498975"/>
              <a:ext cx="889794" cy="766763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113569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cxnSp>
          <p:nvCxnSpPr>
            <p:cNvPr id="99" name="직선 연결선 163"/>
            <p:cNvCxnSpPr>
              <a:cxnSpLocks noChangeShapeType="1"/>
              <a:endCxn id="98" idx="1"/>
            </p:cNvCxnSpPr>
            <p:nvPr/>
          </p:nvCxnSpPr>
          <p:spPr bwMode="auto">
            <a:xfrm flipV="1">
              <a:off x="4578350" y="4882357"/>
              <a:ext cx="643730" cy="793"/>
            </a:xfrm>
            <a:prstGeom prst="line">
              <a:avLst/>
            </a:prstGeom>
            <a:noFill/>
            <a:ln w="19050" algn="ctr">
              <a:solidFill>
                <a:srgbClr val="113569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1" name="직사각형 100"/>
            <p:cNvSpPr/>
            <p:nvPr/>
          </p:nvSpPr>
          <p:spPr bwMode="auto">
            <a:xfrm>
              <a:off x="1363663" y="5491163"/>
              <a:ext cx="3214687" cy="76676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02" name="육각형 101"/>
            <p:cNvSpPr/>
            <p:nvPr/>
          </p:nvSpPr>
          <p:spPr bwMode="auto">
            <a:xfrm rot="5400000">
              <a:off x="705644" y="5333207"/>
              <a:ext cx="1254125" cy="1081087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38500" dist="50800" dir="5400000" sy="-100000" algn="bl" rotWithShape="0"/>
            </a:effectLst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03" name="Rectangle 304"/>
            <p:cNvSpPr>
              <a:spLocks noChangeArrowheads="1"/>
            </p:cNvSpPr>
            <p:nvPr/>
          </p:nvSpPr>
          <p:spPr bwMode="auto">
            <a:xfrm>
              <a:off x="833755" y="5608034"/>
              <a:ext cx="1022351" cy="625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latinLnBrk="1" hangingPunct="1"/>
              <a:r>
                <a:rPr kumimoji="0" lang="en-US" altLang="ko-KR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4.</a:t>
              </a:r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정신건강 및 </a:t>
              </a:r>
              <a:endParaRPr kumimoji="0"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  <a:p>
              <a:pPr algn="ctr" eaLnBrk="1" latinLnBrk="1" hangingPunct="1"/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자살예방교육</a:t>
              </a:r>
              <a:endParaRPr kumimoji="0"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104" name="직사각형 156"/>
            <p:cNvSpPr>
              <a:spLocks noChangeArrowheads="1"/>
            </p:cNvSpPr>
            <p:nvPr/>
          </p:nvSpPr>
          <p:spPr bwMode="auto">
            <a:xfrm>
              <a:off x="5222081" y="5491163"/>
              <a:ext cx="889794" cy="766762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113569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cxnSp>
          <p:nvCxnSpPr>
            <p:cNvPr id="105" name="직선 연결선 163"/>
            <p:cNvCxnSpPr>
              <a:cxnSpLocks noChangeShapeType="1"/>
              <a:stCxn id="101" idx="3"/>
              <a:endCxn id="104" idx="1"/>
            </p:cNvCxnSpPr>
            <p:nvPr/>
          </p:nvCxnSpPr>
          <p:spPr bwMode="auto">
            <a:xfrm>
              <a:off x="4578350" y="5874544"/>
              <a:ext cx="643730" cy="0"/>
            </a:xfrm>
            <a:prstGeom prst="line">
              <a:avLst/>
            </a:prstGeom>
            <a:noFill/>
            <a:ln w="19050" algn="ctr">
              <a:solidFill>
                <a:srgbClr val="113569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직사각형 105"/>
            <p:cNvSpPr/>
            <p:nvPr/>
          </p:nvSpPr>
          <p:spPr bwMode="auto">
            <a:xfrm>
              <a:off x="1363663" y="6481763"/>
              <a:ext cx="3214687" cy="76835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07" name="육각형 106"/>
            <p:cNvSpPr/>
            <p:nvPr/>
          </p:nvSpPr>
          <p:spPr bwMode="auto">
            <a:xfrm rot="5400000">
              <a:off x="704851" y="6324600"/>
              <a:ext cx="1255712" cy="1081087"/>
            </a:xfrm>
            <a:prstGeom prst="hexagon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38500" dist="50800" dir="5400000" sy="-100000" algn="bl" rotWithShape="0"/>
            </a:effectLst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08" name="Rectangle 304"/>
            <p:cNvSpPr>
              <a:spLocks noChangeArrowheads="1"/>
            </p:cNvSpPr>
            <p:nvPr/>
          </p:nvSpPr>
          <p:spPr bwMode="auto">
            <a:xfrm>
              <a:off x="833755" y="6724650"/>
              <a:ext cx="1022351" cy="625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latinLnBrk="1" hangingPunct="1"/>
              <a:r>
                <a:rPr kumimoji="0" lang="en-US" altLang="ko-KR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5.</a:t>
              </a:r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캠페인 홍보</a:t>
              </a:r>
              <a:endParaRPr kumimoji="0"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  <a:p>
              <a:pPr algn="ctr" eaLnBrk="1" latinLnBrk="1" hangingPunct="1"/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활동</a:t>
              </a:r>
              <a:endParaRPr kumimoji="0"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109" name="직사각형 156"/>
            <p:cNvSpPr>
              <a:spLocks noChangeArrowheads="1"/>
            </p:cNvSpPr>
            <p:nvPr/>
          </p:nvSpPr>
          <p:spPr bwMode="auto">
            <a:xfrm>
              <a:off x="5222081" y="6481763"/>
              <a:ext cx="889794" cy="76835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113569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cxnSp>
          <p:nvCxnSpPr>
            <p:cNvPr id="110" name="직선 연결선 163"/>
            <p:cNvCxnSpPr>
              <a:cxnSpLocks noChangeShapeType="1"/>
              <a:stCxn id="106" idx="3"/>
              <a:endCxn id="109" idx="1"/>
            </p:cNvCxnSpPr>
            <p:nvPr/>
          </p:nvCxnSpPr>
          <p:spPr bwMode="auto">
            <a:xfrm>
              <a:off x="4578350" y="6865939"/>
              <a:ext cx="643730" cy="0"/>
            </a:xfrm>
            <a:prstGeom prst="line">
              <a:avLst/>
            </a:prstGeom>
            <a:noFill/>
            <a:ln w="19050" algn="ctr">
              <a:solidFill>
                <a:srgbClr val="113569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1" name="직사각형 110"/>
            <p:cNvSpPr/>
            <p:nvPr/>
          </p:nvSpPr>
          <p:spPr bwMode="auto">
            <a:xfrm>
              <a:off x="1363663" y="7473950"/>
              <a:ext cx="3214687" cy="76835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12" name="육각형 111"/>
            <p:cNvSpPr/>
            <p:nvPr/>
          </p:nvSpPr>
          <p:spPr bwMode="auto">
            <a:xfrm rot="5400000">
              <a:off x="704850" y="7316788"/>
              <a:ext cx="1255713" cy="1081087"/>
            </a:xfrm>
            <a:prstGeom prst="hexag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38500" dist="50800" dir="5400000" sy="-100000" algn="bl" rotWithShape="0"/>
            </a:effectLst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13" name="Rectangle 304"/>
            <p:cNvSpPr>
              <a:spLocks noChangeArrowheads="1"/>
            </p:cNvSpPr>
            <p:nvPr/>
          </p:nvSpPr>
          <p:spPr bwMode="auto">
            <a:xfrm>
              <a:off x="833755" y="7716838"/>
              <a:ext cx="1022351" cy="625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latinLnBrk="1" hangingPunct="1"/>
              <a:r>
                <a:rPr kumimoji="0" lang="ko-KR" altLang="en-US" sz="1400" b="1" dirty="0">
                  <a:solidFill>
                    <a:schemeClr val="bg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마무리행사 및 평가</a:t>
              </a:r>
              <a:endParaRPr kumimoji="0"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114" name="직사각형 156"/>
            <p:cNvSpPr>
              <a:spLocks noChangeArrowheads="1"/>
            </p:cNvSpPr>
            <p:nvPr/>
          </p:nvSpPr>
          <p:spPr bwMode="auto">
            <a:xfrm>
              <a:off x="5222081" y="7473950"/>
              <a:ext cx="889794" cy="76835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113569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cxnSp>
          <p:nvCxnSpPr>
            <p:cNvPr id="115" name="직선 연결선 163"/>
            <p:cNvCxnSpPr>
              <a:cxnSpLocks noChangeShapeType="1"/>
              <a:stCxn id="111" idx="3"/>
              <a:endCxn id="114" idx="1"/>
            </p:cNvCxnSpPr>
            <p:nvPr/>
          </p:nvCxnSpPr>
          <p:spPr bwMode="auto">
            <a:xfrm>
              <a:off x="4578350" y="7858125"/>
              <a:ext cx="643730" cy="0"/>
            </a:xfrm>
            <a:prstGeom prst="line">
              <a:avLst/>
            </a:prstGeom>
            <a:noFill/>
            <a:ln w="19050" algn="ctr">
              <a:solidFill>
                <a:srgbClr val="113569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7" name="이등변 삼각형 12"/>
            <p:cNvSpPr>
              <a:spLocks noChangeArrowheads="1"/>
            </p:cNvSpPr>
            <p:nvPr/>
          </p:nvSpPr>
          <p:spPr bwMode="auto">
            <a:xfrm>
              <a:off x="1201738" y="3355975"/>
              <a:ext cx="258762" cy="984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18" name="이등변 삼각형 101"/>
            <p:cNvSpPr>
              <a:spLocks noChangeArrowheads="1"/>
            </p:cNvSpPr>
            <p:nvPr/>
          </p:nvSpPr>
          <p:spPr bwMode="auto">
            <a:xfrm>
              <a:off x="1201738" y="4343400"/>
              <a:ext cx="258762" cy="9683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19" name="이등변 삼각형 102"/>
            <p:cNvSpPr>
              <a:spLocks noChangeArrowheads="1"/>
            </p:cNvSpPr>
            <p:nvPr/>
          </p:nvSpPr>
          <p:spPr bwMode="auto">
            <a:xfrm>
              <a:off x="1201738" y="5343525"/>
              <a:ext cx="258762" cy="984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20" name="이등변 삼각형 103"/>
            <p:cNvSpPr>
              <a:spLocks noChangeArrowheads="1"/>
            </p:cNvSpPr>
            <p:nvPr/>
          </p:nvSpPr>
          <p:spPr bwMode="auto">
            <a:xfrm>
              <a:off x="1201738" y="6330950"/>
              <a:ext cx="258762" cy="984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  <p:sp>
          <p:nvSpPr>
            <p:cNvPr id="121" name="이등변 삼각형 104"/>
            <p:cNvSpPr>
              <a:spLocks noChangeArrowheads="1"/>
            </p:cNvSpPr>
            <p:nvPr/>
          </p:nvSpPr>
          <p:spPr bwMode="auto">
            <a:xfrm>
              <a:off x="1201738" y="7331075"/>
              <a:ext cx="258762" cy="984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latinLnBrk="1" hangingPunct="1"/>
              <a:endParaRPr lang="ko-KR" altLang="en-US" b="1">
                <a:latin typeface="+mj-ea"/>
                <a:ea typeface="문체부 제목 돋음체" panose="020B0609000101010101" pitchFamily="49" charset="-127"/>
              </a:endParaRPr>
            </a:p>
          </p:txBody>
        </p:sp>
      </p:grpSp>
      <p:sp>
        <p:nvSpPr>
          <p:cNvPr id="122" name="Rectangle 304"/>
          <p:cNvSpPr>
            <a:spLocks noChangeArrowheads="1"/>
          </p:cNvSpPr>
          <p:nvPr/>
        </p:nvSpPr>
        <p:spPr bwMode="auto">
          <a:xfrm>
            <a:off x="2267744" y="2519318"/>
            <a:ext cx="36969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r>
              <a:rPr lang="ko-KR" alt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극기훈련갬프</a:t>
            </a: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군부대견학 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안보교육세미나</a:t>
            </a:r>
            <a:endParaRPr lang="en-US" altLang="ko-KR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23" name="Rectangle 304"/>
          <p:cNvSpPr>
            <a:spLocks noChangeArrowheads="1"/>
          </p:cNvSpPr>
          <p:nvPr/>
        </p:nvSpPr>
        <p:spPr bwMode="auto">
          <a:xfrm>
            <a:off x="2262462" y="3311406"/>
            <a:ext cx="36336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en-US" altLang="ko-KR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SDGs </a:t>
            </a: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워크숍</a:t>
            </a:r>
            <a:r>
              <a:rPr lang="en-US" altLang="ko-KR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/ESG</a:t>
            </a: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세미나</a:t>
            </a:r>
            <a:r>
              <a:rPr lang="en-US" altLang="ko-KR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</a:t>
            </a: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그룹토론</a:t>
            </a:r>
            <a:endParaRPr lang="en-US" altLang="ko-KR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24" name="Rectangle 304"/>
          <p:cNvSpPr>
            <a:spLocks noChangeArrowheads="1"/>
          </p:cNvSpPr>
          <p:nvPr/>
        </p:nvSpPr>
        <p:spPr bwMode="auto">
          <a:xfrm>
            <a:off x="2339752" y="4175502"/>
            <a:ext cx="376530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정신건강 강연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</a:t>
            </a: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자살예방 </a:t>
            </a:r>
            <a:r>
              <a:rPr lang="ko-KR" alt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워크샵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</a:t>
            </a: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캠페인 준비</a:t>
            </a:r>
            <a:endParaRPr lang="en-US" altLang="ko-KR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25" name="Rectangle 304"/>
          <p:cNvSpPr>
            <a:spLocks noChangeArrowheads="1"/>
          </p:cNvSpPr>
          <p:nvPr/>
        </p:nvSpPr>
        <p:spPr bwMode="auto">
          <a:xfrm>
            <a:off x="2391259" y="5013176"/>
            <a:ext cx="371379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온라인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</a:t>
            </a: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오프라인 캠페인 홍보 및 준비</a:t>
            </a:r>
            <a:endParaRPr lang="en-US" altLang="ko-KR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26" name="Rectangle 304"/>
          <p:cNvSpPr>
            <a:spLocks noChangeArrowheads="1"/>
          </p:cNvSpPr>
          <p:nvPr/>
        </p:nvSpPr>
        <p:spPr bwMode="auto">
          <a:xfrm>
            <a:off x="2339752" y="5806425"/>
            <a:ext cx="37653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발표회 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우수팀</a:t>
            </a: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시상 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만찬 및 네트워킹 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</a:t>
            </a:r>
          </a:p>
          <a:p>
            <a:pPr eaLnBrk="1" latinLnBrk="1" hangingPunct="1">
              <a:defRPr/>
            </a:pPr>
            <a:r>
              <a:rPr lang="ko-KR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만족도 조사</a:t>
            </a:r>
            <a:endParaRPr lang="en-US" altLang="ko-KR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30" name="직사각형 129"/>
          <p:cNvSpPr/>
          <p:nvPr/>
        </p:nvSpPr>
        <p:spPr>
          <a:xfrm>
            <a:off x="349816" y="1534134"/>
            <a:ext cx="45719" cy="46876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문체부 제목 돋음체" panose="020B0609000101010101" pitchFamily="49" charset="-127"/>
            </a:endParaRPr>
          </a:p>
        </p:txBody>
      </p:sp>
      <p:pic>
        <p:nvPicPr>
          <p:cNvPr id="2050" name="Picture 2" descr="D:\협력사\국제환경운동연합\사진\KakaoTalk_20230223_1604241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386" y="2398018"/>
            <a:ext cx="857863" cy="4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291" y="3204202"/>
            <a:ext cx="913153" cy="47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뷰어 이미지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313" y="4027495"/>
            <a:ext cx="1098257" cy="50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421" y="4921928"/>
            <a:ext cx="1187003" cy="44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D:\협력사\국제환경운동연합\사진\KakaoTalk_20240618_165349540_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053" y="5711806"/>
            <a:ext cx="1029517" cy="52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539552" y="1628800"/>
            <a:ext cx="3684984" cy="533400"/>
          </a:xfrm>
          <a:prstGeom prst="roundRect">
            <a:avLst>
              <a:gd name="adj" fmla="val 16667"/>
            </a:avLst>
          </a:prstGeom>
          <a:solidFill>
            <a:srgbClr val="002060">
              <a:alpha val="50000"/>
            </a:srgb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극기훈련 및 전적비 환경 정화</a:t>
            </a:r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4986536" y="1628800"/>
            <a:ext cx="3545904" cy="533400"/>
          </a:xfrm>
          <a:prstGeom prst="roundRect">
            <a:avLst>
              <a:gd name="adj" fmla="val 16667"/>
            </a:avLst>
          </a:prstGeom>
          <a:solidFill>
            <a:srgbClr val="002060">
              <a:alpha val="50000"/>
            </a:srgb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농촌봉사</a:t>
            </a:r>
          </a:p>
        </p:txBody>
      </p:sp>
      <p:sp>
        <p:nvSpPr>
          <p:cNvPr id="8216" name="AutoShape 24"/>
          <p:cNvSpPr>
            <a:spLocks noChangeArrowheads="1"/>
          </p:cNvSpPr>
          <p:nvPr/>
        </p:nvSpPr>
        <p:spPr bwMode="auto">
          <a:xfrm>
            <a:off x="539552" y="2467000"/>
            <a:ext cx="3684984" cy="533400"/>
          </a:xfrm>
          <a:prstGeom prst="roundRect">
            <a:avLst>
              <a:gd name="adj" fmla="val 16667"/>
            </a:avLst>
          </a:prstGeom>
          <a:solidFill>
            <a:srgbClr val="002060">
              <a:alpha val="50000"/>
            </a:srgb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SDGs </a:t>
            </a:r>
            <a:r>
              <a:rPr lang="ko-KR" altLang="en-US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및 </a:t>
            </a:r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ESG </a:t>
            </a:r>
            <a:r>
              <a:rPr lang="ko-KR" altLang="en-US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교육</a:t>
            </a:r>
            <a:endParaRPr lang="ko-KR" altLang="en-US" sz="15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4986536" y="2467000"/>
            <a:ext cx="3545904" cy="533400"/>
          </a:xfrm>
          <a:prstGeom prst="roundRect">
            <a:avLst>
              <a:gd name="adj" fmla="val 16667"/>
            </a:avLst>
          </a:prstGeom>
          <a:solidFill>
            <a:srgbClr val="002060">
              <a:alpha val="50000"/>
            </a:srgb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문화유적 탐방</a:t>
            </a:r>
          </a:p>
        </p:txBody>
      </p: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539552" y="3305200"/>
            <a:ext cx="3684984" cy="533400"/>
          </a:xfrm>
          <a:prstGeom prst="roundRect">
            <a:avLst>
              <a:gd name="adj" fmla="val 16667"/>
            </a:avLst>
          </a:prstGeom>
          <a:solidFill>
            <a:srgbClr val="002060">
              <a:alpha val="50000"/>
            </a:srgb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r>
              <a:rPr lang="ko-KR" altLang="en-US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 교육 및 자살 예방 캠페인</a:t>
            </a:r>
            <a:endParaRPr lang="ko-KR" altLang="en-US" sz="15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8220" name="AutoShape 28"/>
          <p:cNvSpPr>
            <a:spLocks noChangeArrowheads="1"/>
          </p:cNvSpPr>
          <p:nvPr/>
        </p:nvSpPr>
        <p:spPr bwMode="auto">
          <a:xfrm>
            <a:off x="4986536" y="3305200"/>
            <a:ext cx="3545904" cy="533400"/>
          </a:xfrm>
          <a:prstGeom prst="roundRect">
            <a:avLst>
              <a:gd name="adj" fmla="val 16667"/>
            </a:avLst>
          </a:prstGeom>
          <a:solidFill>
            <a:srgbClr val="002060">
              <a:alpha val="50000"/>
            </a:srgb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캠페인 활동 </a:t>
            </a:r>
            <a:r>
              <a:rPr lang="en-US" altLang="ko-KR" sz="11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1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개구리날 지정을 위한 입법 청원</a:t>
            </a:r>
            <a:r>
              <a:rPr lang="en-US" altLang="ko-KR" sz="11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endParaRPr lang="ko-KR" altLang="en-US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8221" name="AutoShape 29"/>
          <p:cNvSpPr>
            <a:spLocks noChangeArrowheads="1"/>
          </p:cNvSpPr>
          <p:nvPr/>
        </p:nvSpPr>
        <p:spPr bwMode="auto">
          <a:xfrm>
            <a:off x="3657600" y="3942566"/>
            <a:ext cx="1828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08223" y="332656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6.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구성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155851" y="343064"/>
            <a:ext cx="56646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251520" y="4711622"/>
            <a:ext cx="8568952" cy="14339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는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다양한 체험과 교육을 통해 </a:t>
            </a: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청년들이 강인한 정신력과 지속 가능한 발전의 중요성을 이해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하고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</a:t>
            </a:r>
            <a:r>
              <a:rPr lang="en-US" altLang="ko-KR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건강을 지킬 수 있도록 돕는 종합적인 프로그램입니다</a:t>
            </a:r>
            <a:r>
              <a:rPr lang="en-US" altLang="ko-KR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이 행사는 청년들이 자신의 능력을 최대한 발휘하며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더 나은 미래를 만들어갈 수 있도록 지원하는 것을 목표로 합니다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endParaRPr lang="ko-KR" altLang="en-US" sz="1500" dirty="0">
              <a:ea typeface="문체부 제목 돋음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2724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627784" y="1484784"/>
            <a:ext cx="3816424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국제청년환경연합 국토 순례 대행진 및        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                       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미래희망 프로젝트</a:t>
            </a: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295275" y="2726179"/>
            <a:ext cx="2057400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19050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   선발 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 OT</a:t>
            </a:r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295275" y="3259579"/>
            <a:ext cx="2057400" cy="3048000"/>
          </a:xfrm>
          <a:prstGeom prst="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l"/>
            <a:endParaRPr lang="en-US" altLang="ko-KR" sz="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en-US" altLang="ko-KR" sz="5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en-US" altLang="ko-KR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참가자 신청</a:t>
            </a:r>
            <a:r>
              <a:rPr lang="en-US" altLang="ko-KR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접수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- 2024.6.5~7.31</a:t>
            </a:r>
          </a:p>
          <a:p>
            <a:pPr algn="l"/>
            <a:endParaRPr lang="en-US" altLang="ko-KR" sz="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참가자 선정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- 2024.8.1~8.3</a:t>
            </a:r>
          </a:p>
          <a:p>
            <a:pPr algn="l"/>
            <a:endParaRPr lang="en-US" altLang="ko-KR" sz="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en-US" altLang="ko-KR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최종선발 </a:t>
            </a:r>
            <a:r>
              <a:rPr lang="en-US" altLang="ko-KR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확정 공고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- 2024.8.3</a:t>
            </a:r>
          </a:p>
          <a:p>
            <a:pPr algn="l"/>
            <a:endParaRPr lang="en-US" altLang="ko-KR" sz="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선발자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통보 및 참가확인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- 2024.8.3~8.5</a:t>
            </a:r>
          </a:p>
          <a:p>
            <a:pPr algn="l"/>
            <a:endParaRPr lang="en-US" altLang="ko-KR" sz="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신체검사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- 2024.8.6</a:t>
            </a:r>
          </a:p>
          <a:p>
            <a:pPr algn="l"/>
            <a:endParaRPr lang="en-US" altLang="ko-KR" sz="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추가인원 선발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- 2024.8.8</a:t>
            </a:r>
          </a:p>
          <a:p>
            <a:pPr algn="l"/>
            <a:endParaRPr lang="en-US" altLang="ko-KR" sz="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오리엔테이션</a:t>
            </a:r>
          </a:p>
          <a:p>
            <a:pPr algn="l"/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- 2024.8.10~8.11(1</a:t>
            </a: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박</a:t>
            </a:r>
            <a:r>
              <a:rPr lang="en-US" altLang="ko-KR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</a:t>
            </a: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일</a:t>
            </a:r>
            <a:r>
              <a:rPr lang="en-US" altLang="ko-KR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2457450" y="2726179"/>
            <a:ext cx="2057400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</a:t>
            </a:r>
            <a:r>
              <a:rPr lang="ko-KR" altLang="en-US" sz="15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국토순례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대행진</a:t>
            </a:r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2457450" y="3259579"/>
            <a:ext cx="2057400" cy="3048000"/>
          </a:xfrm>
          <a:prstGeom prst="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l"/>
            <a:endParaRPr lang="en-US" altLang="ko-KR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en-US" altLang="ko-KR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발대식</a:t>
            </a:r>
          </a:p>
          <a:p>
            <a:pPr algn="l"/>
            <a:r>
              <a:rPr lang="ko-KR" altLang="en-US" sz="1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- 2024.8.15</a:t>
            </a:r>
          </a:p>
          <a:p>
            <a:pPr algn="l"/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-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개회사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국민의례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격려사</a:t>
            </a:r>
          </a:p>
          <a:p>
            <a:pPr algn="l"/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참가자 소개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국토순례</a:t>
            </a:r>
          </a:p>
          <a:p>
            <a:pPr algn="l"/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대행진 선서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조별구호제창</a:t>
            </a:r>
          </a:p>
          <a:p>
            <a:pPr algn="l"/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기념촬영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출발</a:t>
            </a:r>
            <a:endParaRPr lang="en-US" altLang="ko-KR" sz="1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</a:t>
            </a:r>
          </a:p>
          <a:p>
            <a:pPr algn="l">
              <a:buFontTx/>
              <a:buChar char="•"/>
            </a:pP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국토순례 대행진</a:t>
            </a:r>
            <a:r>
              <a:rPr lang="en-US" altLang="ko-KR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200" b="1" dirty="0" err="1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택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1)</a:t>
            </a:r>
          </a:p>
          <a:p>
            <a:pPr algn="l"/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- 2024.8.15~8.25</a:t>
            </a:r>
          </a:p>
          <a:p>
            <a:pPr algn="l"/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- 1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안</a:t>
            </a:r>
          </a:p>
          <a:p>
            <a:pPr algn="l"/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안</a:t>
            </a:r>
          </a:p>
          <a:p>
            <a:pPr algn="l"/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- 3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안</a:t>
            </a:r>
          </a:p>
          <a:p>
            <a:pPr algn="l"/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- 4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안</a:t>
            </a:r>
          </a:p>
          <a:p>
            <a:pPr algn="l"/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*** 국토 횡단 형태</a:t>
            </a:r>
            <a:endParaRPr lang="en-US" altLang="ko-KR" sz="1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3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일에 </a:t>
            </a:r>
            <a:r>
              <a:rPr lang="en-US" altLang="ko-KR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</a:t>
            </a: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회 저녁 프로그램</a:t>
            </a:r>
          </a:p>
          <a:p>
            <a:pPr algn="l"/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운영</a:t>
            </a:r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4619625" y="2726179"/>
            <a:ext cx="2057400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지역 활동</a:t>
            </a:r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4619625" y="3259579"/>
            <a:ext cx="2057400" cy="3048000"/>
          </a:xfrm>
          <a:prstGeom prst="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l"/>
            <a:endParaRPr lang="en-US" altLang="ko-KR" sz="5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농촌봉사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농촌봉사팀 별도 운영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회원과의 만남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지역별 회원  방문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문화유적 탐방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주요 문화유적 답사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헌혈 운동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도단위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지역에서 실행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평화 캠페인</a:t>
            </a:r>
            <a:endParaRPr lang="ko-KR" altLang="en-US" sz="12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통일 전망대 주변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buFontTx/>
              <a:buChar char="•"/>
            </a:pP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문화활동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공연단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참여 진행</a:t>
            </a:r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6781800" y="2726179"/>
            <a:ext cx="2057400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해단식</a:t>
            </a:r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6781800" y="3259579"/>
            <a:ext cx="2057400" cy="304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l"/>
            <a:r>
              <a:rPr lang="en-US" altLang="ko-KR" sz="500" b="1" dirty="0">
                <a:latin typeface="휴먼새내기체" pitchFamily="18" charset="-127"/>
                <a:ea typeface="문체부 제목 돋음체" panose="020B0609000101010101" pitchFamily="49" charset="-127"/>
              </a:rPr>
              <a:t> </a:t>
            </a:r>
          </a:p>
          <a:p>
            <a:pPr algn="l">
              <a:buFontTx/>
              <a:buChar char="•"/>
            </a:pPr>
            <a:r>
              <a:rPr lang="ko-KR" altLang="en-US" sz="1200" b="1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해단식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- 2024.8.25</a:t>
            </a:r>
          </a:p>
          <a:p>
            <a:pPr algn="l"/>
            <a:endParaRPr lang="en-US" altLang="ko-KR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환영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연합회 임직원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개회사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국민의례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축사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완주자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소개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국토 순례 대행진 기록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영상물 상영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완주패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증정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구호 제창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기념촬영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저녁식사</a:t>
            </a:r>
          </a:p>
        </p:txBody>
      </p:sp>
      <p:graphicFrame>
        <p:nvGraphicFramePr>
          <p:cNvPr id="10303" name="Group 63"/>
          <p:cNvGraphicFramePr>
            <a:graphicFrameLocks noGrp="1"/>
          </p:cNvGraphicFramePr>
          <p:nvPr/>
        </p:nvGraphicFramePr>
        <p:xfrm>
          <a:off x="1333500" y="2497579"/>
          <a:ext cx="6496050" cy="243840"/>
        </p:xfrm>
        <a:graphic>
          <a:graphicData uri="http://schemas.openxmlformats.org/drawingml/2006/table">
            <a:tbl>
              <a:tblPr/>
              <a:tblGrid>
                <a:gridCol w="2165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5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5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6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304" name="Rectangle 64"/>
          <p:cNvSpPr>
            <a:spLocks noChangeArrowheads="1"/>
          </p:cNvSpPr>
          <p:nvPr/>
        </p:nvSpPr>
        <p:spPr bwMode="auto">
          <a:xfrm>
            <a:off x="4495800" y="2268979"/>
            <a:ext cx="152400" cy="2286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08223" y="332656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7.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세부 구성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443883" y="284573"/>
            <a:ext cx="566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228600" y="1124744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8-1. 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일일 </a:t>
            </a: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Time Table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762000" y="1577752"/>
            <a:ext cx="69342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 err="1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시간별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행군거리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50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분에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5km 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행군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10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분 휴식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행군 코스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답사 후 최종 결정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일 행군시간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약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6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시간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오전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08:00~12:00 / 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오후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14:00~16:00)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1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일 행군거리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약 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30km</a:t>
            </a:r>
          </a:p>
        </p:txBody>
      </p:sp>
      <p:graphicFrame>
        <p:nvGraphicFramePr>
          <p:cNvPr id="11460" name="Group 1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621434"/>
              </p:ext>
            </p:extLst>
          </p:nvPr>
        </p:nvGraphicFramePr>
        <p:xfrm>
          <a:off x="571500" y="2761974"/>
          <a:ext cx="8001000" cy="3730752"/>
        </p:xfrm>
        <a:graphic>
          <a:graphicData uri="http://schemas.openxmlformats.org/drawingml/2006/table">
            <a:tbl>
              <a:tblPr/>
              <a:tblGrid>
                <a:gridCol w="140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항 목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시간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내         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비     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기상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       ~06:30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전체 기상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점호 및 체조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06:30~07:20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인원점검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체조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세면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아침식사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07:20~07:50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조별 식사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오전 대장정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08:00~12:00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50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분 행군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10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분 휴식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중식 </a:t>
                      </a: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휴식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12:00~14:00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중식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휴식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오후 대장정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14:00~16:00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50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분 행군 </a:t>
                      </a: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10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분 휴식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지역활동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16:00~18:30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각종 예정 봉사 활동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장소섭외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저녁식사 </a:t>
                      </a: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휴식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18:30~20:00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조별 식사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074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저녁 프로그램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20:00~21:30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조별 시간 </a:t>
                      </a: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레크리에이션 </a:t>
                      </a: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개인 시간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행사일별 테마 프로그램 활동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점호 </a:t>
                      </a: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취침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21:30~22:00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인원통제 및 취침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074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회의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22:00~23:00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운영진 스태프 회의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■ 조별 및 전체 특이사항 보고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8223" y="332656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8.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</a:t>
            </a:r>
            <a:r>
              <a:rPr lang="ko-KR" altLang="en-US" sz="1800" b="1" dirty="0" err="1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운영안</a:t>
            </a:r>
            <a:endParaRPr lang="ko-KR" altLang="en-US" sz="18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443883" y="284573"/>
            <a:ext cx="566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228600" y="1124744"/>
            <a:ext cx="28312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8-2. 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국토 대장정 코스</a:t>
            </a:r>
            <a:endParaRPr lang="en-US" altLang="ko-KR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762000" y="1577752"/>
            <a:ext cx="6934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종주 루트 구간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국토 횡단 총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300Km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(1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일 종주거리 편차범위 </a:t>
            </a:r>
            <a:r>
              <a:rPr lang="en-US" altLang="ko-KR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± 3km)</a:t>
            </a:r>
            <a:r>
              <a:rPr lang="ko-KR" altLang="en-US" sz="12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endParaRPr lang="en-US" altLang="ko-KR" sz="1200" b="1" dirty="0">
              <a:solidFill>
                <a:schemeClr val="accent2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graphicFrame>
        <p:nvGraphicFramePr>
          <p:cNvPr id="11460" name="Group 1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71331"/>
              </p:ext>
            </p:extLst>
          </p:nvPr>
        </p:nvGraphicFramePr>
        <p:xfrm>
          <a:off x="467544" y="2017372"/>
          <a:ext cx="8136904" cy="3473332"/>
        </p:xfrm>
        <a:graphic>
          <a:graphicData uri="http://schemas.openxmlformats.org/drawingml/2006/table">
            <a:tbl>
              <a:tblPr/>
              <a:tblGrid>
                <a:gridCol w="1516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7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70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날 짜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종주 구간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거 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15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목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강원도 고성 통일 전망대 출발 → 고성 진부령 광산 초등학교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 dirty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23km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16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금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고성 진부령 광산 초등학교 → 인제 북면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용대리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자연휴양림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25km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17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토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3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인제 북면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용대리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자연휴양림 → 인제 북면 원통 체육관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26km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4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인제 북면 원통 체육관 → 양구 레포츠 공원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32km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19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5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양구 레포츠 공원 → 화천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간동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고등학교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31km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20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화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6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화천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간동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고등학교 → 춘천 호반 캠핑장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26km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21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수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7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춘천 호반 캠핑장 → 가평군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자라섬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캠핑장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36km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70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22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목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가평군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자라섬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캠핑장 →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대성리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국민관광지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26km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9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23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금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9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대성리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국민관광지 → 육군 사관학교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34km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280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24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토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10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육군 사관학교 → 서울시청 →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서삼릉청소년야영장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39km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074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8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월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25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11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일차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서삼릉청소년야영장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→ 파주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오두산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통일전망대 도착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50" b="1" kern="0" dirty="0">
                          <a:effectLst/>
                          <a:latin typeface="NanumGothic" pitchFamily="2" charset="-127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38km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8223" y="332656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8.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</a:t>
            </a:r>
            <a:r>
              <a:rPr lang="ko-KR" altLang="en-US" sz="1800" b="1" dirty="0" err="1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운영안</a:t>
            </a:r>
            <a:endParaRPr lang="ko-KR" altLang="en-US" sz="18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443883" y="284573"/>
            <a:ext cx="566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  <p:extLst>
      <p:ext uri="{BB962C8B-B14F-4D97-AF65-F5344CB8AC3E}">
        <p14:creationId xmlns:p14="http://schemas.microsoft.com/office/powerpoint/2010/main" val="453763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" y="1148234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8-2. 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대장정 구성도</a:t>
            </a:r>
          </a:p>
        </p:txBody>
      </p:sp>
      <p:sp>
        <p:nvSpPr>
          <p:cNvPr id="12373" name="AutoShape 85"/>
          <p:cNvSpPr>
            <a:spLocks noChangeArrowheads="1"/>
          </p:cNvSpPr>
          <p:nvPr/>
        </p:nvSpPr>
        <p:spPr bwMode="auto">
          <a:xfrm>
            <a:off x="381000" y="2295301"/>
            <a:ext cx="8305800" cy="1219200"/>
          </a:xfrm>
          <a:prstGeom prst="rightArrow">
            <a:avLst>
              <a:gd name="adj1" fmla="val 50000"/>
              <a:gd name="adj2" fmla="val 170313"/>
            </a:avLst>
          </a:prstGeom>
          <a:solidFill>
            <a:schemeClr val="bg1">
              <a:lumMod val="75000"/>
              <a:alpha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pic>
        <p:nvPicPr>
          <p:cNvPr id="12374" name="Picture 86" descr="TN0056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646139"/>
            <a:ext cx="677863" cy="51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96" name="Text Box 108"/>
          <p:cNvSpPr txBox="1">
            <a:spLocks noChangeArrowheads="1"/>
          </p:cNvSpPr>
          <p:nvPr/>
        </p:nvSpPr>
        <p:spPr bwMode="auto">
          <a:xfrm>
            <a:off x="6629400" y="3885976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Leading Car</a:t>
            </a:r>
          </a:p>
        </p:txBody>
      </p:sp>
      <p:sp>
        <p:nvSpPr>
          <p:cNvPr id="12397" name="Line 109"/>
          <p:cNvSpPr>
            <a:spLocks noChangeShapeType="1"/>
          </p:cNvSpPr>
          <p:nvPr/>
        </p:nvSpPr>
        <p:spPr bwMode="auto">
          <a:xfrm>
            <a:off x="7467600" y="3133501"/>
            <a:ext cx="0" cy="685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12398" name="Text Box 110"/>
          <p:cNvSpPr txBox="1">
            <a:spLocks noChangeArrowheads="1"/>
          </p:cNvSpPr>
          <p:nvPr/>
        </p:nvSpPr>
        <p:spPr bwMode="auto">
          <a:xfrm>
            <a:off x="5808672" y="4231019"/>
            <a:ext cx="3200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운영팀장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1 /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연합회지휘부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 /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운영요원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1</a:t>
            </a:r>
          </a:p>
          <a:p>
            <a:pPr>
              <a:spcBef>
                <a:spcPct val="50000"/>
              </a:spcBef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전체 지휘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</p:txBody>
      </p:sp>
      <p:grpSp>
        <p:nvGrpSpPr>
          <p:cNvPr id="12414" name="Group 126"/>
          <p:cNvGrpSpPr>
            <a:grpSpLocks/>
          </p:cNvGrpSpPr>
          <p:nvPr/>
        </p:nvGrpSpPr>
        <p:grpSpPr bwMode="auto">
          <a:xfrm>
            <a:off x="5334000" y="2714401"/>
            <a:ext cx="1295400" cy="381000"/>
            <a:chOff x="2928" y="2040"/>
            <a:chExt cx="816" cy="240"/>
          </a:xfrm>
        </p:grpSpPr>
        <p:grpSp>
          <p:nvGrpSpPr>
            <p:cNvPr id="12406" name="Group 118"/>
            <p:cNvGrpSpPr>
              <a:grpSpLocks/>
            </p:cNvGrpSpPr>
            <p:nvPr/>
          </p:nvGrpSpPr>
          <p:grpSpPr bwMode="auto">
            <a:xfrm>
              <a:off x="3360" y="2040"/>
              <a:ext cx="384" cy="240"/>
              <a:chOff x="3360" y="2040"/>
              <a:chExt cx="384" cy="240"/>
            </a:xfrm>
          </p:grpSpPr>
          <p:sp>
            <p:nvSpPr>
              <p:cNvPr id="12400" name="Oval 112"/>
              <p:cNvSpPr>
                <a:spLocks noChangeArrowheads="1"/>
              </p:cNvSpPr>
              <p:nvPr/>
            </p:nvSpPr>
            <p:spPr bwMode="auto">
              <a:xfrm>
                <a:off x="3648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01" name="Oval 113"/>
              <p:cNvSpPr>
                <a:spLocks noChangeArrowheads="1"/>
              </p:cNvSpPr>
              <p:nvPr/>
            </p:nvSpPr>
            <p:spPr bwMode="auto">
              <a:xfrm>
                <a:off x="3648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02" name="Oval 114"/>
              <p:cNvSpPr>
                <a:spLocks noChangeArrowheads="1"/>
              </p:cNvSpPr>
              <p:nvPr/>
            </p:nvSpPr>
            <p:spPr bwMode="auto">
              <a:xfrm>
                <a:off x="3504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03" name="Oval 115"/>
              <p:cNvSpPr>
                <a:spLocks noChangeArrowheads="1"/>
              </p:cNvSpPr>
              <p:nvPr/>
            </p:nvSpPr>
            <p:spPr bwMode="auto">
              <a:xfrm>
                <a:off x="3504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04" name="Oval 116"/>
              <p:cNvSpPr>
                <a:spLocks noChangeArrowheads="1"/>
              </p:cNvSpPr>
              <p:nvPr/>
            </p:nvSpPr>
            <p:spPr bwMode="auto">
              <a:xfrm>
                <a:off x="3360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05" name="Oval 117"/>
              <p:cNvSpPr>
                <a:spLocks noChangeArrowheads="1"/>
              </p:cNvSpPr>
              <p:nvPr/>
            </p:nvSpPr>
            <p:spPr bwMode="auto">
              <a:xfrm>
                <a:off x="3360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</p:grpSp>
        <p:grpSp>
          <p:nvGrpSpPr>
            <p:cNvPr id="12407" name="Group 119"/>
            <p:cNvGrpSpPr>
              <a:grpSpLocks/>
            </p:cNvGrpSpPr>
            <p:nvPr/>
          </p:nvGrpSpPr>
          <p:grpSpPr bwMode="auto">
            <a:xfrm>
              <a:off x="2928" y="2040"/>
              <a:ext cx="384" cy="240"/>
              <a:chOff x="3360" y="2040"/>
              <a:chExt cx="384" cy="240"/>
            </a:xfrm>
          </p:grpSpPr>
          <p:sp>
            <p:nvSpPr>
              <p:cNvPr id="12408" name="Oval 120"/>
              <p:cNvSpPr>
                <a:spLocks noChangeArrowheads="1"/>
              </p:cNvSpPr>
              <p:nvPr/>
            </p:nvSpPr>
            <p:spPr bwMode="auto">
              <a:xfrm>
                <a:off x="3648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09" name="Oval 121"/>
              <p:cNvSpPr>
                <a:spLocks noChangeArrowheads="1"/>
              </p:cNvSpPr>
              <p:nvPr/>
            </p:nvSpPr>
            <p:spPr bwMode="auto">
              <a:xfrm>
                <a:off x="3648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10" name="Oval 122"/>
              <p:cNvSpPr>
                <a:spLocks noChangeArrowheads="1"/>
              </p:cNvSpPr>
              <p:nvPr/>
            </p:nvSpPr>
            <p:spPr bwMode="auto">
              <a:xfrm>
                <a:off x="3504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11" name="Oval 123"/>
              <p:cNvSpPr>
                <a:spLocks noChangeArrowheads="1"/>
              </p:cNvSpPr>
              <p:nvPr/>
            </p:nvSpPr>
            <p:spPr bwMode="auto">
              <a:xfrm>
                <a:off x="3504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12" name="Oval 124"/>
              <p:cNvSpPr>
                <a:spLocks noChangeArrowheads="1"/>
              </p:cNvSpPr>
              <p:nvPr/>
            </p:nvSpPr>
            <p:spPr bwMode="auto">
              <a:xfrm>
                <a:off x="3360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13" name="Oval 125"/>
              <p:cNvSpPr>
                <a:spLocks noChangeArrowheads="1"/>
              </p:cNvSpPr>
              <p:nvPr/>
            </p:nvSpPr>
            <p:spPr bwMode="auto">
              <a:xfrm>
                <a:off x="3360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</p:grpSp>
      </p:grpSp>
      <p:grpSp>
        <p:nvGrpSpPr>
          <p:cNvPr id="12415" name="Group 127"/>
          <p:cNvGrpSpPr>
            <a:grpSpLocks/>
          </p:cNvGrpSpPr>
          <p:nvPr/>
        </p:nvGrpSpPr>
        <p:grpSpPr bwMode="auto">
          <a:xfrm>
            <a:off x="3962400" y="2714401"/>
            <a:ext cx="1295400" cy="381000"/>
            <a:chOff x="2928" y="2040"/>
            <a:chExt cx="816" cy="240"/>
          </a:xfrm>
        </p:grpSpPr>
        <p:grpSp>
          <p:nvGrpSpPr>
            <p:cNvPr id="12416" name="Group 128"/>
            <p:cNvGrpSpPr>
              <a:grpSpLocks/>
            </p:cNvGrpSpPr>
            <p:nvPr/>
          </p:nvGrpSpPr>
          <p:grpSpPr bwMode="auto">
            <a:xfrm>
              <a:off x="3360" y="2040"/>
              <a:ext cx="384" cy="240"/>
              <a:chOff x="3360" y="2040"/>
              <a:chExt cx="384" cy="240"/>
            </a:xfrm>
          </p:grpSpPr>
          <p:sp>
            <p:nvSpPr>
              <p:cNvPr id="12417" name="Oval 129"/>
              <p:cNvSpPr>
                <a:spLocks noChangeArrowheads="1"/>
              </p:cNvSpPr>
              <p:nvPr/>
            </p:nvSpPr>
            <p:spPr bwMode="auto">
              <a:xfrm>
                <a:off x="3648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18" name="Oval 130"/>
              <p:cNvSpPr>
                <a:spLocks noChangeArrowheads="1"/>
              </p:cNvSpPr>
              <p:nvPr/>
            </p:nvSpPr>
            <p:spPr bwMode="auto">
              <a:xfrm>
                <a:off x="3648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19" name="Oval 131"/>
              <p:cNvSpPr>
                <a:spLocks noChangeArrowheads="1"/>
              </p:cNvSpPr>
              <p:nvPr/>
            </p:nvSpPr>
            <p:spPr bwMode="auto">
              <a:xfrm>
                <a:off x="3504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20" name="Oval 132"/>
              <p:cNvSpPr>
                <a:spLocks noChangeArrowheads="1"/>
              </p:cNvSpPr>
              <p:nvPr/>
            </p:nvSpPr>
            <p:spPr bwMode="auto">
              <a:xfrm>
                <a:off x="3504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21" name="Oval 133"/>
              <p:cNvSpPr>
                <a:spLocks noChangeArrowheads="1"/>
              </p:cNvSpPr>
              <p:nvPr/>
            </p:nvSpPr>
            <p:spPr bwMode="auto">
              <a:xfrm>
                <a:off x="3360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22" name="Oval 134"/>
              <p:cNvSpPr>
                <a:spLocks noChangeArrowheads="1"/>
              </p:cNvSpPr>
              <p:nvPr/>
            </p:nvSpPr>
            <p:spPr bwMode="auto">
              <a:xfrm>
                <a:off x="3360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</p:grpSp>
        <p:grpSp>
          <p:nvGrpSpPr>
            <p:cNvPr id="12423" name="Group 135"/>
            <p:cNvGrpSpPr>
              <a:grpSpLocks/>
            </p:cNvGrpSpPr>
            <p:nvPr/>
          </p:nvGrpSpPr>
          <p:grpSpPr bwMode="auto">
            <a:xfrm>
              <a:off x="2928" y="2040"/>
              <a:ext cx="384" cy="240"/>
              <a:chOff x="3360" y="2040"/>
              <a:chExt cx="384" cy="240"/>
            </a:xfrm>
          </p:grpSpPr>
          <p:sp>
            <p:nvSpPr>
              <p:cNvPr id="12424" name="Oval 136"/>
              <p:cNvSpPr>
                <a:spLocks noChangeArrowheads="1"/>
              </p:cNvSpPr>
              <p:nvPr/>
            </p:nvSpPr>
            <p:spPr bwMode="auto">
              <a:xfrm>
                <a:off x="3648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25" name="Oval 137"/>
              <p:cNvSpPr>
                <a:spLocks noChangeArrowheads="1"/>
              </p:cNvSpPr>
              <p:nvPr/>
            </p:nvSpPr>
            <p:spPr bwMode="auto">
              <a:xfrm>
                <a:off x="3648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26" name="Oval 138"/>
              <p:cNvSpPr>
                <a:spLocks noChangeArrowheads="1"/>
              </p:cNvSpPr>
              <p:nvPr/>
            </p:nvSpPr>
            <p:spPr bwMode="auto">
              <a:xfrm>
                <a:off x="3504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27" name="Oval 139"/>
              <p:cNvSpPr>
                <a:spLocks noChangeArrowheads="1"/>
              </p:cNvSpPr>
              <p:nvPr/>
            </p:nvSpPr>
            <p:spPr bwMode="auto">
              <a:xfrm>
                <a:off x="3504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28" name="Oval 140"/>
              <p:cNvSpPr>
                <a:spLocks noChangeArrowheads="1"/>
              </p:cNvSpPr>
              <p:nvPr/>
            </p:nvSpPr>
            <p:spPr bwMode="auto">
              <a:xfrm>
                <a:off x="3360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29" name="Oval 141"/>
              <p:cNvSpPr>
                <a:spLocks noChangeArrowheads="1"/>
              </p:cNvSpPr>
              <p:nvPr/>
            </p:nvSpPr>
            <p:spPr bwMode="auto">
              <a:xfrm>
                <a:off x="3360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</p:grpSp>
      </p:grpSp>
      <p:grpSp>
        <p:nvGrpSpPr>
          <p:cNvPr id="12430" name="Group 142"/>
          <p:cNvGrpSpPr>
            <a:grpSpLocks/>
          </p:cNvGrpSpPr>
          <p:nvPr/>
        </p:nvGrpSpPr>
        <p:grpSpPr bwMode="auto">
          <a:xfrm>
            <a:off x="2590800" y="2714401"/>
            <a:ext cx="1295400" cy="381000"/>
            <a:chOff x="2928" y="2040"/>
            <a:chExt cx="816" cy="240"/>
          </a:xfrm>
        </p:grpSpPr>
        <p:grpSp>
          <p:nvGrpSpPr>
            <p:cNvPr id="12431" name="Group 143"/>
            <p:cNvGrpSpPr>
              <a:grpSpLocks/>
            </p:cNvGrpSpPr>
            <p:nvPr/>
          </p:nvGrpSpPr>
          <p:grpSpPr bwMode="auto">
            <a:xfrm>
              <a:off x="3360" y="2040"/>
              <a:ext cx="384" cy="240"/>
              <a:chOff x="3360" y="2040"/>
              <a:chExt cx="384" cy="240"/>
            </a:xfrm>
          </p:grpSpPr>
          <p:sp>
            <p:nvSpPr>
              <p:cNvPr id="12432" name="Oval 144"/>
              <p:cNvSpPr>
                <a:spLocks noChangeArrowheads="1"/>
              </p:cNvSpPr>
              <p:nvPr/>
            </p:nvSpPr>
            <p:spPr bwMode="auto">
              <a:xfrm>
                <a:off x="3648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33" name="Oval 145"/>
              <p:cNvSpPr>
                <a:spLocks noChangeArrowheads="1"/>
              </p:cNvSpPr>
              <p:nvPr/>
            </p:nvSpPr>
            <p:spPr bwMode="auto">
              <a:xfrm>
                <a:off x="3648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34" name="Oval 146"/>
              <p:cNvSpPr>
                <a:spLocks noChangeArrowheads="1"/>
              </p:cNvSpPr>
              <p:nvPr/>
            </p:nvSpPr>
            <p:spPr bwMode="auto">
              <a:xfrm>
                <a:off x="3504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35" name="Oval 147"/>
              <p:cNvSpPr>
                <a:spLocks noChangeArrowheads="1"/>
              </p:cNvSpPr>
              <p:nvPr/>
            </p:nvSpPr>
            <p:spPr bwMode="auto">
              <a:xfrm>
                <a:off x="3504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36" name="Oval 148"/>
              <p:cNvSpPr>
                <a:spLocks noChangeArrowheads="1"/>
              </p:cNvSpPr>
              <p:nvPr/>
            </p:nvSpPr>
            <p:spPr bwMode="auto">
              <a:xfrm>
                <a:off x="3360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37" name="Oval 149"/>
              <p:cNvSpPr>
                <a:spLocks noChangeArrowheads="1"/>
              </p:cNvSpPr>
              <p:nvPr/>
            </p:nvSpPr>
            <p:spPr bwMode="auto">
              <a:xfrm>
                <a:off x="3360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</p:grpSp>
        <p:grpSp>
          <p:nvGrpSpPr>
            <p:cNvPr id="12438" name="Group 150"/>
            <p:cNvGrpSpPr>
              <a:grpSpLocks/>
            </p:cNvGrpSpPr>
            <p:nvPr/>
          </p:nvGrpSpPr>
          <p:grpSpPr bwMode="auto">
            <a:xfrm>
              <a:off x="2928" y="2040"/>
              <a:ext cx="384" cy="240"/>
              <a:chOff x="3360" y="2040"/>
              <a:chExt cx="384" cy="240"/>
            </a:xfrm>
          </p:grpSpPr>
          <p:sp>
            <p:nvSpPr>
              <p:cNvPr id="12439" name="Oval 151"/>
              <p:cNvSpPr>
                <a:spLocks noChangeArrowheads="1"/>
              </p:cNvSpPr>
              <p:nvPr/>
            </p:nvSpPr>
            <p:spPr bwMode="auto">
              <a:xfrm>
                <a:off x="3648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40" name="Oval 152"/>
              <p:cNvSpPr>
                <a:spLocks noChangeArrowheads="1"/>
              </p:cNvSpPr>
              <p:nvPr/>
            </p:nvSpPr>
            <p:spPr bwMode="auto">
              <a:xfrm>
                <a:off x="3648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41" name="Oval 153"/>
              <p:cNvSpPr>
                <a:spLocks noChangeArrowheads="1"/>
              </p:cNvSpPr>
              <p:nvPr/>
            </p:nvSpPr>
            <p:spPr bwMode="auto">
              <a:xfrm>
                <a:off x="3504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42" name="Oval 154"/>
              <p:cNvSpPr>
                <a:spLocks noChangeArrowheads="1"/>
              </p:cNvSpPr>
              <p:nvPr/>
            </p:nvSpPr>
            <p:spPr bwMode="auto">
              <a:xfrm>
                <a:off x="3504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43" name="Oval 155"/>
              <p:cNvSpPr>
                <a:spLocks noChangeArrowheads="1"/>
              </p:cNvSpPr>
              <p:nvPr/>
            </p:nvSpPr>
            <p:spPr bwMode="auto">
              <a:xfrm>
                <a:off x="3360" y="2040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  <p:sp>
            <p:nvSpPr>
              <p:cNvPr id="12444" name="Oval 156"/>
              <p:cNvSpPr>
                <a:spLocks noChangeArrowheads="1"/>
              </p:cNvSpPr>
              <p:nvPr/>
            </p:nvSpPr>
            <p:spPr bwMode="auto">
              <a:xfrm>
                <a:off x="3360" y="2184"/>
                <a:ext cx="96" cy="96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 dirty="0">
                  <a:latin typeface="맑은 고딕" panose="020B0503020000020004" pitchFamily="50" charset="-127"/>
                  <a:ea typeface="문체부 제목 돋음체" panose="020B0609000101010101" pitchFamily="49" charset="-127"/>
                </a:endParaRPr>
              </a:p>
            </p:txBody>
          </p:sp>
        </p:grpSp>
      </p:grpSp>
      <p:sp>
        <p:nvSpPr>
          <p:cNvPr id="12461" name="Line 173"/>
          <p:cNvSpPr>
            <a:spLocks noChangeShapeType="1"/>
          </p:cNvSpPr>
          <p:nvPr/>
        </p:nvSpPr>
        <p:spPr bwMode="auto">
          <a:xfrm>
            <a:off x="6324600" y="2219101"/>
            <a:ext cx="2286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12463" name="Line 175"/>
          <p:cNvSpPr>
            <a:spLocks noChangeShapeType="1"/>
          </p:cNvSpPr>
          <p:nvPr/>
        </p:nvSpPr>
        <p:spPr bwMode="auto">
          <a:xfrm flipV="1">
            <a:off x="6324600" y="3133501"/>
            <a:ext cx="2286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12464" name="Text Box 176"/>
          <p:cNvSpPr txBox="1">
            <a:spLocks noChangeArrowheads="1"/>
          </p:cNvSpPr>
          <p:nvPr/>
        </p:nvSpPr>
        <p:spPr bwMode="auto">
          <a:xfrm>
            <a:off x="5791200" y="1990501"/>
            <a:ext cx="1066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태극기</a:t>
            </a:r>
          </a:p>
        </p:txBody>
      </p:sp>
      <p:sp>
        <p:nvSpPr>
          <p:cNvPr id="12465" name="Text Box 177"/>
          <p:cNvSpPr txBox="1">
            <a:spLocks noChangeArrowheads="1"/>
          </p:cNvSpPr>
          <p:nvPr/>
        </p:nvSpPr>
        <p:spPr bwMode="auto">
          <a:xfrm>
            <a:off x="5791200" y="3563714"/>
            <a:ext cx="106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대장정 깃발</a:t>
            </a:r>
          </a:p>
        </p:txBody>
      </p:sp>
      <p:sp>
        <p:nvSpPr>
          <p:cNvPr id="12467" name="Oval 179"/>
          <p:cNvSpPr>
            <a:spLocks noChangeArrowheads="1"/>
          </p:cNvSpPr>
          <p:nvPr/>
        </p:nvSpPr>
        <p:spPr bwMode="auto">
          <a:xfrm>
            <a:off x="1666875" y="2485801"/>
            <a:ext cx="838200" cy="8382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앰블런스</a:t>
            </a:r>
            <a:endParaRPr lang="ko-KR" altLang="en-US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2468" name="Oval 180"/>
          <p:cNvSpPr>
            <a:spLocks noChangeArrowheads="1"/>
          </p:cNvSpPr>
          <p:nvPr/>
        </p:nvSpPr>
        <p:spPr bwMode="auto">
          <a:xfrm>
            <a:off x="466725" y="2485801"/>
            <a:ext cx="838200" cy="8382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지원차량</a:t>
            </a:r>
          </a:p>
        </p:txBody>
      </p:sp>
      <p:sp>
        <p:nvSpPr>
          <p:cNvPr id="12470" name="Line 182"/>
          <p:cNvSpPr>
            <a:spLocks noChangeShapeType="1"/>
          </p:cNvSpPr>
          <p:nvPr/>
        </p:nvSpPr>
        <p:spPr bwMode="auto">
          <a:xfrm>
            <a:off x="885825" y="3362101"/>
            <a:ext cx="0" cy="685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12471" name="Line 183"/>
          <p:cNvSpPr>
            <a:spLocks noChangeShapeType="1"/>
          </p:cNvSpPr>
          <p:nvPr/>
        </p:nvSpPr>
        <p:spPr bwMode="auto">
          <a:xfrm>
            <a:off x="2085975" y="3362101"/>
            <a:ext cx="0" cy="685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12472" name="Text Box 184"/>
          <p:cNvSpPr txBox="1">
            <a:spLocks noChangeArrowheads="1"/>
          </p:cNvSpPr>
          <p:nvPr/>
        </p:nvSpPr>
        <p:spPr bwMode="auto">
          <a:xfrm>
            <a:off x="1276350" y="4200301"/>
            <a:ext cx="1600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기사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1 /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의료원 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</a:t>
            </a:r>
          </a:p>
        </p:txBody>
      </p:sp>
      <p:sp>
        <p:nvSpPr>
          <p:cNvPr id="12473" name="Text Box 185"/>
          <p:cNvSpPr txBox="1">
            <a:spLocks noChangeArrowheads="1"/>
          </p:cNvSpPr>
          <p:nvPr/>
        </p:nvSpPr>
        <p:spPr bwMode="auto">
          <a:xfrm>
            <a:off x="76200" y="4200301"/>
            <a:ext cx="1600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운영요원 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지원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</p:txBody>
      </p:sp>
      <p:sp>
        <p:nvSpPr>
          <p:cNvPr id="12474" name="Line 186"/>
          <p:cNvSpPr>
            <a:spLocks noChangeShapeType="1"/>
          </p:cNvSpPr>
          <p:nvPr/>
        </p:nvSpPr>
        <p:spPr bwMode="auto">
          <a:xfrm flipH="1">
            <a:off x="2667000" y="2219101"/>
            <a:ext cx="2286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12475" name="Line 187"/>
          <p:cNvSpPr>
            <a:spLocks noChangeShapeType="1"/>
          </p:cNvSpPr>
          <p:nvPr/>
        </p:nvSpPr>
        <p:spPr bwMode="auto">
          <a:xfrm flipH="1" flipV="1">
            <a:off x="2667000" y="3133501"/>
            <a:ext cx="152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12476" name="Text Box 188"/>
          <p:cNvSpPr txBox="1">
            <a:spLocks noChangeArrowheads="1"/>
          </p:cNvSpPr>
          <p:nvPr/>
        </p:nvSpPr>
        <p:spPr bwMode="auto">
          <a:xfrm>
            <a:off x="2362200" y="1990501"/>
            <a:ext cx="1066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대장정 깃발</a:t>
            </a:r>
          </a:p>
        </p:txBody>
      </p:sp>
      <p:sp>
        <p:nvSpPr>
          <p:cNvPr id="12477" name="Text Box 189"/>
          <p:cNvSpPr txBox="1">
            <a:spLocks noChangeArrowheads="1"/>
          </p:cNvSpPr>
          <p:nvPr/>
        </p:nvSpPr>
        <p:spPr bwMode="auto">
          <a:xfrm>
            <a:off x="2286000" y="3563714"/>
            <a:ext cx="106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대장정 깃발</a:t>
            </a:r>
          </a:p>
        </p:txBody>
      </p:sp>
      <p:sp>
        <p:nvSpPr>
          <p:cNvPr id="12478" name="AutoShape 190"/>
          <p:cNvSpPr>
            <a:spLocks/>
          </p:cNvSpPr>
          <p:nvPr/>
        </p:nvSpPr>
        <p:spPr bwMode="auto">
          <a:xfrm rot="-16200000">
            <a:off x="4533900" y="1647601"/>
            <a:ext cx="76200" cy="3505200"/>
          </a:xfrm>
          <a:prstGeom prst="rightBrace">
            <a:avLst>
              <a:gd name="adj1" fmla="val 38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12479" name="Text Box 191"/>
          <p:cNvSpPr txBox="1">
            <a:spLocks noChangeArrowheads="1"/>
          </p:cNvSpPr>
          <p:nvPr/>
        </p:nvSpPr>
        <p:spPr bwMode="auto">
          <a:xfrm>
            <a:off x="3117963" y="3449414"/>
            <a:ext cx="29386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1200" b="1" dirty="0">
                <a:latin typeface="휴먼새내기체" pitchFamily="18" charset="-127"/>
                <a:ea typeface="문체부 제목 돋음체" panose="020B0609000101010101" pitchFamily="49" charset="-127"/>
              </a:rPr>
              <a:t>대장정 </a:t>
            </a:r>
            <a:r>
              <a:rPr lang="en-US" altLang="ko-KR" sz="1200" b="1" dirty="0">
                <a:latin typeface="휴먼새내기체" pitchFamily="18" charset="-127"/>
                <a:ea typeface="문체부 제목 돋음체" panose="020B0609000101010101" pitchFamily="49" charset="-127"/>
              </a:rPr>
              <a:t>200</a:t>
            </a:r>
            <a:r>
              <a:rPr lang="ko-KR" altLang="en-US" sz="1200" b="1" dirty="0">
                <a:latin typeface="휴먼새내기체" pitchFamily="18" charset="-127"/>
                <a:ea typeface="문체부 제목 돋음체" panose="020B0609000101010101" pitchFamily="49" charset="-127"/>
              </a:rPr>
              <a:t>명 </a:t>
            </a:r>
            <a:r>
              <a:rPr lang="en-US" altLang="ko-KR" sz="1200" b="1" dirty="0">
                <a:latin typeface="휴먼새내기체" pitchFamily="18" charset="-127"/>
                <a:ea typeface="문체부 제목 돋음체" panose="020B0609000101010101" pitchFamily="49" charset="-127"/>
              </a:rPr>
              <a:t>/ </a:t>
            </a:r>
            <a:r>
              <a:rPr lang="ko-KR" altLang="en-US" sz="1200" b="1" dirty="0">
                <a:latin typeface="휴먼새내기체" pitchFamily="18" charset="-127"/>
                <a:ea typeface="문체부 제목 돋음체" panose="020B0609000101010101" pitchFamily="49" charset="-127"/>
              </a:rPr>
              <a:t>대장정 운영 스태프 </a:t>
            </a:r>
            <a:r>
              <a:rPr lang="en-US" altLang="ko-KR" sz="1200" b="1" dirty="0">
                <a:latin typeface="휴먼새내기체" pitchFamily="18" charset="-127"/>
                <a:ea typeface="문체부 제목 돋음체" panose="020B0609000101010101" pitchFamily="49" charset="-127"/>
              </a:rPr>
              <a:t>2</a:t>
            </a:r>
            <a:r>
              <a:rPr lang="ko-KR" altLang="en-US" sz="1200" b="1" dirty="0">
                <a:latin typeface="휴먼새내기체" pitchFamily="18" charset="-127"/>
                <a:ea typeface="문체부 제목 돋음체" panose="020B0609000101010101" pitchFamily="49" charset="-127"/>
              </a:rPr>
              <a:t>명</a:t>
            </a:r>
          </a:p>
          <a:p>
            <a:r>
              <a:rPr lang="en-US" altLang="ko-KR" sz="1200" b="1" dirty="0">
                <a:latin typeface="휴먼새내기체" pitchFamily="18" charset="-127"/>
                <a:ea typeface="문체부 제목 돋음체" panose="020B0609000101010101" pitchFamily="49" charset="-127"/>
              </a:rPr>
              <a:t>2</a:t>
            </a:r>
            <a:r>
              <a:rPr lang="ko-KR" altLang="en-US" sz="1200" b="1" dirty="0">
                <a:latin typeface="휴먼새내기체" pitchFamily="18" charset="-127"/>
                <a:ea typeface="문체부 제목 돋음체" panose="020B0609000101010101" pitchFamily="49" charset="-127"/>
              </a:rPr>
              <a:t>열 종대</a:t>
            </a:r>
          </a:p>
        </p:txBody>
      </p:sp>
      <p:sp>
        <p:nvSpPr>
          <p:cNvPr id="12480" name="Text Box 192"/>
          <p:cNvSpPr txBox="1">
            <a:spLocks noChangeArrowheads="1"/>
          </p:cNvSpPr>
          <p:nvPr/>
        </p:nvSpPr>
        <p:spPr bwMode="auto">
          <a:xfrm>
            <a:off x="4572000" y="4962301"/>
            <a:ext cx="2057400" cy="8429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&lt;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선발대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&gt;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선발대 스태프 팀장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1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명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선발대 운영요원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5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명</a:t>
            </a:r>
          </a:p>
        </p:txBody>
      </p:sp>
      <p:sp>
        <p:nvSpPr>
          <p:cNvPr id="12481" name="Line 193"/>
          <p:cNvSpPr>
            <a:spLocks noChangeShapeType="1"/>
          </p:cNvSpPr>
          <p:nvPr/>
        </p:nvSpPr>
        <p:spPr bwMode="auto">
          <a:xfrm>
            <a:off x="6657975" y="5381401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12482" name="Text Box 194"/>
          <p:cNvSpPr txBox="1">
            <a:spLocks noChangeArrowheads="1"/>
          </p:cNvSpPr>
          <p:nvPr/>
        </p:nvSpPr>
        <p:spPr bwMode="auto">
          <a:xfrm>
            <a:off x="7248525" y="5216301"/>
            <a:ext cx="1371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숙영지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구성</a:t>
            </a:r>
          </a:p>
        </p:txBody>
      </p:sp>
      <p:sp>
        <p:nvSpPr>
          <p:cNvPr id="73" name="Text Box 2"/>
          <p:cNvSpPr txBox="1">
            <a:spLocks noChangeArrowheads="1"/>
          </p:cNvSpPr>
          <p:nvPr/>
        </p:nvSpPr>
        <p:spPr bwMode="auto">
          <a:xfrm>
            <a:off x="308223" y="332656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8</a:t>
            </a: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</a:t>
            </a:r>
            <a:r>
              <a:rPr lang="ko-KR" altLang="en-US" sz="1800" b="1" dirty="0" err="1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운영안</a:t>
            </a:r>
            <a:endParaRPr lang="ko-KR" altLang="en-US" sz="18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3443883" y="284573"/>
            <a:ext cx="566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" y="1181075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8-3. </a:t>
            </a:r>
            <a:r>
              <a:rPr lang="ko-KR" altLang="en-US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숙영지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 구성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05755" y="1700808"/>
            <a:ext cx="7532489" cy="436273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endParaRPr lang="en-US" altLang="ko-KR" sz="1500" dirty="0">
              <a:solidFill>
                <a:schemeClr val="tx1">
                  <a:lumMod val="95000"/>
                  <a:lumOff val="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숙영지 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주요거점 지역 초등학교 또는 중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고등학교 운동장 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캠프장 섭외</a:t>
            </a:r>
          </a:p>
          <a:p>
            <a:pPr marL="285750" indent="-285750"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숙박시설 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4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인 기준용 텐트 설치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학생용 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25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개 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본부용 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5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개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  <a:p>
            <a:pPr marL="285750" indent="-285750"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식  사 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자체 준비</a:t>
            </a:r>
            <a:endParaRPr lang="en-US" altLang="ko-KR" sz="1500" dirty="0">
              <a:solidFill>
                <a:schemeClr val="tx1">
                  <a:lumMod val="95000"/>
                  <a:lumOff val="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간  식 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숙영지에서의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간식류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식수 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먹거리 등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는 운영팀에서 제공 </a:t>
            </a:r>
            <a:endParaRPr lang="en-US" altLang="ko-KR" sz="1500" dirty="0">
              <a:solidFill>
                <a:schemeClr val="tx1">
                  <a:lumMod val="95000"/>
                  <a:lumOff val="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화장실 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교내 화장실 사용</a:t>
            </a:r>
            <a:endParaRPr lang="en-US" altLang="ko-KR" sz="1500" dirty="0">
              <a:solidFill>
                <a:schemeClr val="tx1">
                  <a:lumMod val="95000"/>
                  <a:lumOff val="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세  면 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학교시설 이용 </a:t>
            </a:r>
            <a:r>
              <a:rPr lang="en-US" altLang="ko-K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샤워시설은 임시 가설 협의</a:t>
            </a:r>
          </a:p>
          <a:p>
            <a:pPr marL="285750" indent="-285750"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POP</a:t>
            </a: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물 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숙영지내</a:t>
            </a: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주요 장소에 설치</a:t>
            </a:r>
          </a:p>
          <a:p>
            <a:pPr marL="285750" indent="-285750"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기  타</a:t>
            </a:r>
            <a:r>
              <a:rPr lang="en-US" altLang="ko-KR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endParaRPr lang="ko-KR" altLang="en-US" sz="15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spcBef>
                <a:spcPct val="50000"/>
              </a:spcBef>
            </a:pPr>
            <a:r>
              <a:rPr lang="ko-KR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    </a:t>
            </a:r>
            <a:r>
              <a:rPr lang="en-US" altLang="ko-KR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500" dirty="0" err="1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숙영지</a:t>
            </a:r>
            <a:r>
              <a:rPr lang="ko-KR" altLang="en-US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이탈 금지</a:t>
            </a:r>
          </a:p>
          <a:p>
            <a:pPr algn="l">
              <a:spcBef>
                <a:spcPct val="50000"/>
              </a:spcBef>
            </a:pPr>
            <a:r>
              <a:rPr lang="ko-KR" altLang="en-US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    </a:t>
            </a:r>
            <a:r>
              <a:rPr lang="en-US" altLang="ko-KR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음주 불가</a:t>
            </a:r>
            <a:endParaRPr lang="en-US" altLang="ko-KR" sz="1500" dirty="0">
              <a:solidFill>
                <a:srgbClr val="C00000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>
              <a:spcBef>
                <a:spcPct val="50000"/>
              </a:spcBef>
            </a:pPr>
            <a:r>
              <a:rPr lang="en-US" altLang="ko-KR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    - </a:t>
            </a:r>
            <a:r>
              <a:rPr lang="ko-KR" altLang="en-US" sz="15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흡연은 협의 후 진행</a:t>
            </a:r>
          </a:p>
          <a:p>
            <a:pPr algn="l">
              <a:spcBef>
                <a:spcPct val="50000"/>
              </a:spcBef>
            </a:pPr>
            <a:endParaRPr lang="en-US" altLang="ko-KR" sz="1000" dirty="0"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문체부 제목 돋음체" panose="020B0609000101010101" pitchFamily="49" charset="-127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41784" y="363055"/>
            <a:ext cx="252521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8.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</a:t>
            </a:r>
            <a:r>
              <a:rPr lang="ko-KR" altLang="en-US" sz="1500" b="1" dirty="0" err="1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운영안</a:t>
            </a:r>
            <a:endParaRPr lang="ko-KR" altLang="en-US" sz="15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123729" y="284573"/>
            <a:ext cx="6984776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   2024 </a:t>
            </a:r>
            <a:r>
              <a:rPr lang="ko-KR" altLang="en-US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51520" y="1124744"/>
            <a:ext cx="213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9-1. 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진행스케줄</a:t>
            </a:r>
          </a:p>
        </p:txBody>
      </p:sp>
      <p:graphicFrame>
        <p:nvGraphicFramePr>
          <p:cNvPr id="15796" name="Group 4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921191"/>
              </p:ext>
            </p:extLst>
          </p:nvPr>
        </p:nvGraphicFramePr>
        <p:xfrm>
          <a:off x="228600" y="1648544"/>
          <a:ext cx="8610600" cy="487680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421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구분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항 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4.30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6.5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6.20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6.25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6.26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6.27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6.28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6.29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6.30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6.31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709">
                <a:tc rowSpan="9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기획부문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기본 기획서 제출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행사확정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코스 및 행사장소 답사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7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숙박지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식당 섭외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7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소요예산 확정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업무분장 확정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행사계약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진행 회의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07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운영 </a:t>
                      </a:r>
                      <a:r>
                        <a:rPr kumimoji="1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메뉴얼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작성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125">
                <a:tc rowSpan="10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운영부문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항목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8.3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8.6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8.11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8.12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8.25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운영인력 교육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07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의료지원단 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별도 봉사단 구성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07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선발대 이동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차량 섭외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앰블런스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운영차량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행사 공고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참가자 </a:t>
                      </a:r>
                      <a:r>
                        <a:rPr kumimoji="1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List </a:t>
                      </a:r>
                      <a:r>
                        <a:rPr kumimoji="1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확정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신체검사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21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OT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26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최종 운영 계획 확정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5365" y="364203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9</a:t>
            </a: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진행 일정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443883" y="284573"/>
            <a:ext cx="566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6753" y="1337016"/>
            <a:ext cx="1757212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DDDDDD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ko-KR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굴림" pitchFamily="50" charset="-127"/>
              </a:rPr>
              <a:t>Contents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5155543" y="2159583"/>
            <a:ext cx="3319632" cy="4201150"/>
          </a:xfrm>
          <a:prstGeom prst="rect">
            <a:avLst/>
          </a:prstGeom>
          <a:solidFill>
            <a:schemeClr val="bg2"/>
          </a:solidFill>
          <a:ln w="127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algn="l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914400" indent="-457200" algn="l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371600" indent="-457200" algn="l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828800" indent="-457200" algn="l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286000" indent="-457200" algn="l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indent="0">
              <a:spcBef>
                <a:spcPct val="50000"/>
              </a:spcBef>
            </a:pPr>
            <a:endParaRPr lang="en-US" altLang="ko-KR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indent="0">
              <a:spcBef>
                <a:spcPct val="50000"/>
              </a:spcBef>
            </a:pPr>
            <a:r>
              <a:rPr lang="ko-KR" altLang="en-US" sz="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endParaRPr lang="en-US" altLang="ko-KR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indent="0">
              <a:spcBef>
                <a:spcPct val="50000"/>
              </a:spcBef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1.    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주관단체 소개</a:t>
            </a: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indent="0">
              <a:spcBef>
                <a:spcPct val="50000"/>
              </a:spcBef>
            </a:pP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2.    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개요 </a:t>
            </a: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indent="0">
              <a:spcBef>
                <a:spcPct val="50000"/>
              </a:spcBef>
            </a:pP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3.    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배경 및 기대효과</a:t>
            </a: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indent="0">
              <a:spcBef>
                <a:spcPct val="50000"/>
              </a:spcBef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4.   </a:t>
            </a:r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목적 및 목표</a:t>
            </a: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5.   </a:t>
            </a:r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주제 및 슬로건</a:t>
            </a:r>
          </a:p>
          <a:p>
            <a:pPr>
              <a:spcBef>
                <a:spcPct val="50000"/>
              </a:spcBef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6.   </a:t>
            </a:r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구성</a:t>
            </a: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7.   </a:t>
            </a:r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세부 구성</a:t>
            </a:r>
          </a:p>
          <a:p>
            <a:pPr>
              <a:spcBef>
                <a:spcPct val="50000"/>
              </a:spcBef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8.   </a:t>
            </a:r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운영안</a:t>
            </a:r>
          </a:p>
          <a:p>
            <a:pPr marL="0" indent="0">
              <a:spcBef>
                <a:spcPct val="50000"/>
              </a:spcBef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9.   </a:t>
            </a:r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진행 일정</a:t>
            </a: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indent="0">
              <a:spcBef>
                <a:spcPct val="50000"/>
              </a:spcBef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10. </a:t>
            </a:r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스폰서십</a:t>
            </a: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indent="0">
              <a:spcBef>
                <a:spcPct val="50000"/>
              </a:spcBef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11. </a:t>
            </a:r>
            <a:r>
              <a:rPr lang="en-US" altLang="ko-KR" sz="15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  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소요 예산</a:t>
            </a: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indent="0">
              <a:spcBef>
                <a:spcPct val="50000"/>
              </a:spcBef>
            </a:pPr>
            <a:endParaRPr lang="en-US" altLang="ko-KR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indent="0">
              <a:spcBef>
                <a:spcPct val="50000"/>
              </a:spcBef>
            </a:pPr>
            <a:endParaRPr lang="en-US" altLang="ko-KR" sz="3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217561" y="1772816"/>
            <a:ext cx="4214675" cy="2718259"/>
            <a:chOff x="2616" y="2291009"/>
            <a:chExt cx="6855384" cy="3943508"/>
          </a:xfrm>
        </p:grpSpPr>
        <p:grpSp>
          <p:nvGrpSpPr>
            <p:cNvPr id="17" name="그룹 16"/>
            <p:cNvGrpSpPr/>
            <p:nvPr/>
          </p:nvGrpSpPr>
          <p:grpSpPr>
            <a:xfrm>
              <a:off x="3436964" y="3101340"/>
              <a:ext cx="1414340" cy="1529150"/>
              <a:chOff x="3548063" y="3224213"/>
              <a:chExt cx="1349376" cy="1458913"/>
            </a:xfrm>
          </p:grpSpPr>
          <p:sp>
            <p:nvSpPr>
              <p:cNvPr id="414" name="Freeform 85"/>
              <p:cNvSpPr>
                <a:spLocks/>
              </p:cNvSpPr>
              <p:nvPr/>
            </p:nvSpPr>
            <p:spPr bwMode="auto">
              <a:xfrm>
                <a:off x="3611563" y="3525838"/>
                <a:ext cx="161925" cy="412750"/>
              </a:xfrm>
              <a:custGeom>
                <a:avLst/>
                <a:gdLst>
                  <a:gd name="T0" fmla="*/ 102 w 102"/>
                  <a:gd name="T1" fmla="*/ 260 h 260"/>
                  <a:gd name="T2" fmla="*/ 0 w 102"/>
                  <a:gd name="T3" fmla="*/ 260 h 260"/>
                  <a:gd name="T4" fmla="*/ 0 w 102"/>
                  <a:gd name="T5" fmla="*/ 0 h 260"/>
                  <a:gd name="T6" fmla="*/ 102 w 102"/>
                  <a:gd name="T7" fmla="*/ 0 h 260"/>
                  <a:gd name="T8" fmla="*/ 102 w 102"/>
                  <a:gd name="T9" fmla="*/ 260 h 260"/>
                  <a:gd name="T10" fmla="*/ 102 w 102"/>
                  <a:gd name="T11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260">
                    <a:moveTo>
                      <a:pt x="102" y="260"/>
                    </a:moveTo>
                    <a:lnTo>
                      <a:pt x="0" y="260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260"/>
                    </a:lnTo>
                    <a:lnTo>
                      <a:pt x="102" y="2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5" name="Freeform 117"/>
              <p:cNvSpPr>
                <a:spLocks/>
              </p:cNvSpPr>
              <p:nvPr/>
            </p:nvSpPr>
            <p:spPr bwMode="auto">
              <a:xfrm>
                <a:off x="3708401" y="3513138"/>
                <a:ext cx="65088" cy="425450"/>
              </a:xfrm>
              <a:custGeom>
                <a:avLst/>
                <a:gdLst>
                  <a:gd name="T0" fmla="*/ 0 w 41"/>
                  <a:gd name="T1" fmla="*/ 268 h 268"/>
                  <a:gd name="T2" fmla="*/ 41 w 41"/>
                  <a:gd name="T3" fmla="*/ 268 h 268"/>
                  <a:gd name="T4" fmla="*/ 41 w 41"/>
                  <a:gd name="T5" fmla="*/ 0 h 268"/>
                  <a:gd name="T6" fmla="*/ 0 w 41"/>
                  <a:gd name="T7" fmla="*/ 0 h 268"/>
                  <a:gd name="T8" fmla="*/ 0 w 41"/>
                  <a:gd name="T9" fmla="*/ 268 h 268"/>
                  <a:gd name="T10" fmla="*/ 0 w 41"/>
                  <a:gd name="T11" fmla="*/ 26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68">
                    <a:moveTo>
                      <a:pt x="0" y="268"/>
                    </a:moveTo>
                    <a:lnTo>
                      <a:pt x="41" y="268"/>
                    </a:lnTo>
                    <a:lnTo>
                      <a:pt x="41" y="0"/>
                    </a:lnTo>
                    <a:lnTo>
                      <a:pt x="0" y="0"/>
                    </a:lnTo>
                    <a:lnTo>
                      <a:pt x="0" y="268"/>
                    </a:lnTo>
                    <a:lnTo>
                      <a:pt x="0" y="268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6" name="Freeform 84"/>
              <p:cNvSpPr>
                <a:spLocks/>
              </p:cNvSpPr>
              <p:nvPr/>
            </p:nvSpPr>
            <p:spPr bwMode="auto">
              <a:xfrm>
                <a:off x="3548063" y="3938588"/>
                <a:ext cx="290513" cy="673100"/>
              </a:xfrm>
              <a:custGeom>
                <a:avLst/>
                <a:gdLst>
                  <a:gd name="T0" fmla="*/ 183 w 183"/>
                  <a:gd name="T1" fmla="*/ 424 h 424"/>
                  <a:gd name="T2" fmla="*/ 0 w 183"/>
                  <a:gd name="T3" fmla="*/ 424 h 424"/>
                  <a:gd name="T4" fmla="*/ 0 w 183"/>
                  <a:gd name="T5" fmla="*/ 0 h 424"/>
                  <a:gd name="T6" fmla="*/ 183 w 183"/>
                  <a:gd name="T7" fmla="*/ 0 h 424"/>
                  <a:gd name="T8" fmla="*/ 183 w 183"/>
                  <a:gd name="T9" fmla="*/ 424 h 424"/>
                  <a:gd name="T10" fmla="*/ 183 w 183"/>
                  <a:gd name="T11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424">
                    <a:moveTo>
                      <a:pt x="183" y="424"/>
                    </a:moveTo>
                    <a:lnTo>
                      <a:pt x="0" y="424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424"/>
                    </a:lnTo>
                    <a:lnTo>
                      <a:pt x="183" y="4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7" name="Freeform 115"/>
              <p:cNvSpPr>
                <a:spLocks/>
              </p:cNvSpPr>
              <p:nvPr/>
            </p:nvSpPr>
            <p:spPr bwMode="auto">
              <a:xfrm>
                <a:off x="3692526" y="3938588"/>
                <a:ext cx="146050" cy="673100"/>
              </a:xfrm>
              <a:custGeom>
                <a:avLst/>
                <a:gdLst>
                  <a:gd name="T0" fmla="*/ 0 w 92"/>
                  <a:gd name="T1" fmla="*/ 424 h 424"/>
                  <a:gd name="T2" fmla="*/ 92 w 92"/>
                  <a:gd name="T3" fmla="*/ 424 h 424"/>
                  <a:gd name="T4" fmla="*/ 92 w 92"/>
                  <a:gd name="T5" fmla="*/ 0 h 424"/>
                  <a:gd name="T6" fmla="*/ 0 w 92"/>
                  <a:gd name="T7" fmla="*/ 0 h 424"/>
                  <a:gd name="T8" fmla="*/ 0 w 92"/>
                  <a:gd name="T9" fmla="*/ 424 h 424"/>
                  <a:gd name="T10" fmla="*/ 0 w 92"/>
                  <a:gd name="T11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2" h="424">
                    <a:moveTo>
                      <a:pt x="0" y="424"/>
                    </a:moveTo>
                    <a:lnTo>
                      <a:pt x="92" y="424"/>
                    </a:lnTo>
                    <a:lnTo>
                      <a:pt x="92" y="0"/>
                    </a:lnTo>
                    <a:lnTo>
                      <a:pt x="0" y="0"/>
                    </a:lnTo>
                    <a:lnTo>
                      <a:pt x="0" y="424"/>
                    </a:lnTo>
                    <a:lnTo>
                      <a:pt x="0" y="424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8" name="Freeform 116"/>
              <p:cNvSpPr>
                <a:spLocks/>
              </p:cNvSpPr>
              <p:nvPr/>
            </p:nvSpPr>
            <p:spPr bwMode="auto">
              <a:xfrm>
                <a:off x="3808413" y="3938588"/>
                <a:ext cx="30163" cy="673100"/>
              </a:xfrm>
              <a:custGeom>
                <a:avLst/>
                <a:gdLst>
                  <a:gd name="T0" fmla="*/ 19 w 19"/>
                  <a:gd name="T1" fmla="*/ 424 h 424"/>
                  <a:gd name="T2" fmla="*/ 0 w 19"/>
                  <a:gd name="T3" fmla="*/ 424 h 424"/>
                  <a:gd name="T4" fmla="*/ 0 w 19"/>
                  <a:gd name="T5" fmla="*/ 0 h 424"/>
                  <a:gd name="T6" fmla="*/ 19 w 19"/>
                  <a:gd name="T7" fmla="*/ 0 h 424"/>
                  <a:gd name="T8" fmla="*/ 19 w 19"/>
                  <a:gd name="T9" fmla="*/ 424 h 424"/>
                  <a:gd name="T10" fmla="*/ 19 w 19"/>
                  <a:gd name="T11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424">
                    <a:moveTo>
                      <a:pt x="19" y="424"/>
                    </a:moveTo>
                    <a:lnTo>
                      <a:pt x="0" y="424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19" y="424"/>
                    </a:lnTo>
                    <a:lnTo>
                      <a:pt x="19" y="424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9" name="Freeform 60"/>
              <p:cNvSpPr>
                <a:spLocks/>
              </p:cNvSpPr>
              <p:nvPr/>
            </p:nvSpPr>
            <p:spPr bwMode="auto">
              <a:xfrm>
                <a:off x="4800601" y="3998913"/>
                <a:ext cx="96838" cy="684213"/>
              </a:xfrm>
              <a:custGeom>
                <a:avLst/>
                <a:gdLst>
                  <a:gd name="T0" fmla="*/ 61 w 61"/>
                  <a:gd name="T1" fmla="*/ 431 h 431"/>
                  <a:gd name="T2" fmla="*/ 0 w 61"/>
                  <a:gd name="T3" fmla="*/ 431 h 431"/>
                  <a:gd name="T4" fmla="*/ 0 w 61"/>
                  <a:gd name="T5" fmla="*/ 0 h 431"/>
                  <a:gd name="T6" fmla="*/ 61 w 61"/>
                  <a:gd name="T7" fmla="*/ 0 h 431"/>
                  <a:gd name="T8" fmla="*/ 61 w 61"/>
                  <a:gd name="T9" fmla="*/ 431 h 431"/>
                  <a:gd name="T10" fmla="*/ 61 w 61"/>
                  <a:gd name="T11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31">
                    <a:moveTo>
                      <a:pt x="61" y="431"/>
                    </a:moveTo>
                    <a:lnTo>
                      <a:pt x="0" y="431"/>
                    </a:lnTo>
                    <a:lnTo>
                      <a:pt x="0" y="0"/>
                    </a:lnTo>
                    <a:lnTo>
                      <a:pt x="61" y="0"/>
                    </a:lnTo>
                    <a:lnTo>
                      <a:pt x="61" y="431"/>
                    </a:lnTo>
                    <a:lnTo>
                      <a:pt x="61" y="431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0" name="Freeform 61"/>
              <p:cNvSpPr>
                <a:spLocks/>
              </p:cNvSpPr>
              <p:nvPr/>
            </p:nvSpPr>
            <p:spPr bwMode="auto">
              <a:xfrm>
                <a:off x="4791076" y="3881438"/>
                <a:ext cx="84138" cy="117475"/>
              </a:xfrm>
              <a:custGeom>
                <a:avLst/>
                <a:gdLst>
                  <a:gd name="T0" fmla="*/ 53 w 53"/>
                  <a:gd name="T1" fmla="*/ 74 h 74"/>
                  <a:gd name="T2" fmla="*/ 0 w 53"/>
                  <a:gd name="T3" fmla="*/ 74 h 74"/>
                  <a:gd name="T4" fmla="*/ 0 w 53"/>
                  <a:gd name="T5" fmla="*/ 0 h 74"/>
                  <a:gd name="T6" fmla="*/ 53 w 53"/>
                  <a:gd name="T7" fmla="*/ 0 h 74"/>
                  <a:gd name="T8" fmla="*/ 53 w 53"/>
                  <a:gd name="T9" fmla="*/ 74 h 74"/>
                  <a:gd name="T10" fmla="*/ 53 w 53"/>
                  <a:gd name="T1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74">
                    <a:moveTo>
                      <a:pt x="53" y="74"/>
                    </a:moveTo>
                    <a:lnTo>
                      <a:pt x="0" y="74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74"/>
                    </a:lnTo>
                    <a:lnTo>
                      <a:pt x="53" y="74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1" name="Freeform 62"/>
              <p:cNvSpPr>
                <a:spLocks/>
              </p:cNvSpPr>
              <p:nvPr/>
            </p:nvSpPr>
            <p:spPr bwMode="auto">
              <a:xfrm>
                <a:off x="4768851" y="3551238"/>
                <a:ext cx="52388" cy="330200"/>
              </a:xfrm>
              <a:custGeom>
                <a:avLst/>
                <a:gdLst>
                  <a:gd name="T0" fmla="*/ 33 w 33"/>
                  <a:gd name="T1" fmla="*/ 208 h 208"/>
                  <a:gd name="T2" fmla="*/ 0 w 33"/>
                  <a:gd name="T3" fmla="*/ 208 h 208"/>
                  <a:gd name="T4" fmla="*/ 0 w 33"/>
                  <a:gd name="T5" fmla="*/ 0 h 208"/>
                  <a:gd name="T6" fmla="*/ 33 w 33"/>
                  <a:gd name="T7" fmla="*/ 0 h 208"/>
                  <a:gd name="T8" fmla="*/ 33 w 33"/>
                  <a:gd name="T9" fmla="*/ 208 h 208"/>
                  <a:gd name="T10" fmla="*/ 33 w 33"/>
                  <a:gd name="T11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08">
                    <a:moveTo>
                      <a:pt x="33" y="208"/>
                    </a:moveTo>
                    <a:lnTo>
                      <a:pt x="0" y="208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33" y="208"/>
                    </a:lnTo>
                    <a:lnTo>
                      <a:pt x="33" y="208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2" name="Freeform 63"/>
              <p:cNvSpPr>
                <a:spLocks noEditPoints="1"/>
              </p:cNvSpPr>
              <p:nvPr/>
            </p:nvSpPr>
            <p:spPr bwMode="auto">
              <a:xfrm>
                <a:off x="4559301" y="3881438"/>
                <a:ext cx="231775" cy="117475"/>
              </a:xfrm>
              <a:custGeom>
                <a:avLst/>
                <a:gdLst>
                  <a:gd name="T0" fmla="*/ 0 w 146"/>
                  <a:gd name="T1" fmla="*/ 0 h 74"/>
                  <a:gd name="T2" fmla="*/ 0 w 146"/>
                  <a:gd name="T3" fmla="*/ 74 h 74"/>
                  <a:gd name="T4" fmla="*/ 146 w 146"/>
                  <a:gd name="T5" fmla="*/ 74 h 74"/>
                  <a:gd name="T6" fmla="*/ 146 w 146"/>
                  <a:gd name="T7" fmla="*/ 0 h 74"/>
                  <a:gd name="T8" fmla="*/ 0 w 146"/>
                  <a:gd name="T9" fmla="*/ 0 h 74"/>
                  <a:gd name="T10" fmla="*/ 0 w 146"/>
                  <a:gd name="T11" fmla="*/ 0 h 74"/>
                  <a:gd name="T12" fmla="*/ 67 w 146"/>
                  <a:gd name="T13" fmla="*/ 67 h 74"/>
                  <a:gd name="T14" fmla="*/ 29 w 146"/>
                  <a:gd name="T15" fmla="*/ 67 h 74"/>
                  <a:gd name="T16" fmla="*/ 29 w 146"/>
                  <a:gd name="T17" fmla="*/ 44 h 74"/>
                  <a:gd name="T18" fmla="*/ 67 w 146"/>
                  <a:gd name="T19" fmla="*/ 44 h 74"/>
                  <a:gd name="T20" fmla="*/ 67 w 146"/>
                  <a:gd name="T21" fmla="*/ 67 h 74"/>
                  <a:gd name="T22" fmla="*/ 67 w 146"/>
                  <a:gd name="T23" fmla="*/ 67 h 74"/>
                  <a:gd name="T24" fmla="*/ 67 w 146"/>
                  <a:gd name="T25" fmla="*/ 35 h 74"/>
                  <a:gd name="T26" fmla="*/ 29 w 146"/>
                  <a:gd name="T27" fmla="*/ 35 h 74"/>
                  <a:gd name="T28" fmla="*/ 29 w 146"/>
                  <a:gd name="T29" fmla="*/ 12 h 74"/>
                  <a:gd name="T30" fmla="*/ 67 w 146"/>
                  <a:gd name="T31" fmla="*/ 12 h 74"/>
                  <a:gd name="T32" fmla="*/ 67 w 146"/>
                  <a:gd name="T33" fmla="*/ 35 h 74"/>
                  <a:gd name="T34" fmla="*/ 67 w 146"/>
                  <a:gd name="T35" fmla="*/ 35 h 74"/>
                  <a:gd name="T36" fmla="*/ 117 w 146"/>
                  <a:gd name="T37" fmla="*/ 67 h 74"/>
                  <a:gd name="T38" fmla="*/ 79 w 146"/>
                  <a:gd name="T39" fmla="*/ 67 h 74"/>
                  <a:gd name="T40" fmla="*/ 79 w 146"/>
                  <a:gd name="T41" fmla="*/ 44 h 74"/>
                  <a:gd name="T42" fmla="*/ 117 w 146"/>
                  <a:gd name="T43" fmla="*/ 44 h 74"/>
                  <a:gd name="T44" fmla="*/ 117 w 146"/>
                  <a:gd name="T45" fmla="*/ 67 h 74"/>
                  <a:gd name="T46" fmla="*/ 117 w 146"/>
                  <a:gd name="T47" fmla="*/ 67 h 74"/>
                  <a:gd name="T48" fmla="*/ 117 w 146"/>
                  <a:gd name="T49" fmla="*/ 35 h 74"/>
                  <a:gd name="T50" fmla="*/ 79 w 146"/>
                  <a:gd name="T51" fmla="*/ 35 h 74"/>
                  <a:gd name="T52" fmla="*/ 79 w 146"/>
                  <a:gd name="T53" fmla="*/ 12 h 74"/>
                  <a:gd name="T54" fmla="*/ 117 w 146"/>
                  <a:gd name="T55" fmla="*/ 12 h 74"/>
                  <a:gd name="T56" fmla="*/ 117 w 146"/>
                  <a:gd name="T57" fmla="*/ 35 h 74"/>
                  <a:gd name="T58" fmla="*/ 117 w 146"/>
                  <a:gd name="T59" fmla="*/ 3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6" h="74">
                    <a:moveTo>
                      <a:pt x="0" y="0"/>
                    </a:moveTo>
                    <a:lnTo>
                      <a:pt x="0" y="74"/>
                    </a:lnTo>
                    <a:lnTo>
                      <a:pt x="146" y="74"/>
                    </a:lnTo>
                    <a:lnTo>
                      <a:pt x="14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67" y="67"/>
                    </a:moveTo>
                    <a:lnTo>
                      <a:pt x="29" y="67"/>
                    </a:lnTo>
                    <a:lnTo>
                      <a:pt x="29" y="44"/>
                    </a:lnTo>
                    <a:lnTo>
                      <a:pt x="67" y="44"/>
                    </a:lnTo>
                    <a:lnTo>
                      <a:pt x="67" y="67"/>
                    </a:lnTo>
                    <a:lnTo>
                      <a:pt x="67" y="67"/>
                    </a:lnTo>
                    <a:close/>
                    <a:moveTo>
                      <a:pt x="67" y="35"/>
                    </a:moveTo>
                    <a:lnTo>
                      <a:pt x="29" y="35"/>
                    </a:lnTo>
                    <a:lnTo>
                      <a:pt x="29" y="12"/>
                    </a:lnTo>
                    <a:lnTo>
                      <a:pt x="67" y="12"/>
                    </a:lnTo>
                    <a:lnTo>
                      <a:pt x="67" y="35"/>
                    </a:lnTo>
                    <a:lnTo>
                      <a:pt x="67" y="35"/>
                    </a:lnTo>
                    <a:close/>
                    <a:moveTo>
                      <a:pt x="117" y="67"/>
                    </a:moveTo>
                    <a:lnTo>
                      <a:pt x="79" y="67"/>
                    </a:lnTo>
                    <a:lnTo>
                      <a:pt x="79" y="44"/>
                    </a:lnTo>
                    <a:lnTo>
                      <a:pt x="117" y="44"/>
                    </a:lnTo>
                    <a:lnTo>
                      <a:pt x="117" y="67"/>
                    </a:lnTo>
                    <a:lnTo>
                      <a:pt x="117" y="67"/>
                    </a:lnTo>
                    <a:close/>
                    <a:moveTo>
                      <a:pt x="117" y="35"/>
                    </a:moveTo>
                    <a:lnTo>
                      <a:pt x="79" y="35"/>
                    </a:lnTo>
                    <a:lnTo>
                      <a:pt x="79" y="12"/>
                    </a:lnTo>
                    <a:lnTo>
                      <a:pt x="117" y="12"/>
                    </a:lnTo>
                    <a:lnTo>
                      <a:pt x="117" y="35"/>
                    </a:lnTo>
                    <a:lnTo>
                      <a:pt x="117" y="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3" name="Freeform 64"/>
              <p:cNvSpPr>
                <a:spLocks noEditPoints="1"/>
              </p:cNvSpPr>
              <p:nvPr/>
            </p:nvSpPr>
            <p:spPr bwMode="auto">
              <a:xfrm>
                <a:off x="4625976" y="3551238"/>
                <a:ext cx="142875" cy="330200"/>
              </a:xfrm>
              <a:custGeom>
                <a:avLst/>
                <a:gdLst>
                  <a:gd name="T0" fmla="*/ 0 w 90"/>
                  <a:gd name="T1" fmla="*/ 60 h 208"/>
                  <a:gd name="T2" fmla="*/ 0 w 90"/>
                  <a:gd name="T3" fmla="*/ 208 h 208"/>
                  <a:gd name="T4" fmla="*/ 90 w 90"/>
                  <a:gd name="T5" fmla="*/ 208 h 208"/>
                  <a:gd name="T6" fmla="*/ 90 w 90"/>
                  <a:gd name="T7" fmla="*/ 0 h 208"/>
                  <a:gd name="T8" fmla="*/ 0 w 90"/>
                  <a:gd name="T9" fmla="*/ 60 h 208"/>
                  <a:gd name="T10" fmla="*/ 0 w 90"/>
                  <a:gd name="T11" fmla="*/ 60 h 208"/>
                  <a:gd name="T12" fmla="*/ 65 w 90"/>
                  <a:gd name="T13" fmla="*/ 193 h 208"/>
                  <a:gd name="T14" fmla="*/ 28 w 90"/>
                  <a:gd name="T15" fmla="*/ 193 h 208"/>
                  <a:gd name="T16" fmla="*/ 28 w 90"/>
                  <a:gd name="T17" fmla="*/ 170 h 208"/>
                  <a:gd name="T18" fmla="*/ 65 w 90"/>
                  <a:gd name="T19" fmla="*/ 170 h 208"/>
                  <a:gd name="T20" fmla="*/ 65 w 90"/>
                  <a:gd name="T21" fmla="*/ 193 h 208"/>
                  <a:gd name="T22" fmla="*/ 65 w 90"/>
                  <a:gd name="T23" fmla="*/ 193 h 208"/>
                  <a:gd name="T24" fmla="*/ 65 w 90"/>
                  <a:gd name="T25" fmla="*/ 161 h 208"/>
                  <a:gd name="T26" fmla="*/ 28 w 90"/>
                  <a:gd name="T27" fmla="*/ 161 h 208"/>
                  <a:gd name="T28" fmla="*/ 28 w 90"/>
                  <a:gd name="T29" fmla="*/ 138 h 208"/>
                  <a:gd name="T30" fmla="*/ 65 w 90"/>
                  <a:gd name="T31" fmla="*/ 138 h 208"/>
                  <a:gd name="T32" fmla="*/ 65 w 90"/>
                  <a:gd name="T33" fmla="*/ 161 h 208"/>
                  <a:gd name="T34" fmla="*/ 65 w 90"/>
                  <a:gd name="T35" fmla="*/ 161 h 208"/>
                  <a:gd name="T36" fmla="*/ 65 w 90"/>
                  <a:gd name="T37" fmla="*/ 129 h 208"/>
                  <a:gd name="T38" fmla="*/ 28 w 90"/>
                  <a:gd name="T39" fmla="*/ 129 h 208"/>
                  <a:gd name="T40" fmla="*/ 28 w 90"/>
                  <a:gd name="T41" fmla="*/ 106 h 208"/>
                  <a:gd name="T42" fmla="*/ 65 w 90"/>
                  <a:gd name="T43" fmla="*/ 106 h 208"/>
                  <a:gd name="T44" fmla="*/ 65 w 90"/>
                  <a:gd name="T45" fmla="*/ 129 h 208"/>
                  <a:gd name="T46" fmla="*/ 65 w 90"/>
                  <a:gd name="T47" fmla="*/ 129 h 208"/>
                  <a:gd name="T48" fmla="*/ 65 w 90"/>
                  <a:gd name="T49" fmla="*/ 97 h 208"/>
                  <a:gd name="T50" fmla="*/ 28 w 90"/>
                  <a:gd name="T51" fmla="*/ 97 h 208"/>
                  <a:gd name="T52" fmla="*/ 28 w 90"/>
                  <a:gd name="T53" fmla="*/ 74 h 208"/>
                  <a:gd name="T54" fmla="*/ 65 w 90"/>
                  <a:gd name="T55" fmla="*/ 74 h 208"/>
                  <a:gd name="T56" fmla="*/ 65 w 90"/>
                  <a:gd name="T57" fmla="*/ 97 h 208"/>
                  <a:gd name="T58" fmla="*/ 65 w 90"/>
                  <a:gd name="T59" fmla="*/ 9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" h="208">
                    <a:moveTo>
                      <a:pt x="0" y="60"/>
                    </a:moveTo>
                    <a:lnTo>
                      <a:pt x="0" y="208"/>
                    </a:lnTo>
                    <a:lnTo>
                      <a:pt x="90" y="208"/>
                    </a:lnTo>
                    <a:lnTo>
                      <a:pt x="90" y="0"/>
                    </a:lnTo>
                    <a:lnTo>
                      <a:pt x="0" y="60"/>
                    </a:lnTo>
                    <a:lnTo>
                      <a:pt x="0" y="60"/>
                    </a:lnTo>
                    <a:close/>
                    <a:moveTo>
                      <a:pt x="65" y="193"/>
                    </a:moveTo>
                    <a:lnTo>
                      <a:pt x="28" y="193"/>
                    </a:lnTo>
                    <a:lnTo>
                      <a:pt x="28" y="170"/>
                    </a:lnTo>
                    <a:lnTo>
                      <a:pt x="65" y="170"/>
                    </a:lnTo>
                    <a:lnTo>
                      <a:pt x="65" y="193"/>
                    </a:lnTo>
                    <a:lnTo>
                      <a:pt x="65" y="193"/>
                    </a:lnTo>
                    <a:close/>
                    <a:moveTo>
                      <a:pt x="65" y="161"/>
                    </a:moveTo>
                    <a:lnTo>
                      <a:pt x="28" y="161"/>
                    </a:lnTo>
                    <a:lnTo>
                      <a:pt x="28" y="138"/>
                    </a:lnTo>
                    <a:lnTo>
                      <a:pt x="65" y="138"/>
                    </a:lnTo>
                    <a:lnTo>
                      <a:pt x="65" y="161"/>
                    </a:lnTo>
                    <a:lnTo>
                      <a:pt x="65" y="161"/>
                    </a:lnTo>
                    <a:close/>
                    <a:moveTo>
                      <a:pt x="65" y="129"/>
                    </a:moveTo>
                    <a:lnTo>
                      <a:pt x="28" y="129"/>
                    </a:lnTo>
                    <a:lnTo>
                      <a:pt x="28" y="106"/>
                    </a:lnTo>
                    <a:lnTo>
                      <a:pt x="65" y="106"/>
                    </a:lnTo>
                    <a:lnTo>
                      <a:pt x="65" y="129"/>
                    </a:lnTo>
                    <a:lnTo>
                      <a:pt x="65" y="129"/>
                    </a:lnTo>
                    <a:close/>
                    <a:moveTo>
                      <a:pt x="65" y="97"/>
                    </a:moveTo>
                    <a:lnTo>
                      <a:pt x="28" y="97"/>
                    </a:lnTo>
                    <a:lnTo>
                      <a:pt x="28" y="74"/>
                    </a:lnTo>
                    <a:lnTo>
                      <a:pt x="65" y="74"/>
                    </a:lnTo>
                    <a:lnTo>
                      <a:pt x="65" y="97"/>
                    </a:lnTo>
                    <a:lnTo>
                      <a:pt x="65" y="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4" name="Freeform 65"/>
              <p:cNvSpPr>
                <a:spLocks noEditPoints="1"/>
              </p:cNvSpPr>
              <p:nvPr/>
            </p:nvSpPr>
            <p:spPr bwMode="auto">
              <a:xfrm>
                <a:off x="4538663" y="3998913"/>
                <a:ext cx="261938" cy="684213"/>
              </a:xfrm>
              <a:custGeom>
                <a:avLst/>
                <a:gdLst>
                  <a:gd name="T0" fmla="*/ 165 w 165"/>
                  <a:gd name="T1" fmla="*/ 431 h 431"/>
                  <a:gd name="T2" fmla="*/ 0 w 165"/>
                  <a:gd name="T3" fmla="*/ 0 h 431"/>
                  <a:gd name="T4" fmla="*/ 13 w 165"/>
                  <a:gd name="T5" fmla="*/ 361 h 431"/>
                  <a:gd name="T6" fmla="*/ 51 w 165"/>
                  <a:gd name="T7" fmla="*/ 384 h 431"/>
                  <a:gd name="T8" fmla="*/ 13 w 165"/>
                  <a:gd name="T9" fmla="*/ 324 h 431"/>
                  <a:gd name="T10" fmla="*/ 51 w 165"/>
                  <a:gd name="T11" fmla="*/ 347 h 431"/>
                  <a:gd name="T12" fmla="*/ 13 w 165"/>
                  <a:gd name="T13" fmla="*/ 287 h 431"/>
                  <a:gd name="T14" fmla="*/ 51 w 165"/>
                  <a:gd name="T15" fmla="*/ 310 h 431"/>
                  <a:gd name="T16" fmla="*/ 13 w 165"/>
                  <a:gd name="T17" fmla="*/ 249 h 431"/>
                  <a:gd name="T18" fmla="*/ 51 w 165"/>
                  <a:gd name="T19" fmla="*/ 272 h 431"/>
                  <a:gd name="T20" fmla="*/ 13 w 165"/>
                  <a:gd name="T21" fmla="*/ 212 h 431"/>
                  <a:gd name="T22" fmla="*/ 51 w 165"/>
                  <a:gd name="T23" fmla="*/ 235 h 431"/>
                  <a:gd name="T24" fmla="*/ 13 w 165"/>
                  <a:gd name="T25" fmla="*/ 175 h 431"/>
                  <a:gd name="T26" fmla="*/ 51 w 165"/>
                  <a:gd name="T27" fmla="*/ 198 h 431"/>
                  <a:gd name="T28" fmla="*/ 13 w 165"/>
                  <a:gd name="T29" fmla="*/ 137 h 431"/>
                  <a:gd name="T30" fmla="*/ 51 w 165"/>
                  <a:gd name="T31" fmla="*/ 160 h 431"/>
                  <a:gd name="T32" fmla="*/ 13 w 165"/>
                  <a:gd name="T33" fmla="*/ 100 h 431"/>
                  <a:gd name="T34" fmla="*/ 51 w 165"/>
                  <a:gd name="T35" fmla="*/ 123 h 431"/>
                  <a:gd name="T36" fmla="*/ 13 w 165"/>
                  <a:gd name="T37" fmla="*/ 63 h 431"/>
                  <a:gd name="T38" fmla="*/ 51 w 165"/>
                  <a:gd name="T39" fmla="*/ 86 h 431"/>
                  <a:gd name="T40" fmla="*/ 13 w 165"/>
                  <a:gd name="T41" fmla="*/ 25 h 431"/>
                  <a:gd name="T42" fmla="*/ 51 w 165"/>
                  <a:gd name="T43" fmla="*/ 48 h 431"/>
                  <a:gd name="T44" fmla="*/ 64 w 165"/>
                  <a:gd name="T45" fmla="*/ 361 h 431"/>
                  <a:gd name="T46" fmla="*/ 101 w 165"/>
                  <a:gd name="T47" fmla="*/ 384 h 431"/>
                  <a:gd name="T48" fmla="*/ 64 w 165"/>
                  <a:gd name="T49" fmla="*/ 324 h 431"/>
                  <a:gd name="T50" fmla="*/ 101 w 165"/>
                  <a:gd name="T51" fmla="*/ 347 h 431"/>
                  <a:gd name="T52" fmla="*/ 64 w 165"/>
                  <a:gd name="T53" fmla="*/ 287 h 431"/>
                  <a:gd name="T54" fmla="*/ 101 w 165"/>
                  <a:gd name="T55" fmla="*/ 310 h 431"/>
                  <a:gd name="T56" fmla="*/ 64 w 165"/>
                  <a:gd name="T57" fmla="*/ 249 h 431"/>
                  <a:gd name="T58" fmla="*/ 101 w 165"/>
                  <a:gd name="T59" fmla="*/ 272 h 431"/>
                  <a:gd name="T60" fmla="*/ 64 w 165"/>
                  <a:gd name="T61" fmla="*/ 212 h 431"/>
                  <a:gd name="T62" fmla="*/ 101 w 165"/>
                  <a:gd name="T63" fmla="*/ 235 h 431"/>
                  <a:gd name="T64" fmla="*/ 64 w 165"/>
                  <a:gd name="T65" fmla="*/ 175 h 431"/>
                  <a:gd name="T66" fmla="*/ 101 w 165"/>
                  <a:gd name="T67" fmla="*/ 198 h 431"/>
                  <a:gd name="T68" fmla="*/ 64 w 165"/>
                  <a:gd name="T69" fmla="*/ 137 h 431"/>
                  <a:gd name="T70" fmla="*/ 101 w 165"/>
                  <a:gd name="T71" fmla="*/ 160 h 431"/>
                  <a:gd name="T72" fmla="*/ 64 w 165"/>
                  <a:gd name="T73" fmla="*/ 100 h 431"/>
                  <a:gd name="T74" fmla="*/ 101 w 165"/>
                  <a:gd name="T75" fmla="*/ 123 h 431"/>
                  <a:gd name="T76" fmla="*/ 64 w 165"/>
                  <a:gd name="T77" fmla="*/ 63 h 431"/>
                  <a:gd name="T78" fmla="*/ 101 w 165"/>
                  <a:gd name="T79" fmla="*/ 86 h 431"/>
                  <a:gd name="T80" fmla="*/ 64 w 165"/>
                  <a:gd name="T81" fmla="*/ 25 h 431"/>
                  <a:gd name="T82" fmla="*/ 101 w 165"/>
                  <a:gd name="T83" fmla="*/ 48 h 431"/>
                  <a:gd name="T84" fmla="*/ 114 w 165"/>
                  <a:gd name="T85" fmla="*/ 361 h 431"/>
                  <a:gd name="T86" fmla="*/ 152 w 165"/>
                  <a:gd name="T87" fmla="*/ 384 h 431"/>
                  <a:gd name="T88" fmla="*/ 114 w 165"/>
                  <a:gd name="T89" fmla="*/ 324 h 431"/>
                  <a:gd name="T90" fmla="*/ 152 w 165"/>
                  <a:gd name="T91" fmla="*/ 347 h 431"/>
                  <a:gd name="T92" fmla="*/ 114 w 165"/>
                  <a:gd name="T93" fmla="*/ 287 h 431"/>
                  <a:gd name="T94" fmla="*/ 152 w 165"/>
                  <a:gd name="T95" fmla="*/ 310 h 431"/>
                  <a:gd name="T96" fmla="*/ 114 w 165"/>
                  <a:gd name="T97" fmla="*/ 249 h 431"/>
                  <a:gd name="T98" fmla="*/ 152 w 165"/>
                  <a:gd name="T99" fmla="*/ 272 h 431"/>
                  <a:gd name="T100" fmla="*/ 114 w 165"/>
                  <a:gd name="T101" fmla="*/ 212 h 431"/>
                  <a:gd name="T102" fmla="*/ 152 w 165"/>
                  <a:gd name="T103" fmla="*/ 235 h 431"/>
                  <a:gd name="T104" fmla="*/ 114 w 165"/>
                  <a:gd name="T105" fmla="*/ 175 h 431"/>
                  <a:gd name="T106" fmla="*/ 152 w 165"/>
                  <a:gd name="T107" fmla="*/ 198 h 431"/>
                  <a:gd name="T108" fmla="*/ 114 w 165"/>
                  <a:gd name="T109" fmla="*/ 137 h 431"/>
                  <a:gd name="T110" fmla="*/ 152 w 165"/>
                  <a:gd name="T111" fmla="*/ 160 h 431"/>
                  <a:gd name="T112" fmla="*/ 114 w 165"/>
                  <a:gd name="T113" fmla="*/ 100 h 431"/>
                  <a:gd name="T114" fmla="*/ 152 w 165"/>
                  <a:gd name="T115" fmla="*/ 123 h 431"/>
                  <a:gd name="T116" fmla="*/ 114 w 165"/>
                  <a:gd name="T117" fmla="*/ 63 h 431"/>
                  <a:gd name="T118" fmla="*/ 152 w 165"/>
                  <a:gd name="T119" fmla="*/ 86 h 431"/>
                  <a:gd name="T120" fmla="*/ 114 w 165"/>
                  <a:gd name="T121" fmla="*/ 25 h 431"/>
                  <a:gd name="T122" fmla="*/ 152 w 165"/>
                  <a:gd name="T123" fmla="*/ 4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5" h="431">
                    <a:moveTo>
                      <a:pt x="0" y="0"/>
                    </a:moveTo>
                    <a:lnTo>
                      <a:pt x="0" y="431"/>
                    </a:lnTo>
                    <a:lnTo>
                      <a:pt x="165" y="431"/>
                    </a:lnTo>
                    <a:lnTo>
                      <a:pt x="16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51" y="384"/>
                    </a:moveTo>
                    <a:lnTo>
                      <a:pt x="13" y="384"/>
                    </a:lnTo>
                    <a:lnTo>
                      <a:pt x="13" y="361"/>
                    </a:lnTo>
                    <a:lnTo>
                      <a:pt x="51" y="361"/>
                    </a:lnTo>
                    <a:lnTo>
                      <a:pt x="51" y="384"/>
                    </a:lnTo>
                    <a:lnTo>
                      <a:pt x="51" y="384"/>
                    </a:lnTo>
                    <a:close/>
                    <a:moveTo>
                      <a:pt x="51" y="347"/>
                    </a:moveTo>
                    <a:lnTo>
                      <a:pt x="13" y="347"/>
                    </a:lnTo>
                    <a:lnTo>
                      <a:pt x="13" y="324"/>
                    </a:lnTo>
                    <a:lnTo>
                      <a:pt x="51" y="324"/>
                    </a:lnTo>
                    <a:lnTo>
                      <a:pt x="51" y="347"/>
                    </a:lnTo>
                    <a:lnTo>
                      <a:pt x="51" y="347"/>
                    </a:lnTo>
                    <a:close/>
                    <a:moveTo>
                      <a:pt x="51" y="310"/>
                    </a:moveTo>
                    <a:lnTo>
                      <a:pt x="13" y="310"/>
                    </a:lnTo>
                    <a:lnTo>
                      <a:pt x="13" y="287"/>
                    </a:lnTo>
                    <a:lnTo>
                      <a:pt x="51" y="287"/>
                    </a:lnTo>
                    <a:lnTo>
                      <a:pt x="51" y="310"/>
                    </a:lnTo>
                    <a:lnTo>
                      <a:pt x="51" y="310"/>
                    </a:lnTo>
                    <a:close/>
                    <a:moveTo>
                      <a:pt x="51" y="272"/>
                    </a:moveTo>
                    <a:lnTo>
                      <a:pt x="13" y="272"/>
                    </a:lnTo>
                    <a:lnTo>
                      <a:pt x="13" y="249"/>
                    </a:lnTo>
                    <a:lnTo>
                      <a:pt x="51" y="249"/>
                    </a:lnTo>
                    <a:lnTo>
                      <a:pt x="51" y="272"/>
                    </a:lnTo>
                    <a:lnTo>
                      <a:pt x="51" y="272"/>
                    </a:lnTo>
                    <a:close/>
                    <a:moveTo>
                      <a:pt x="51" y="235"/>
                    </a:moveTo>
                    <a:lnTo>
                      <a:pt x="13" y="235"/>
                    </a:lnTo>
                    <a:lnTo>
                      <a:pt x="13" y="212"/>
                    </a:lnTo>
                    <a:lnTo>
                      <a:pt x="51" y="212"/>
                    </a:lnTo>
                    <a:lnTo>
                      <a:pt x="51" y="235"/>
                    </a:lnTo>
                    <a:lnTo>
                      <a:pt x="51" y="235"/>
                    </a:lnTo>
                    <a:close/>
                    <a:moveTo>
                      <a:pt x="51" y="198"/>
                    </a:moveTo>
                    <a:lnTo>
                      <a:pt x="13" y="198"/>
                    </a:lnTo>
                    <a:lnTo>
                      <a:pt x="13" y="175"/>
                    </a:lnTo>
                    <a:lnTo>
                      <a:pt x="51" y="175"/>
                    </a:lnTo>
                    <a:lnTo>
                      <a:pt x="51" y="198"/>
                    </a:lnTo>
                    <a:lnTo>
                      <a:pt x="51" y="198"/>
                    </a:lnTo>
                    <a:close/>
                    <a:moveTo>
                      <a:pt x="51" y="160"/>
                    </a:moveTo>
                    <a:lnTo>
                      <a:pt x="13" y="160"/>
                    </a:lnTo>
                    <a:lnTo>
                      <a:pt x="13" y="137"/>
                    </a:lnTo>
                    <a:lnTo>
                      <a:pt x="51" y="137"/>
                    </a:lnTo>
                    <a:lnTo>
                      <a:pt x="51" y="160"/>
                    </a:lnTo>
                    <a:lnTo>
                      <a:pt x="51" y="160"/>
                    </a:lnTo>
                    <a:close/>
                    <a:moveTo>
                      <a:pt x="51" y="123"/>
                    </a:moveTo>
                    <a:lnTo>
                      <a:pt x="13" y="123"/>
                    </a:lnTo>
                    <a:lnTo>
                      <a:pt x="13" y="100"/>
                    </a:lnTo>
                    <a:lnTo>
                      <a:pt x="51" y="100"/>
                    </a:lnTo>
                    <a:lnTo>
                      <a:pt x="51" y="123"/>
                    </a:lnTo>
                    <a:lnTo>
                      <a:pt x="51" y="123"/>
                    </a:lnTo>
                    <a:close/>
                    <a:moveTo>
                      <a:pt x="51" y="86"/>
                    </a:moveTo>
                    <a:lnTo>
                      <a:pt x="13" y="86"/>
                    </a:lnTo>
                    <a:lnTo>
                      <a:pt x="13" y="63"/>
                    </a:lnTo>
                    <a:lnTo>
                      <a:pt x="51" y="63"/>
                    </a:lnTo>
                    <a:lnTo>
                      <a:pt x="51" y="86"/>
                    </a:lnTo>
                    <a:lnTo>
                      <a:pt x="51" y="86"/>
                    </a:lnTo>
                    <a:close/>
                    <a:moveTo>
                      <a:pt x="51" y="48"/>
                    </a:moveTo>
                    <a:lnTo>
                      <a:pt x="13" y="48"/>
                    </a:lnTo>
                    <a:lnTo>
                      <a:pt x="13" y="25"/>
                    </a:lnTo>
                    <a:lnTo>
                      <a:pt x="51" y="25"/>
                    </a:lnTo>
                    <a:lnTo>
                      <a:pt x="51" y="48"/>
                    </a:lnTo>
                    <a:lnTo>
                      <a:pt x="51" y="48"/>
                    </a:lnTo>
                    <a:close/>
                    <a:moveTo>
                      <a:pt x="101" y="384"/>
                    </a:moveTo>
                    <a:lnTo>
                      <a:pt x="64" y="384"/>
                    </a:lnTo>
                    <a:lnTo>
                      <a:pt x="64" y="361"/>
                    </a:lnTo>
                    <a:lnTo>
                      <a:pt x="101" y="361"/>
                    </a:lnTo>
                    <a:lnTo>
                      <a:pt x="101" y="384"/>
                    </a:lnTo>
                    <a:lnTo>
                      <a:pt x="101" y="384"/>
                    </a:lnTo>
                    <a:close/>
                    <a:moveTo>
                      <a:pt x="101" y="347"/>
                    </a:moveTo>
                    <a:lnTo>
                      <a:pt x="64" y="347"/>
                    </a:lnTo>
                    <a:lnTo>
                      <a:pt x="64" y="324"/>
                    </a:lnTo>
                    <a:lnTo>
                      <a:pt x="101" y="324"/>
                    </a:lnTo>
                    <a:lnTo>
                      <a:pt x="101" y="347"/>
                    </a:lnTo>
                    <a:lnTo>
                      <a:pt x="101" y="347"/>
                    </a:lnTo>
                    <a:close/>
                    <a:moveTo>
                      <a:pt x="101" y="310"/>
                    </a:moveTo>
                    <a:lnTo>
                      <a:pt x="64" y="310"/>
                    </a:lnTo>
                    <a:lnTo>
                      <a:pt x="64" y="287"/>
                    </a:lnTo>
                    <a:lnTo>
                      <a:pt x="101" y="287"/>
                    </a:lnTo>
                    <a:lnTo>
                      <a:pt x="101" y="310"/>
                    </a:lnTo>
                    <a:lnTo>
                      <a:pt x="101" y="310"/>
                    </a:lnTo>
                    <a:close/>
                    <a:moveTo>
                      <a:pt x="101" y="272"/>
                    </a:moveTo>
                    <a:lnTo>
                      <a:pt x="64" y="272"/>
                    </a:lnTo>
                    <a:lnTo>
                      <a:pt x="64" y="249"/>
                    </a:lnTo>
                    <a:lnTo>
                      <a:pt x="101" y="249"/>
                    </a:lnTo>
                    <a:lnTo>
                      <a:pt x="101" y="272"/>
                    </a:lnTo>
                    <a:lnTo>
                      <a:pt x="101" y="272"/>
                    </a:lnTo>
                    <a:close/>
                    <a:moveTo>
                      <a:pt x="101" y="235"/>
                    </a:moveTo>
                    <a:lnTo>
                      <a:pt x="64" y="235"/>
                    </a:lnTo>
                    <a:lnTo>
                      <a:pt x="64" y="212"/>
                    </a:lnTo>
                    <a:lnTo>
                      <a:pt x="101" y="212"/>
                    </a:lnTo>
                    <a:lnTo>
                      <a:pt x="101" y="235"/>
                    </a:lnTo>
                    <a:lnTo>
                      <a:pt x="101" y="235"/>
                    </a:lnTo>
                    <a:close/>
                    <a:moveTo>
                      <a:pt x="101" y="198"/>
                    </a:moveTo>
                    <a:lnTo>
                      <a:pt x="64" y="198"/>
                    </a:lnTo>
                    <a:lnTo>
                      <a:pt x="64" y="175"/>
                    </a:lnTo>
                    <a:lnTo>
                      <a:pt x="101" y="175"/>
                    </a:lnTo>
                    <a:lnTo>
                      <a:pt x="101" y="198"/>
                    </a:lnTo>
                    <a:lnTo>
                      <a:pt x="101" y="198"/>
                    </a:lnTo>
                    <a:close/>
                    <a:moveTo>
                      <a:pt x="101" y="160"/>
                    </a:moveTo>
                    <a:lnTo>
                      <a:pt x="64" y="160"/>
                    </a:lnTo>
                    <a:lnTo>
                      <a:pt x="64" y="137"/>
                    </a:lnTo>
                    <a:lnTo>
                      <a:pt x="101" y="137"/>
                    </a:lnTo>
                    <a:lnTo>
                      <a:pt x="101" y="160"/>
                    </a:lnTo>
                    <a:lnTo>
                      <a:pt x="101" y="160"/>
                    </a:lnTo>
                    <a:close/>
                    <a:moveTo>
                      <a:pt x="101" y="123"/>
                    </a:moveTo>
                    <a:lnTo>
                      <a:pt x="64" y="123"/>
                    </a:lnTo>
                    <a:lnTo>
                      <a:pt x="64" y="100"/>
                    </a:lnTo>
                    <a:lnTo>
                      <a:pt x="101" y="100"/>
                    </a:lnTo>
                    <a:lnTo>
                      <a:pt x="101" y="123"/>
                    </a:lnTo>
                    <a:lnTo>
                      <a:pt x="101" y="123"/>
                    </a:lnTo>
                    <a:close/>
                    <a:moveTo>
                      <a:pt x="101" y="86"/>
                    </a:moveTo>
                    <a:lnTo>
                      <a:pt x="64" y="86"/>
                    </a:lnTo>
                    <a:lnTo>
                      <a:pt x="64" y="63"/>
                    </a:lnTo>
                    <a:lnTo>
                      <a:pt x="101" y="63"/>
                    </a:lnTo>
                    <a:lnTo>
                      <a:pt x="101" y="86"/>
                    </a:lnTo>
                    <a:lnTo>
                      <a:pt x="101" y="86"/>
                    </a:lnTo>
                    <a:close/>
                    <a:moveTo>
                      <a:pt x="101" y="48"/>
                    </a:moveTo>
                    <a:lnTo>
                      <a:pt x="64" y="48"/>
                    </a:lnTo>
                    <a:lnTo>
                      <a:pt x="64" y="25"/>
                    </a:lnTo>
                    <a:lnTo>
                      <a:pt x="101" y="25"/>
                    </a:lnTo>
                    <a:lnTo>
                      <a:pt x="101" y="48"/>
                    </a:lnTo>
                    <a:lnTo>
                      <a:pt x="101" y="48"/>
                    </a:lnTo>
                    <a:close/>
                    <a:moveTo>
                      <a:pt x="152" y="384"/>
                    </a:moveTo>
                    <a:lnTo>
                      <a:pt x="114" y="384"/>
                    </a:lnTo>
                    <a:lnTo>
                      <a:pt x="114" y="361"/>
                    </a:lnTo>
                    <a:lnTo>
                      <a:pt x="152" y="361"/>
                    </a:lnTo>
                    <a:lnTo>
                      <a:pt x="152" y="384"/>
                    </a:lnTo>
                    <a:lnTo>
                      <a:pt x="152" y="384"/>
                    </a:lnTo>
                    <a:close/>
                    <a:moveTo>
                      <a:pt x="152" y="347"/>
                    </a:moveTo>
                    <a:lnTo>
                      <a:pt x="114" y="347"/>
                    </a:lnTo>
                    <a:lnTo>
                      <a:pt x="114" y="324"/>
                    </a:lnTo>
                    <a:lnTo>
                      <a:pt x="152" y="324"/>
                    </a:lnTo>
                    <a:lnTo>
                      <a:pt x="152" y="347"/>
                    </a:lnTo>
                    <a:lnTo>
                      <a:pt x="152" y="347"/>
                    </a:lnTo>
                    <a:close/>
                    <a:moveTo>
                      <a:pt x="152" y="310"/>
                    </a:moveTo>
                    <a:lnTo>
                      <a:pt x="114" y="310"/>
                    </a:lnTo>
                    <a:lnTo>
                      <a:pt x="114" y="287"/>
                    </a:lnTo>
                    <a:lnTo>
                      <a:pt x="152" y="287"/>
                    </a:lnTo>
                    <a:lnTo>
                      <a:pt x="152" y="310"/>
                    </a:lnTo>
                    <a:lnTo>
                      <a:pt x="152" y="310"/>
                    </a:lnTo>
                    <a:close/>
                    <a:moveTo>
                      <a:pt x="152" y="272"/>
                    </a:moveTo>
                    <a:lnTo>
                      <a:pt x="114" y="272"/>
                    </a:lnTo>
                    <a:lnTo>
                      <a:pt x="114" y="249"/>
                    </a:lnTo>
                    <a:lnTo>
                      <a:pt x="152" y="249"/>
                    </a:lnTo>
                    <a:lnTo>
                      <a:pt x="152" y="272"/>
                    </a:lnTo>
                    <a:lnTo>
                      <a:pt x="152" y="272"/>
                    </a:lnTo>
                    <a:close/>
                    <a:moveTo>
                      <a:pt x="152" y="235"/>
                    </a:moveTo>
                    <a:lnTo>
                      <a:pt x="114" y="235"/>
                    </a:lnTo>
                    <a:lnTo>
                      <a:pt x="114" y="212"/>
                    </a:lnTo>
                    <a:lnTo>
                      <a:pt x="152" y="212"/>
                    </a:lnTo>
                    <a:lnTo>
                      <a:pt x="152" y="235"/>
                    </a:lnTo>
                    <a:lnTo>
                      <a:pt x="152" y="235"/>
                    </a:lnTo>
                    <a:close/>
                    <a:moveTo>
                      <a:pt x="152" y="198"/>
                    </a:moveTo>
                    <a:lnTo>
                      <a:pt x="114" y="198"/>
                    </a:lnTo>
                    <a:lnTo>
                      <a:pt x="114" y="175"/>
                    </a:lnTo>
                    <a:lnTo>
                      <a:pt x="152" y="175"/>
                    </a:lnTo>
                    <a:lnTo>
                      <a:pt x="152" y="198"/>
                    </a:lnTo>
                    <a:lnTo>
                      <a:pt x="152" y="198"/>
                    </a:lnTo>
                    <a:close/>
                    <a:moveTo>
                      <a:pt x="152" y="160"/>
                    </a:moveTo>
                    <a:lnTo>
                      <a:pt x="114" y="160"/>
                    </a:lnTo>
                    <a:lnTo>
                      <a:pt x="114" y="137"/>
                    </a:lnTo>
                    <a:lnTo>
                      <a:pt x="152" y="137"/>
                    </a:lnTo>
                    <a:lnTo>
                      <a:pt x="152" y="160"/>
                    </a:lnTo>
                    <a:lnTo>
                      <a:pt x="152" y="160"/>
                    </a:lnTo>
                    <a:close/>
                    <a:moveTo>
                      <a:pt x="152" y="123"/>
                    </a:moveTo>
                    <a:lnTo>
                      <a:pt x="114" y="123"/>
                    </a:lnTo>
                    <a:lnTo>
                      <a:pt x="114" y="100"/>
                    </a:lnTo>
                    <a:lnTo>
                      <a:pt x="152" y="100"/>
                    </a:lnTo>
                    <a:lnTo>
                      <a:pt x="152" y="123"/>
                    </a:lnTo>
                    <a:lnTo>
                      <a:pt x="152" y="123"/>
                    </a:lnTo>
                    <a:close/>
                    <a:moveTo>
                      <a:pt x="152" y="86"/>
                    </a:moveTo>
                    <a:lnTo>
                      <a:pt x="114" y="86"/>
                    </a:lnTo>
                    <a:lnTo>
                      <a:pt x="114" y="63"/>
                    </a:lnTo>
                    <a:lnTo>
                      <a:pt x="152" y="63"/>
                    </a:lnTo>
                    <a:lnTo>
                      <a:pt x="152" y="86"/>
                    </a:lnTo>
                    <a:lnTo>
                      <a:pt x="152" y="86"/>
                    </a:lnTo>
                    <a:close/>
                    <a:moveTo>
                      <a:pt x="152" y="48"/>
                    </a:moveTo>
                    <a:lnTo>
                      <a:pt x="114" y="48"/>
                    </a:lnTo>
                    <a:lnTo>
                      <a:pt x="114" y="25"/>
                    </a:lnTo>
                    <a:lnTo>
                      <a:pt x="152" y="25"/>
                    </a:lnTo>
                    <a:lnTo>
                      <a:pt x="152" y="48"/>
                    </a:lnTo>
                    <a:lnTo>
                      <a:pt x="152" y="4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5" name="Freeform 66"/>
              <p:cNvSpPr>
                <a:spLocks/>
              </p:cNvSpPr>
              <p:nvPr/>
            </p:nvSpPr>
            <p:spPr bwMode="auto">
              <a:xfrm>
                <a:off x="3870326" y="3224213"/>
                <a:ext cx="252413" cy="263525"/>
              </a:xfrm>
              <a:custGeom>
                <a:avLst/>
                <a:gdLst>
                  <a:gd name="T0" fmla="*/ 0 w 159"/>
                  <a:gd name="T1" fmla="*/ 0 h 166"/>
                  <a:gd name="T2" fmla="*/ 102 w 159"/>
                  <a:gd name="T3" fmla="*/ 166 h 166"/>
                  <a:gd name="T4" fmla="*/ 159 w 159"/>
                  <a:gd name="T5" fmla="*/ 104 h 166"/>
                  <a:gd name="T6" fmla="*/ 0 w 159"/>
                  <a:gd name="T7" fmla="*/ 0 h 166"/>
                  <a:gd name="T8" fmla="*/ 0 w 159"/>
                  <a:gd name="T9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66">
                    <a:moveTo>
                      <a:pt x="0" y="0"/>
                    </a:moveTo>
                    <a:lnTo>
                      <a:pt x="102" y="166"/>
                    </a:lnTo>
                    <a:lnTo>
                      <a:pt x="159" y="10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6" name="Freeform 67"/>
              <p:cNvSpPr>
                <a:spLocks/>
              </p:cNvSpPr>
              <p:nvPr/>
            </p:nvSpPr>
            <p:spPr bwMode="auto">
              <a:xfrm>
                <a:off x="3870326" y="3224213"/>
                <a:ext cx="161925" cy="1077913"/>
              </a:xfrm>
              <a:custGeom>
                <a:avLst/>
                <a:gdLst>
                  <a:gd name="T0" fmla="*/ 0 w 102"/>
                  <a:gd name="T1" fmla="*/ 0 h 679"/>
                  <a:gd name="T2" fmla="*/ 0 w 102"/>
                  <a:gd name="T3" fmla="*/ 679 h 679"/>
                  <a:gd name="T4" fmla="*/ 102 w 102"/>
                  <a:gd name="T5" fmla="*/ 679 h 679"/>
                  <a:gd name="T6" fmla="*/ 102 w 102"/>
                  <a:gd name="T7" fmla="*/ 166 h 679"/>
                  <a:gd name="T8" fmla="*/ 0 w 102"/>
                  <a:gd name="T9" fmla="*/ 0 h 679"/>
                  <a:gd name="T10" fmla="*/ 0 w 102"/>
                  <a:gd name="T11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679">
                    <a:moveTo>
                      <a:pt x="0" y="0"/>
                    </a:moveTo>
                    <a:lnTo>
                      <a:pt x="0" y="679"/>
                    </a:lnTo>
                    <a:lnTo>
                      <a:pt x="102" y="679"/>
                    </a:lnTo>
                    <a:lnTo>
                      <a:pt x="102" y="1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7" name="Freeform 68"/>
              <p:cNvSpPr>
                <a:spLocks/>
              </p:cNvSpPr>
              <p:nvPr/>
            </p:nvSpPr>
            <p:spPr bwMode="auto">
              <a:xfrm>
                <a:off x="4032251" y="3389313"/>
                <a:ext cx="90488" cy="912813"/>
              </a:xfrm>
              <a:custGeom>
                <a:avLst/>
                <a:gdLst>
                  <a:gd name="T0" fmla="*/ 57 w 57"/>
                  <a:gd name="T1" fmla="*/ 0 h 575"/>
                  <a:gd name="T2" fmla="*/ 57 w 57"/>
                  <a:gd name="T3" fmla="*/ 575 h 575"/>
                  <a:gd name="T4" fmla="*/ 0 w 57"/>
                  <a:gd name="T5" fmla="*/ 575 h 575"/>
                  <a:gd name="T6" fmla="*/ 0 w 57"/>
                  <a:gd name="T7" fmla="*/ 62 h 575"/>
                  <a:gd name="T8" fmla="*/ 57 w 57"/>
                  <a:gd name="T9" fmla="*/ 0 h 575"/>
                  <a:gd name="T10" fmla="*/ 57 w 57"/>
                  <a:gd name="T11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75">
                    <a:moveTo>
                      <a:pt x="57" y="0"/>
                    </a:moveTo>
                    <a:lnTo>
                      <a:pt x="57" y="575"/>
                    </a:lnTo>
                    <a:lnTo>
                      <a:pt x="0" y="575"/>
                    </a:lnTo>
                    <a:lnTo>
                      <a:pt x="0" y="62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8" name="Freeform 69"/>
              <p:cNvSpPr>
                <a:spLocks/>
              </p:cNvSpPr>
              <p:nvPr/>
            </p:nvSpPr>
            <p:spPr bwMode="auto">
              <a:xfrm>
                <a:off x="3870326" y="3533776"/>
                <a:ext cx="252413" cy="17463"/>
              </a:xfrm>
              <a:custGeom>
                <a:avLst/>
                <a:gdLst>
                  <a:gd name="T0" fmla="*/ 159 w 159"/>
                  <a:gd name="T1" fmla="*/ 11 h 11"/>
                  <a:gd name="T2" fmla="*/ 0 w 159"/>
                  <a:gd name="T3" fmla="*/ 11 h 11"/>
                  <a:gd name="T4" fmla="*/ 0 w 159"/>
                  <a:gd name="T5" fmla="*/ 0 h 11"/>
                  <a:gd name="T6" fmla="*/ 159 w 159"/>
                  <a:gd name="T7" fmla="*/ 0 h 11"/>
                  <a:gd name="T8" fmla="*/ 159 w 159"/>
                  <a:gd name="T9" fmla="*/ 11 h 11"/>
                  <a:gd name="T10" fmla="*/ 159 w 159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1">
                    <a:moveTo>
                      <a:pt x="159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1"/>
                    </a:lnTo>
                    <a:lnTo>
                      <a:pt x="159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9" name="Freeform 70"/>
              <p:cNvSpPr>
                <a:spLocks/>
              </p:cNvSpPr>
              <p:nvPr/>
            </p:nvSpPr>
            <p:spPr bwMode="auto">
              <a:xfrm>
                <a:off x="3870326" y="3595688"/>
                <a:ext cx="252413" cy="17463"/>
              </a:xfrm>
              <a:custGeom>
                <a:avLst/>
                <a:gdLst>
                  <a:gd name="T0" fmla="*/ 159 w 159"/>
                  <a:gd name="T1" fmla="*/ 11 h 11"/>
                  <a:gd name="T2" fmla="*/ 0 w 159"/>
                  <a:gd name="T3" fmla="*/ 11 h 11"/>
                  <a:gd name="T4" fmla="*/ 0 w 159"/>
                  <a:gd name="T5" fmla="*/ 0 h 11"/>
                  <a:gd name="T6" fmla="*/ 159 w 159"/>
                  <a:gd name="T7" fmla="*/ 0 h 11"/>
                  <a:gd name="T8" fmla="*/ 159 w 159"/>
                  <a:gd name="T9" fmla="*/ 11 h 11"/>
                  <a:gd name="T10" fmla="*/ 159 w 159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1">
                    <a:moveTo>
                      <a:pt x="159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1"/>
                    </a:lnTo>
                    <a:lnTo>
                      <a:pt x="159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0" name="Freeform 71"/>
              <p:cNvSpPr>
                <a:spLocks/>
              </p:cNvSpPr>
              <p:nvPr/>
            </p:nvSpPr>
            <p:spPr bwMode="auto">
              <a:xfrm>
                <a:off x="3870326" y="3657601"/>
                <a:ext cx="252413" cy="17463"/>
              </a:xfrm>
              <a:custGeom>
                <a:avLst/>
                <a:gdLst>
                  <a:gd name="T0" fmla="*/ 159 w 159"/>
                  <a:gd name="T1" fmla="*/ 11 h 11"/>
                  <a:gd name="T2" fmla="*/ 0 w 159"/>
                  <a:gd name="T3" fmla="*/ 11 h 11"/>
                  <a:gd name="T4" fmla="*/ 0 w 159"/>
                  <a:gd name="T5" fmla="*/ 0 h 11"/>
                  <a:gd name="T6" fmla="*/ 159 w 159"/>
                  <a:gd name="T7" fmla="*/ 0 h 11"/>
                  <a:gd name="T8" fmla="*/ 159 w 159"/>
                  <a:gd name="T9" fmla="*/ 11 h 11"/>
                  <a:gd name="T10" fmla="*/ 159 w 159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1">
                    <a:moveTo>
                      <a:pt x="159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1"/>
                    </a:lnTo>
                    <a:lnTo>
                      <a:pt x="159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1" name="Freeform 72"/>
              <p:cNvSpPr>
                <a:spLocks/>
              </p:cNvSpPr>
              <p:nvPr/>
            </p:nvSpPr>
            <p:spPr bwMode="auto">
              <a:xfrm>
                <a:off x="3870326" y="3721101"/>
                <a:ext cx="252413" cy="15875"/>
              </a:xfrm>
              <a:custGeom>
                <a:avLst/>
                <a:gdLst>
                  <a:gd name="T0" fmla="*/ 159 w 159"/>
                  <a:gd name="T1" fmla="*/ 10 h 10"/>
                  <a:gd name="T2" fmla="*/ 0 w 159"/>
                  <a:gd name="T3" fmla="*/ 10 h 10"/>
                  <a:gd name="T4" fmla="*/ 0 w 159"/>
                  <a:gd name="T5" fmla="*/ 0 h 10"/>
                  <a:gd name="T6" fmla="*/ 159 w 159"/>
                  <a:gd name="T7" fmla="*/ 0 h 10"/>
                  <a:gd name="T8" fmla="*/ 159 w 159"/>
                  <a:gd name="T9" fmla="*/ 10 h 10"/>
                  <a:gd name="T10" fmla="*/ 159 w 15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0">
                    <a:moveTo>
                      <a:pt x="159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0"/>
                    </a:lnTo>
                    <a:lnTo>
                      <a:pt x="159" y="1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2" name="Freeform 73"/>
              <p:cNvSpPr>
                <a:spLocks/>
              </p:cNvSpPr>
              <p:nvPr/>
            </p:nvSpPr>
            <p:spPr bwMode="auto">
              <a:xfrm>
                <a:off x="3870326" y="3783013"/>
                <a:ext cx="252413" cy="15875"/>
              </a:xfrm>
              <a:custGeom>
                <a:avLst/>
                <a:gdLst>
                  <a:gd name="T0" fmla="*/ 159 w 159"/>
                  <a:gd name="T1" fmla="*/ 10 h 10"/>
                  <a:gd name="T2" fmla="*/ 0 w 159"/>
                  <a:gd name="T3" fmla="*/ 10 h 10"/>
                  <a:gd name="T4" fmla="*/ 0 w 159"/>
                  <a:gd name="T5" fmla="*/ 0 h 10"/>
                  <a:gd name="T6" fmla="*/ 159 w 159"/>
                  <a:gd name="T7" fmla="*/ 0 h 10"/>
                  <a:gd name="T8" fmla="*/ 159 w 159"/>
                  <a:gd name="T9" fmla="*/ 10 h 10"/>
                  <a:gd name="T10" fmla="*/ 159 w 15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0">
                    <a:moveTo>
                      <a:pt x="159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0"/>
                    </a:lnTo>
                    <a:lnTo>
                      <a:pt x="159" y="1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3" name="Freeform 74"/>
              <p:cNvSpPr>
                <a:spLocks/>
              </p:cNvSpPr>
              <p:nvPr/>
            </p:nvSpPr>
            <p:spPr bwMode="auto">
              <a:xfrm>
                <a:off x="3870326" y="3844926"/>
                <a:ext cx="252413" cy="17463"/>
              </a:xfrm>
              <a:custGeom>
                <a:avLst/>
                <a:gdLst>
                  <a:gd name="T0" fmla="*/ 159 w 159"/>
                  <a:gd name="T1" fmla="*/ 11 h 11"/>
                  <a:gd name="T2" fmla="*/ 0 w 159"/>
                  <a:gd name="T3" fmla="*/ 11 h 11"/>
                  <a:gd name="T4" fmla="*/ 0 w 159"/>
                  <a:gd name="T5" fmla="*/ 0 h 11"/>
                  <a:gd name="T6" fmla="*/ 159 w 159"/>
                  <a:gd name="T7" fmla="*/ 0 h 11"/>
                  <a:gd name="T8" fmla="*/ 159 w 159"/>
                  <a:gd name="T9" fmla="*/ 11 h 11"/>
                  <a:gd name="T10" fmla="*/ 159 w 159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1">
                    <a:moveTo>
                      <a:pt x="159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1"/>
                    </a:lnTo>
                    <a:lnTo>
                      <a:pt x="159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4" name="Freeform 75"/>
              <p:cNvSpPr>
                <a:spLocks/>
              </p:cNvSpPr>
              <p:nvPr/>
            </p:nvSpPr>
            <p:spPr bwMode="auto">
              <a:xfrm>
                <a:off x="3870326" y="3906838"/>
                <a:ext cx="252413" cy="17463"/>
              </a:xfrm>
              <a:custGeom>
                <a:avLst/>
                <a:gdLst>
                  <a:gd name="T0" fmla="*/ 159 w 159"/>
                  <a:gd name="T1" fmla="*/ 11 h 11"/>
                  <a:gd name="T2" fmla="*/ 0 w 159"/>
                  <a:gd name="T3" fmla="*/ 11 h 11"/>
                  <a:gd name="T4" fmla="*/ 0 w 159"/>
                  <a:gd name="T5" fmla="*/ 0 h 11"/>
                  <a:gd name="T6" fmla="*/ 159 w 159"/>
                  <a:gd name="T7" fmla="*/ 0 h 11"/>
                  <a:gd name="T8" fmla="*/ 159 w 159"/>
                  <a:gd name="T9" fmla="*/ 11 h 11"/>
                  <a:gd name="T10" fmla="*/ 159 w 159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1">
                    <a:moveTo>
                      <a:pt x="159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1"/>
                    </a:lnTo>
                    <a:lnTo>
                      <a:pt x="159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5" name="Freeform 76"/>
              <p:cNvSpPr>
                <a:spLocks/>
              </p:cNvSpPr>
              <p:nvPr/>
            </p:nvSpPr>
            <p:spPr bwMode="auto">
              <a:xfrm>
                <a:off x="3870326" y="3968751"/>
                <a:ext cx="252413" cy="17463"/>
              </a:xfrm>
              <a:custGeom>
                <a:avLst/>
                <a:gdLst>
                  <a:gd name="T0" fmla="*/ 159 w 159"/>
                  <a:gd name="T1" fmla="*/ 11 h 11"/>
                  <a:gd name="T2" fmla="*/ 0 w 159"/>
                  <a:gd name="T3" fmla="*/ 11 h 11"/>
                  <a:gd name="T4" fmla="*/ 0 w 159"/>
                  <a:gd name="T5" fmla="*/ 0 h 11"/>
                  <a:gd name="T6" fmla="*/ 159 w 159"/>
                  <a:gd name="T7" fmla="*/ 0 h 11"/>
                  <a:gd name="T8" fmla="*/ 159 w 159"/>
                  <a:gd name="T9" fmla="*/ 11 h 11"/>
                  <a:gd name="T10" fmla="*/ 159 w 159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1">
                    <a:moveTo>
                      <a:pt x="159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1"/>
                    </a:lnTo>
                    <a:lnTo>
                      <a:pt x="159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6" name="Freeform 77"/>
              <p:cNvSpPr>
                <a:spLocks/>
              </p:cNvSpPr>
              <p:nvPr/>
            </p:nvSpPr>
            <p:spPr bwMode="auto">
              <a:xfrm>
                <a:off x="3870326" y="4030663"/>
                <a:ext cx="252413" cy="17463"/>
              </a:xfrm>
              <a:custGeom>
                <a:avLst/>
                <a:gdLst>
                  <a:gd name="T0" fmla="*/ 159 w 159"/>
                  <a:gd name="T1" fmla="*/ 11 h 11"/>
                  <a:gd name="T2" fmla="*/ 0 w 159"/>
                  <a:gd name="T3" fmla="*/ 11 h 11"/>
                  <a:gd name="T4" fmla="*/ 0 w 159"/>
                  <a:gd name="T5" fmla="*/ 0 h 11"/>
                  <a:gd name="T6" fmla="*/ 159 w 159"/>
                  <a:gd name="T7" fmla="*/ 0 h 11"/>
                  <a:gd name="T8" fmla="*/ 159 w 159"/>
                  <a:gd name="T9" fmla="*/ 11 h 11"/>
                  <a:gd name="T10" fmla="*/ 159 w 159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1">
                    <a:moveTo>
                      <a:pt x="159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1"/>
                    </a:lnTo>
                    <a:lnTo>
                      <a:pt x="159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7" name="Freeform 78"/>
              <p:cNvSpPr>
                <a:spLocks/>
              </p:cNvSpPr>
              <p:nvPr/>
            </p:nvSpPr>
            <p:spPr bwMode="auto">
              <a:xfrm>
                <a:off x="3870326" y="4094163"/>
                <a:ext cx="252413" cy="15875"/>
              </a:xfrm>
              <a:custGeom>
                <a:avLst/>
                <a:gdLst>
                  <a:gd name="T0" fmla="*/ 159 w 159"/>
                  <a:gd name="T1" fmla="*/ 10 h 10"/>
                  <a:gd name="T2" fmla="*/ 0 w 159"/>
                  <a:gd name="T3" fmla="*/ 10 h 10"/>
                  <a:gd name="T4" fmla="*/ 0 w 159"/>
                  <a:gd name="T5" fmla="*/ 0 h 10"/>
                  <a:gd name="T6" fmla="*/ 159 w 159"/>
                  <a:gd name="T7" fmla="*/ 0 h 10"/>
                  <a:gd name="T8" fmla="*/ 159 w 159"/>
                  <a:gd name="T9" fmla="*/ 10 h 10"/>
                  <a:gd name="T10" fmla="*/ 159 w 15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0">
                    <a:moveTo>
                      <a:pt x="159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0"/>
                    </a:lnTo>
                    <a:lnTo>
                      <a:pt x="159" y="1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8" name="Freeform 79"/>
              <p:cNvSpPr>
                <a:spLocks/>
              </p:cNvSpPr>
              <p:nvPr/>
            </p:nvSpPr>
            <p:spPr bwMode="auto">
              <a:xfrm>
                <a:off x="3870326" y="4156076"/>
                <a:ext cx="252413" cy="15875"/>
              </a:xfrm>
              <a:custGeom>
                <a:avLst/>
                <a:gdLst>
                  <a:gd name="T0" fmla="*/ 159 w 159"/>
                  <a:gd name="T1" fmla="*/ 10 h 10"/>
                  <a:gd name="T2" fmla="*/ 0 w 159"/>
                  <a:gd name="T3" fmla="*/ 10 h 10"/>
                  <a:gd name="T4" fmla="*/ 0 w 159"/>
                  <a:gd name="T5" fmla="*/ 0 h 10"/>
                  <a:gd name="T6" fmla="*/ 159 w 159"/>
                  <a:gd name="T7" fmla="*/ 0 h 10"/>
                  <a:gd name="T8" fmla="*/ 159 w 159"/>
                  <a:gd name="T9" fmla="*/ 10 h 10"/>
                  <a:gd name="T10" fmla="*/ 159 w 15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0">
                    <a:moveTo>
                      <a:pt x="159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0"/>
                    </a:lnTo>
                    <a:lnTo>
                      <a:pt x="159" y="1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9" name="Freeform 80"/>
              <p:cNvSpPr>
                <a:spLocks/>
              </p:cNvSpPr>
              <p:nvPr/>
            </p:nvSpPr>
            <p:spPr bwMode="auto">
              <a:xfrm>
                <a:off x="3870326" y="4217988"/>
                <a:ext cx="252413" cy="17463"/>
              </a:xfrm>
              <a:custGeom>
                <a:avLst/>
                <a:gdLst>
                  <a:gd name="T0" fmla="*/ 159 w 159"/>
                  <a:gd name="T1" fmla="*/ 11 h 11"/>
                  <a:gd name="T2" fmla="*/ 0 w 159"/>
                  <a:gd name="T3" fmla="*/ 11 h 11"/>
                  <a:gd name="T4" fmla="*/ 0 w 159"/>
                  <a:gd name="T5" fmla="*/ 0 h 11"/>
                  <a:gd name="T6" fmla="*/ 159 w 159"/>
                  <a:gd name="T7" fmla="*/ 0 h 11"/>
                  <a:gd name="T8" fmla="*/ 159 w 159"/>
                  <a:gd name="T9" fmla="*/ 11 h 11"/>
                  <a:gd name="T10" fmla="*/ 159 w 159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1">
                    <a:moveTo>
                      <a:pt x="159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1"/>
                    </a:lnTo>
                    <a:lnTo>
                      <a:pt x="159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0" name="Freeform 81"/>
              <p:cNvSpPr>
                <a:spLocks/>
              </p:cNvSpPr>
              <p:nvPr/>
            </p:nvSpPr>
            <p:spPr bwMode="auto">
              <a:xfrm>
                <a:off x="3870326" y="4284663"/>
                <a:ext cx="252413" cy="17463"/>
              </a:xfrm>
              <a:custGeom>
                <a:avLst/>
                <a:gdLst>
                  <a:gd name="T0" fmla="*/ 159 w 159"/>
                  <a:gd name="T1" fmla="*/ 11 h 11"/>
                  <a:gd name="T2" fmla="*/ 0 w 159"/>
                  <a:gd name="T3" fmla="*/ 11 h 11"/>
                  <a:gd name="T4" fmla="*/ 0 w 159"/>
                  <a:gd name="T5" fmla="*/ 0 h 11"/>
                  <a:gd name="T6" fmla="*/ 159 w 159"/>
                  <a:gd name="T7" fmla="*/ 0 h 11"/>
                  <a:gd name="T8" fmla="*/ 159 w 159"/>
                  <a:gd name="T9" fmla="*/ 11 h 11"/>
                  <a:gd name="T10" fmla="*/ 159 w 159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1">
                    <a:moveTo>
                      <a:pt x="159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59" y="11"/>
                    </a:lnTo>
                    <a:lnTo>
                      <a:pt x="159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1" name="Freeform 83"/>
              <p:cNvSpPr>
                <a:spLocks/>
              </p:cNvSpPr>
              <p:nvPr/>
            </p:nvSpPr>
            <p:spPr bwMode="auto">
              <a:xfrm>
                <a:off x="4017963" y="3463926"/>
                <a:ext cx="14288" cy="838200"/>
              </a:xfrm>
              <a:custGeom>
                <a:avLst/>
                <a:gdLst>
                  <a:gd name="T0" fmla="*/ 9 w 9"/>
                  <a:gd name="T1" fmla="*/ 528 h 528"/>
                  <a:gd name="T2" fmla="*/ 0 w 9"/>
                  <a:gd name="T3" fmla="*/ 528 h 528"/>
                  <a:gd name="T4" fmla="*/ 0 w 9"/>
                  <a:gd name="T5" fmla="*/ 0 h 528"/>
                  <a:gd name="T6" fmla="*/ 9 w 9"/>
                  <a:gd name="T7" fmla="*/ 15 h 528"/>
                  <a:gd name="T8" fmla="*/ 9 w 9"/>
                  <a:gd name="T9" fmla="*/ 528 h 528"/>
                  <a:gd name="T10" fmla="*/ 9 w 9"/>
                  <a:gd name="T11" fmla="*/ 528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528">
                    <a:moveTo>
                      <a:pt x="9" y="528"/>
                    </a:moveTo>
                    <a:lnTo>
                      <a:pt x="0" y="52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528"/>
                    </a:lnTo>
                    <a:lnTo>
                      <a:pt x="9" y="528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2" name="Freeform 86"/>
              <p:cNvSpPr>
                <a:spLocks/>
              </p:cNvSpPr>
              <p:nvPr/>
            </p:nvSpPr>
            <p:spPr bwMode="auto">
              <a:xfrm>
                <a:off x="3673476" y="3467101"/>
                <a:ext cx="39688" cy="58738"/>
              </a:xfrm>
              <a:custGeom>
                <a:avLst/>
                <a:gdLst>
                  <a:gd name="T0" fmla="*/ 25 w 25"/>
                  <a:gd name="T1" fmla="*/ 37 h 37"/>
                  <a:gd name="T2" fmla="*/ 0 w 25"/>
                  <a:gd name="T3" fmla="*/ 37 h 37"/>
                  <a:gd name="T4" fmla="*/ 0 w 25"/>
                  <a:gd name="T5" fmla="*/ 0 h 37"/>
                  <a:gd name="T6" fmla="*/ 25 w 25"/>
                  <a:gd name="T7" fmla="*/ 0 h 37"/>
                  <a:gd name="T8" fmla="*/ 25 w 25"/>
                  <a:gd name="T9" fmla="*/ 37 h 37"/>
                  <a:gd name="T10" fmla="*/ 25 w 25"/>
                  <a:gd name="T1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37">
                    <a:moveTo>
                      <a:pt x="25" y="37"/>
                    </a:moveTo>
                    <a:lnTo>
                      <a:pt x="0" y="37"/>
                    </a:lnTo>
                    <a:lnTo>
                      <a:pt x="0" y="0"/>
                    </a:lnTo>
                    <a:lnTo>
                      <a:pt x="25" y="0"/>
                    </a:lnTo>
                    <a:lnTo>
                      <a:pt x="25" y="37"/>
                    </a:lnTo>
                    <a:lnTo>
                      <a:pt x="25" y="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3" name="Freeform 87"/>
              <p:cNvSpPr>
                <a:spLocks/>
              </p:cNvSpPr>
              <p:nvPr/>
            </p:nvSpPr>
            <p:spPr bwMode="auto">
              <a:xfrm>
                <a:off x="3687763" y="3359151"/>
                <a:ext cx="9525" cy="107950"/>
              </a:xfrm>
              <a:custGeom>
                <a:avLst/>
                <a:gdLst>
                  <a:gd name="T0" fmla="*/ 6 w 6"/>
                  <a:gd name="T1" fmla="*/ 0 h 68"/>
                  <a:gd name="T2" fmla="*/ 0 w 6"/>
                  <a:gd name="T3" fmla="*/ 0 h 68"/>
                  <a:gd name="T4" fmla="*/ 0 w 6"/>
                  <a:gd name="T5" fmla="*/ 68 h 68"/>
                  <a:gd name="T6" fmla="*/ 6 w 6"/>
                  <a:gd name="T7" fmla="*/ 68 h 68"/>
                  <a:gd name="T8" fmla="*/ 6 w 6"/>
                  <a:gd name="T9" fmla="*/ 0 h 68"/>
                  <a:gd name="T10" fmla="*/ 6 w 6"/>
                  <a:gd name="T1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8">
                    <a:moveTo>
                      <a:pt x="6" y="0"/>
                    </a:moveTo>
                    <a:lnTo>
                      <a:pt x="0" y="0"/>
                    </a:lnTo>
                    <a:lnTo>
                      <a:pt x="0" y="68"/>
                    </a:lnTo>
                    <a:lnTo>
                      <a:pt x="6" y="68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4" name="Freeform 88"/>
              <p:cNvSpPr>
                <a:spLocks/>
              </p:cNvSpPr>
              <p:nvPr/>
            </p:nvSpPr>
            <p:spPr bwMode="auto">
              <a:xfrm>
                <a:off x="3548063" y="4565651"/>
                <a:ext cx="290513" cy="15875"/>
              </a:xfrm>
              <a:custGeom>
                <a:avLst/>
                <a:gdLst>
                  <a:gd name="T0" fmla="*/ 183 w 183"/>
                  <a:gd name="T1" fmla="*/ 10 h 10"/>
                  <a:gd name="T2" fmla="*/ 0 w 183"/>
                  <a:gd name="T3" fmla="*/ 10 h 10"/>
                  <a:gd name="T4" fmla="*/ 0 w 183"/>
                  <a:gd name="T5" fmla="*/ 0 h 10"/>
                  <a:gd name="T6" fmla="*/ 183 w 183"/>
                  <a:gd name="T7" fmla="*/ 0 h 10"/>
                  <a:gd name="T8" fmla="*/ 183 w 183"/>
                  <a:gd name="T9" fmla="*/ 10 h 10"/>
                  <a:gd name="T10" fmla="*/ 183 w 18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10">
                    <a:moveTo>
                      <a:pt x="183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10"/>
                    </a:lnTo>
                    <a:lnTo>
                      <a:pt x="183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5" name="Freeform 89"/>
              <p:cNvSpPr>
                <a:spLocks/>
              </p:cNvSpPr>
              <p:nvPr/>
            </p:nvSpPr>
            <p:spPr bwMode="auto">
              <a:xfrm>
                <a:off x="3548063" y="4521201"/>
                <a:ext cx="290513" cy="14288"/>
              </a:xfrm>
              <a:custGeom>
                <a:avLst/>
                <a:gdLst>
                  <a:gd name="T0" fmla="*/ 183 w 183"/>
                  <a:gd name="T1" fmla="*/ 9 h 9"/>
                  <a:gd name="T2" fmla="*/ 0 w 183"/>
                  <a:gd name="T3" fmla="*/ 9 h 9"/>
                  <a:gd name="T4" fmla="*/ 0 w 183"/>
                  <a:gd name="T5" fmla="*/ 0 h 9"/>
                  <a:gd name="T6" fmla="*/ 183 w 183"/>
                  <a:gd name="T7" fmla="*/ 0 h 9"/>
                  <a:gd name="T8" fmla="*/ 183 w 183"/>
                  <a:gd name="T9" fmla="*/ 9 h 9"/>
                  <a:gd name="T10" fmla="*/ 183 w 18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9">
                    <a:moveTo>
                      <a:pt x="183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9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6" name="Freeform 90"/>
              <p:cNvSpPr>
                <a:spLocks/>
              </p:cNvSpPr>
              <p:nvPr/>
            </p:nvSpPr>
            <p:spPr bwMode="auto">
              <a:xfrm>
                <a:off x="3548063" y="4475163"/>
                <a:ext cx="290513" cy="14288"/>
              </a:xfrm>
              <a:custGeom>
                <a:avLst/>
                <a:gdLst>
                  <a:gd name="T0" fmla="*/ 183 w 183"/>
                  <a:gd name="T1" fmla="*/ 9 h 9"/>
                  <a:gd name="T2" fmla="*/ 0 w 183"/>
                  <a:gd name="T3" fmla="*/ 9 h 9"/>
                  <a:gd name="T4" fmla="*/ 0 w 183"/>
                  <a:gd name="T5" fmla="*/ 0 h 9"/>
                  <a:gd name="T6" fmla="*/ 183 w 183"/>
                  <a:gd name="T7" fmla="*/ 0 h 9"/>
                  <a:gd name="T8" fmla="*/ 183 w 183"/>
                  <a:gd name="T9" fmla="*/ 9 h 9"/>
                  <a:gd name="T10" fmla="*/ 183 w 18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9">
                    <a:moveTo>
                      <a:pt x="183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9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7" name="Freeform 91"/>
              <p:cNvSpPr>
                <a:spLocks/>
              </p:cNvSpPr>
              <p:nvPr/>
            </p:nvSpPr>
            <p:spPr bwMode="auto">
              <a:xfrm>
                <a:off x="3548063" y="4429126"/>
                <a:ext cx="290513" cy="14288"/>
              </a:xfrm>
              <a:custGeom>
                <a:avLst/>
                <a:gdLst>
                  <a:gd name="T0" fmla="*/ 183 w 183"/>
                  <a:gd name="T1" fmla="*/ 9 h 9"/>
                  <a:gd name="T2" fmla="*/ 0 w 183"/>
                  <a:gd name="T3" fmla="*/ 9 h 9"/>
                  <a:gd name="T4" fmla="*/ 0 w 183"/>
                  <a:gd name="T5" fmla="*/ 0 h 9"/>
                  <a:gd name="T6" fmla="*/ 183 w 183"/>
                  <a:gd name="T7" fmla="*/ 0 h 9"/>
                  <a:gd name="T8" fmla="*/ 183 w 183"/>
                  <a:gd name="T9" fmla="*/ 9 h 9"/>
                  <a:gd name="T10" fmla="*/ 183 w 18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9">
                    <a:moveTo>
                      <a:pt x="183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9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8" name="Freeform 92"/>
              <p:cNvSpPr>
                <a:spLocks/>
              </p:cNvSpPr>
              <p:nvPr/>
            </p:nvSpPr>
            <p:spPr bwMode="auto">
              <a:xfrm>
                <a:off x="3548063" y="4383088"/>
                <a:ext cx="290513" cy="15875"/>
              </a:xfrm>
              <a:custGeom>
                <a:avLst/>
                <a:gdLst>
                  <a:gd name="T0" fmla="*/ 183 w 183"/>
                  <a:gd name="T1" fmla="*/ 10 h 10"/>
                  <a:gd name="T2" fmla="*/ 0 w 183"/>
                  <a:gd name="T3" fmla="*/ 10 h 10"/>
                  <a:gd name="T4" fmla="*/ 0 w 183"/>
                  <a:gd name="T5" fmla="*/ 0 h 10"/>
                  <a:gd name="T6" fmla="*/ 183 w 183"/>
                  <a:gd name="T7" fmla="*/ 0 h 10"/>
                  <a:gd name="T8" fmla="*/ 183 w 183"/>
                  <a:gd name="T9" fmla="*/ 10 h 10"/>
                  <a:gd name="T10" fmla="*/ 183 w 18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10">
                    <a:moveTo>
                      <a:pt x="183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10"/>
                    </a:lnTo>
                    <a:lnTo>
                      <a:pt x="183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9" name="Freeform 93"/>
              <p:cNvSpPr>
                <a:spLocks/>
              </p:cNvSpPr>
              <p:nvPr/>
            </p:nvSpPr>
            <p:spPr bwMode="auto">
              <a:xfrm>
                <a:off x="3548063" y="4337051"/>
                <a:ext cx="290513" cy="15875"/>
              </a:xfrm>
              <a:custGeom>
                <a:avLst/>
                <a:gdLst>
                  <a:gd name="T0" fmla="*/ 183 w 183"/>
                  <a:gd name="T1" fmla="*/ 10 h 10"/>
                  <a:gd name="T2" fmla="*/ 0 w 183"/>
                  <a:gd name="T3" fmla="*/ 10 h 10"/>
                  <a:gd name="T4" fmla="*/ 0 w 183"/>
                  <a:gd name="T5" fmla="*/ 0 h 10"/>
                  <a:gd name="T6" fmla="*/ 183 w 183"/>
                  <a:gd name="T7" fmla="*/ 0 h 10"/>
                  <a:gd name="T8" fmla="*/ 183 w 183"/>
                  <a:gd name="T9" fmla="*/ 10 h 10"/>
                  <a:gd name="T10" fmla="*/ 183 w 18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10">
                    <a:moveTo>
                      <a:pt x="183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10"/>
                    </a:lnTo>
                    <a:lnTo>
                      <a:pt x="183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0" name="Freeform 94"/>
              <p:cNvSpPr>
                <a:spLocks/>
              </p:cNvSpPr>
              <p:nvPr/>
            </p:nvSpPr>
            <p:spPr bwMode="auto">
              <a:xfrm>
                <a:off x="3548063" y="4291013"/>
                <a:ext cx="290513" cy="15875"/>
              </a:xfrm>
              <a:custGeom>
                <a:avLst/>
                <a:gdLst>
                  <a:gd name="T0" fmla="*/ 183 w 183"/>
                  <a:gd name="T1" fmla="*/ 10 h 10"/>
                  <a:gd name="T2" fmla="*/ 0 w 183"/>
                  <a:gd name="T3" fmla="*/ 10 h 10"/>
                  <a:gd name="T4" fmla="*/ 0 w 183"/>
                  <a:gd name="T5" fmla="*/ 0 h 10"/>
                  <a:gd name="T6" fmla="*/ 183 w 183"/>
                  <a:gd name="T7" fmla="*/ 0 h 10"/>
                  <a:gd name="T8" fmla="*/ 183 w 183"/>
                  <a:gd name="T9" fmla="*/ 10 h 10"/>
                  <a:gd name="T10" fmla="*/ 183 w 18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10">
                    <a:moveTo>
                      <a:pt x="183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10"/>
                    </a:lnTo>
                    <a:lnTo>
                      <a:pt x="183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1" name="Freeform 95"/>
              <p:cNvSpPr>
                <a:spLocks/>
              </p:cNvSpPr>
              <p:nvPr/>
            </p:nvSpPr>
            <p:spPr bwMode="auto">
              <a:xfrm>
                <a:off x="3548063" y="4244976"/>
                <a:ext cx="290513" cy="15875"/>
              </a:xfrm>
              <a:custGeom>
                <a:avLst/>
                <a:gdLst>
                  <a:gd name="T0" fmla="*/ 183 w 183"/>
                  <a:gd name="T1" fmla="*/ 10 h 10"/>
                  <a:gd name="T2" fmla="*/ 0 w 183"/>
                  <a:gd name="T3" fmla="*/ 10 h 10"/>
                  <a:gd name="T4" fmla="*/ 0 w 183"/>
                  <a:gd name="T5" fmla="*/ 0 h 10"/>
                  <a:gd name="T6" fmla="*/ 183 w 183"/>
                  <a:gd name="T7" fmla="*/ 0 h 10"/>
                  <a:gd name="T8" fmla="*/ 183 w 183"/>
                  <a:gd name="T9" fmla="*/ 10 h 10"/>
                  <a:gd name="T10" fmla="*/ 183 w 18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10">
                    <a:moveTo>
                      <a:pt x="183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10"/>
                    </a:lnTo>
                    <a:lnTo>
                      <a:pt x="183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2" name="Freeform 96"/>
              <p:cNvSpPr>
                <a:spLocks/>
              </p:cNvSpPr>
              <p:nvPr/>
            </p:nvSpPr>
            <p:spPr bwMode="auto">
              <a:xfrm>
                <a:off x="3548063" y="4200526"/>
                <a:ext cx="290513" cy="14288"/>
              </a:xfrm>
              <a:custGeom>
                <a:avLst/>
                <a:gdLst>
                  <a:gd name="T0" fmla="*/ 183 w 183"/>
                  <a:gd name="T1" fmla="*/ 9 h 9"/>
                  <a:gd name="T2" fmla="*/ 0 w 183"/>
                  <a:gd name="T3" fmla="*/ 9 h 9"/>
                  <a:gd name="T4" fmla="*/ 0 w 183"/>
                  <a:gd name="T5" fmla="*/ 0 h 9"/>
                  <a:gd name="T6" fmla="*/ 183 w 183"/>
                  <a:gd name="T7" fmla="*/ 0 h 9"/>
                  <a:gd name="T8" fmla="*/ 183 w 183"/>
                  <a:gd name="T9" fmla="*/ 9 h 9"/>
                  <a:gd name="T10" fmla="*/ 183 w 18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9">
                    <a:moveTo>
                      <a:pt x="183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9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3" name="Freeform 97"/>
              <p:cNvSpPr>
                <a:spLocks/>
              </p:cNvSpPr>
              <p:nvPr/>
            </p:nvSpPr>
            <p:spPr bwMode="auto">
              <a:xfrm>
                <a:off x="3548063" y="4154488"/>
                <a:ext cx="290513" cy="14288"/>
              </a:xfrm>
              <a:custGeom>
                <a:avLst/>
                <a:gdLst>
                  <a:gd name="T0" fmla="*/ 183 w 183"/>
                  <a:gd name="T1" fmla="*/ 9 h 9"/>
                  <a:gd name="T2" fmla="*/ 0 w 183"/>
                  <a:gd name="T3" fmla="*/ 9 h 9"/>
                  <a:gd name="T4" fmla="*/ 0 w 183"/>
                  <a:gd name="T5" fmla="*/ 0 h 9"/>
                  <a:gd name="T6" fmla="*/ 183 w 183"/>
                  <a:gd name="T7" fmla="*/ 0 h 9"/>
                  <a:gd name="T8" fmla="*/ 183 w 183"/>
                  <a:gd name="T9" fmla="*/ 9 h 9"/>
                  <a:gd name="T10" fmla="*/ 183 w 18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9">
                    <a:moveTo>
                      <a:pt x="183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9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4" name="Freeform 98"/>
              <p:cNvSpPr>
                <a:spLocks/>
              </p:cNvSpPr>
              <p:nvPr/>
            </p:nvSpPr>
            <p:spPr bwMode="auto">
              <a:xfrm>
                <a:off x="3548063" y="4108451"/>
                <a:ext cx="290513" cy="14288"/>
              </a:xfrm>
              <a:custGeom>
                <a:avLst/>
                <a:gdLst>
                  <a:gd name="T0" fmla="*/ 183 w 183"/>
                  <a:gd name="T1" fmla="*/ 9 h 9"/>
                  <a:gd name="T2" fmla="*/ 0 w 183"/>
                  <a:gd name="T3" fmla="*/ 9 h 9"/>
                  <a:gd name="T4" fmla="*/ 0 w 183"/>
                  <a:gd name="T5" fmla="*/ 0 h 9"/>
                  <a:gd name="T6" fmla="*/ 183 w 183"/>
                  <a:gd name="T7" fmla="*/ 0 h 9"/>
                  <a:gd name="T8" fmla="*/ 183 w 183"/>
                  <a:gd name="T9" fmla="*/ 9 h 9"/>
                  <a:gd name="T10" fmla="*/ 183 w 18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9">
                    <a:moveTo>
                      <a:pt x="183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9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5" name="Freeform 99"/>
              <p:cNvSpPr>
                <a:spLocks/>
              </p:cNvSpPr>
              <p:nvPr/>
            </p:nvSpPr>
            <p:spPr bwMode="auto">
              <a:xfrm>
                <a:off x="3548063" y="4062413"/>
                <a:ext cx="290513" cy="15875"/>
              </a:xfrm>
              <a:custGeom>
                <a:avLst/>
                <a:gdLst>
                  <a:gd name="T0" fmla="*/ 183 w 183"/>
                  <a:gd name="T1" fmla="*/ 10 h 10"/>
                  <a:gd name="T2" fmla="*/ 0 w 183"/>
                  <a:gd name="T3" fmla="*/ 10 h 10"/>
                  <a:gd name="T4" fmla="*/ 0 w 183"/>
                  <a:gd name="T5" fmla="*/ 0 h 10"/>
                  <a:gd name="T6" fmla="*/ 183 w 183"/>
                  <a:gd name="T7" fmla="*/ 0 h 10"/>
                  <a:gd name="T8" fmla="*/ 183 w 183"/>
                  <a:gd name="T9" fmla="*/ 10 h 10"/>
                  <a:gd name="T10" fmla="*/ 183 w 18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10">
                    <a:moveTo>
                      <a:pt x="183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10"/>
                    </a:lnTo>
                    <a:lnTo>
                      <a:pt x="183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6" name="Freeform 100"/>
              <p:cNvSpPr>
                <a:spLocks/>
              </p:cNvSpPr>
              <p:nvPr/>
            </p:nvSpPr>
            <p:spPr bwMode="auto">
              <a:xfrm>
                <a:off x="3548063" y="4016376"/>
                <a:ext cx="290513" cy="15875"/>
              </a:xfrm>
              <a:custGeom>
                <a:avLst/>
                <a:gdLst>
                  <a:gd name="T0" fmla="*/ 183 w 183"/>
                  <a:gd name="T1" fmla="*/ 10 h 10"/>
                  <a:gd name="T2" fmla="*/ 0 w 183"/>
                  <a:gd name="T3" fmla="*/ 10 h 10"/>
                  <a:gd name="T4" fmla="*/ 0 w 183"/>
                  <a:gd name="T5" fmla="*/ 0 h 10"/>
                  <a:gd name="T6" fmla="*/ 183 w 183"/>
                  <a:gd name="T7" fmla="*/ 0 h 10"/>
                  <a:gd name="T8" fmla="*/ 183 w 183"/>
                  <a:gd name="T9" fmla="*/ 10 h 10"/>
                  <a:gd name="T10" fmla="*/ 183 w 18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10">
                    <a:moveTo>
                      <a:pt x="183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10"/>
                    </a:lnTo>
                    <a:lnTo>
                      <a:pt x="183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7" name="Freeform 101"/>
              <p:cNvSpPr>
                <a:spLocks/>
              </p:cNvSpPr>
              <p:nvPr/>
            </p:nvSpPr>
            <p:spPr bwMode="auto">
              <a:xfrm>
                <a:off x="3548063" y="3970338"/>
                <a:ext cx="290513" cy="15875"/>
              </a:xfrm>
              <a:custGeom>
                <a:avLst/>
                <a:gdLst>
                  <a:gd name="T0" fmla="*/ 183 w 183"/>
                  <a:gd name="T1" fmla="*/ 10 h 10"/>
                  <a:gd name="T2" fmla="*/ 0 w 183"/>
                  <a:gd name="T3" fmla="*/ 10 h 10"/>
                  <a:gd name="T4" fmla="*/ 0 w 183"/>
                  <a:gd name="T5" fmla="*/ 0 h 10"/>
                  <a:gd name="T6" fmla="*/ 183 w 183"/>
                  <a:gd name="T7" fmla="*/ 0 h 10"/>
                  <a:gd name="T8" fmla="*/ 183 w 183"/>
                  <a:gd name="T9" fmla="*/ 10 h 10"/>
                  <a:gd name="T10" fmla="*/ 183 w 18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10">
                    <a:moveTo>
                      <a:pt x="183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10"/>
                    </a:lnTo>
                    <a:lnTo>
                      <a:pt x="183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8" name="Freeform 102"/>
              <p:cNvSpPr>
                <a:spLocks/>
              </p:cNvSpPr>
              <p:nvPr/>
            </p:nvSpPr>
            <p:spPr bwMode="auto">
              <a:xfrm>
                <a:off x="3611563" y="3924301"/>
                <a:ext cx="161925" cy="14288"/>
              </a:xfrm>
              <a:custGeom>
                <a:avLst/>
                <a:gdLst>
                  <a:gd name="T0" fmla="*/ 102 w 102"/>
                  <a:gd name="T1" fmla="*/ 9 h 9"/>
                  <a:gd name="T2" fmla="*/ 0 w 102"/>
                  <a:gd name="T3" fmla="*/ 9 h 9"/>
                  <a:gd name="T4" fmla="*/ 0 w 102"/>
                  <a:gd name="T5" fmla="*/ 0 h 9"/>
                  <a:gd name="T6" fmla="*/ 102 w 102"/>
                  <a:gd name="T7" fmla="*/ 0 h 9"/>
                  <a:gd name="T8" fmla="*/ 102 w 102"/>
                  <a:gd name="T9" fmla="*/ 9 h 9"/>
                  <a:gd name="T10" fmla="*/ 102 w 102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9">
                    <a:moveTo>
                      <a:pt x="102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9"/>
                    </a:lnTo>
                    <a:lnTo>
                      <a:pt x="102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9" name="Freeform 103"/>
              <p:cNvSpPr>
                <a:spLocks/>
              </p:cNvSpPr>
              <p:nvPr/>
            </p:nvSpPr>
            <p:spPr bwMode="auto">
              <a:xfrm>
                <a:off x="3611563" y="3879851"/>
                <a:ext cx="161925" cy="14288"/>
              </a:xfrm>
              <a:custGeom>
                <a:avLst/>
                <a:gdLst>
                  <a:gd name="T0" fmla="*/ 102 w 102"/>
                  <a:gd name="T1" fmla="*/ 9 h 9"/>
                  <a:gd name="T2" fmla="*/ 0 w 102"/>
                  <a:gd name="T3" fmla="*/ 9 h 9"/>
                  <a:gd name="T4" fmla="*/ 0 w 102"/>
                  <a:gd name="T5" fmla="*/ 0 h 9"/>
                  <a:gd name="T6" fmla="*/ 102 w 102"/>
                  <a:gd name="T7" fmla="*/ 0 h 9"/>
                  <a:gd name="T8" fmla="*/ 102 w 102"/>
                  <a:gd name="T9" fmla="*/ 9 h 9"/>
                  <a:gd name="T10" fmla="*/ 102 w 102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9">
                    <a:moveTo>
                      <a:pt x="102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9"/>
                    </a:lnTo>
                    <a:lnTo>
                      <a:pt x="102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0" name="Freeform 104"/>
              <p:cNvSpPr>
                <a:spLocks/>
              </p:cNvSpPr>
              <p:nvPr/>
            </p:nvSpPr>
            <p:spPr bwMode="auto">
              <a:xfrm>
                <a:off x="3611563" y="3833813"/>
                <a:ext cx="161925" cy="14288"/>
              </a:xfrm>
              <a:custGeom>
                <a:avLst/>
                <a:gdLst>
                  <a:gd name="T0" fmla="*/ 102 w 102"/>
                  <a:gd name="T1" fmla="*/ 9 h 9"/>
                  <a:gd name="T2" fmla="*/ 0 w 102"/>
                  <a:gd name="T3" fmla="*/ 9 h 9"/>
                  <a:gd name="T4" fmla="*/ 0 w 102"/>
                  <a:gd name="T5" fmla="*/ 0 h 9"/>
                  <a:gd name="T6" fmla="*/ 102 w 102"/>
                  <a:gd name="T7" fmla="*/ 0 h 9"/>
                  <a:gd name="T8" fmla="*/ 102 w 102"/>
                  <a:gd name="T9" fmla="*/ 9 h 9"/>
                  <a:gd name="T10" fmla="*/ 102 w 102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9">
                    <a:moveTo>
                      <a:pt x="102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9"/>
                    </a:lnTo>
                    <a:lnTo>
                      <a:pt x="102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1" name="Freeform 105"/>
              <p:cNvSpPr>
                <a:spLocks/>
              </p:cNvSpPr>
              <p:nvPr/>
            </p:nvSpPr>
            <p:spPr bwMode="auto">
              <a:xfrm>
                <a:off x="3611563" y="3787776"/>
                <a:ext cx="161925" cy="14288"/>
              </a:xfrm>
              <a:custGeom>
                <a:avLst/>
                <a:gdLst>
                  <a:gd name="T0" fmla="*/ 102 w 102"/>
                  <a:gd name="T1" fmla="*/ 9 h 9"/>
                  <a:gd name="T2" fmla="*/ 0 w 102"/>
                  <a:gd name="T3" fmla="*/ 9 h 9"/>
                  <a:gd name="T4" fmla="*/ 0 w 102"/>
                  <a:gd name="T5" fmla="*/ 0 h 9"/>
                  <a:gd name="T6" fmla="*/ 102 w 102"/>
                  <a:gd name="T7" fmla="*/ 0 h 9"/>
                  <a:gd name="T8" fmla="*/ 102 w 102"/>
                  <a:gd name="T9" fmla="*/ 9 h 9"/>
                  <a:gd name="T10" fmla="*/ 102 w 102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9">
                    <a:moveTo>
                      <a:pt x="102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9"/>
                    </a:lnTo>
                    <a:lnTo>
                      <a:pt x="102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2" name="Freeform 106"/>
              <p:cNvSpPr>
                <a:spLocks/>
              </p:cNvSpPr>
              <p:nvPr/>
            </p:nvSpPr>
            <p:spPr bwMode="auto">
              <a:xfrm>
                <a:off x="3611563" y="3741738"/>
                <a:ext cx="161925" cy="15875"/>
              </a:xfrm>
              <a:custGeom>
                <a:avLst/>
                <a:gdLst>
                  <a:gd name="T0" fmla="*/ 102 w 102"/>
                  <a:gd name="T1" fmla="*/ 10 h 10"/>
                  <a:gd name="T2" fmla="*/ 0 w 102"/>
                  <a:gd name="T3" fmla="*/ 10 h 10"/>
                  <a:gd name="T4" fmla="*/ 0 w 102"/>
                  <a:gd name="T5" fmla="*/ 0 h 10"/>
                  <a:gd name="T6" fmla="*/ 102 w 102"/>
                  <a:gd name="T7" fmla="*/ 0 h 10"/>
                  <a:gd name="T8" fmla="*/ 102 w 102"/>
                  <a:gd name="T9" fmla="*/ 10 h 10"/>
                  <a:gd name="T10" fmla="*/ 102 w 102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0">
                    <a:moveTo>
                      <a:pt x="102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10"/>
                    </a:lnTo>
                    <a:lnTo>
                      <a:pt x="102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3" name="Freeform 107"/>
              <p:cNvSpPr>
                <a:spLocks/>
              </p:cNvSpPr>
              <p:nvPr/>
            </p:nvSpPr>
            <p:spPr bwMode="auto">
              <a:xfrm>
                <a:off x="3611563" y="3695701"/>
                <a:ext cx="161925" cy="15875"/>
              </a:xfrm>
              <a:custGeom>
                <a:avLst/>
                <a:gdLst>
                  <a:gd name="T0" fmla="*/ 102 w 102"/>
                  <a:gd name="T1" fmla="*/ 10 h 10"/>
                  <a:gd name="T2" fmla="*/ 0 w 102"/>
                  <a:gd name="T3" fmla="*/ 10 h 10"/>
                  <a:gd name="T4" fmla="*/ 0 w 102"/>
                  <a:gd name="T5" fmla="*/ 0 h 10"/>
                  <a:gd name="T6" fmla="*/ 102 w 102"/>
                  <a:gd name="T7" fmla="*/ 0 h 10"/>
                  <a:gd name="T8" fmla="*/ 102 w 102"/>
                  <a:gd name="T9" fmla="*/ 10 h 10"/>
                  <a:gd name="T10" fmla="*/ 102 w 102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0">
                    <a:moveTo>
                      <a:pt x="102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10"/>
                    </a:lnTo>
                    <a:lnTo>
                      <a:pt x="102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4" name="Freeform 108"/>
              <p:cNvSpPr>
                <a:spLocks/>
              </p:cNvSpPr>
              <p:nvPr/>
            </p:nvSpPr>
            <p:spPr bwMode="auto">
              <a:xfrm>
                <a:off x="3611563" y="3649663"/>
                <a:ext cx="161925" cy="15875"/>
              </a:xfrm>
              <a:custGeom>
                <a:avLst/>
                <a:gdLst>
                  <a:gd name="T0" fmla="*/ 102 w 102"/>
                  <a:gd name="T1" fmla="*/ 10 h 10"/>
                  <a:gd name="T2" fmla="*/ 0 w 102"/>
                  <a:gd name="T3" fmla="*/ 10 h 10"/>
                  <a:gd name="T4" fmla="*/ 0 w 102"/>
                  <a:gd name="T5" fmla="*/ 0 h 10"/>
                  <a:gd name="T6" fmla="*/ 102 w 102"/>
                  <a:gd name="T7" fmla="*/ 0 h 10"/>
                  <a:gd name="T8" fmla="*/ 102 w 102"/>
                  <a:gd name="T9" fmla="*/ 10 h 10"/>
                  <a:gd name="T10" fmla="*/ 102 w 102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0">
                    <a:moveTo>
                      <a:pt x="102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10"/>
                    </a:lnTo>
                    <a:lnTo>
                      <a:pt x="102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5" name="Freeform 109"/>
              <p:cNvSpPr>
                <a:spLocks/>
              </p:cNvSpPr>
              <p:nvPr/>
            </p:nvSpPr>
            <p:spPr bwMode="auto">
              <a:xfrm>
                <a:off x="3611563" y="3603626"/>
                <a:ext cx="161925" cy="15875"/>
              </a:xfrm>
              <a:custGeom>
                <a:avLst/>
                <a:gdLst>
                  <a:gd name="T0" fmla="*/ 102 w 102"/>
                  <a:gd name="T1" fmla="*/ 10 h 10"/>
                  <a:gd name="T2" fmla="*/ 0 w 102"/>
                  <a:gd name="T3" fmla="*/ 10 h 10"/>
                  <a:gd name="T4" fmla="*/ 0 w 102"/>
                  <a:gd name="T5" fmla="*/ 0 h 10"/>
                  <a:gd name="T6" fmla="*/ 102 w 102"/>
                  <a:gd name="T7" fmla="*/ 0 h 10"/>
                  <a:gd name="T8" fmla="*/ 102 w 102"/>
                  <a:gd name="T9" fmla="*/ 10 h 10"/>
                  <a:gd name="T10" fmla="*/ 102 w 102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0">
                    <a:moveTo>
                      <a:pt x="102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10"/>
                    </a:lnTo>
                    <a:lnTo>
                      <a:pt x="102" y="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6" name="Freeform 110"/>
              <p:cNvSpPr>
                <a:spLocks/>
              </p:cNvSpPr>
              <p:nvPr/>
            </p:nvSpPr>
            <p:spPr bwMode="auto">
              <a:xfrm>
                <a:off x="3611563" y="3559176"/>
                <a:ext cx="161925" cy="14288"/>
              </a:xfrm>
              <a:custGeom>
                <a:avLst/>
                <a:gdLst>
                  <a:gd name="T0" fmla="*/ 102 w 102"/>
                  <a:gd name="T1" fmla="*/ 9 h 9"/>
                  <a:gd name="T2" fmla="*/ 0 w 102"/>
                  <a:gd name="T3" fmla="*/ 9 h 9"/>
                  <a:gd name="T4" fmla="*/ 0 w 102"/>
                  <a:gd name="T5" fmla="*/ 0 h 9"/>
                  <a:gd name="T6" fmla="*/ 102 w 102"/>
                  <a:gd name="T7" fmla="*/ 0 h 9"/>
                  <a:gd name="T8" fmla="*/ 102 w 102"/>
                  <a:gd name="T9" fmla="*/ 9 h 9"/>
                  <a:gd name="T10" fmla="*/ 102 w 102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9">
                    <a:moveTo>
                      <a:pt x="102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9"/>
                    </a:lnTo>
                    <a:lnTo>
                      <a:pt x="102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7" name="Freeform 111"/>
              <p:cNvSpPr>
                <a:spLocks/>
              </p:cNvSpPr>
              <p:nvPr/>
            </p:nvSpPr>
            <p:spPr bwMode="auto">
              <a:xfrm>
                <a:off x="3611563" y="3513138"/>
                <a:ext cx="161925" cy="14288"/>
              </a:xfrm>
              <a:custGeom>
                <a:avLst/>
                <a:gdLst>
                  <a:gd name="T0" fmla="*/ 102 w 102"/>
                  <a:gd name="T1" fmla="*/ 9 h 9"/>
                  <a:gd name="T2" fmla="*/ 0 w 102"/>
                  <a:gd name="T3" fmla="*/ 9 h 9"/>
                  <a:gd name="T4" fmla="*/ 0 w 102"/>
                  <a:gd name="T5" fmla="*/ 0 h 9"/>
                  <a:gd name="T6" fmla="*/ 102 w 102"/>
                  <a:gd name="T7" fmla="*/ 0 h 9"/>
                  <a:gd name="T8" fmla="*/ 102 w 102"/>
                  <a:gd name="T9" fmla="*/ 9 h 9"/>
                  <a:gd name="T10" fmla="*/ 102 w 102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9">
                    <a:moveTo>
                      <a:pt x="102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9"/>
                    </a:lnTo>
                    <a:lnTo>
                      <a:pt x="102" y="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8" name="Freeform 119"/>
              <p:cNvSpPr>
                <a:spLocks/>
              </p:cNvSpPr>
              <p:nvPr/>
            </p:nvSpPr>
            <p:spPr bwMode="auto">
              <a:xfrm>
                <a:off x="3697288" y="3467101"/>
                <a:ext cx="15875" cy="46038"/>
              </a:xfrm>
              <a:custGeom>
                <a:avLst/>
                <a:gdLst>
                  <a:gd name="T0" fmla="*/ 10 w 10"/>
                  <a:gd name="T1" fmla="*/ 29 h 29"/>
                  <a:gd name="T2" fmla="*/ 0 w 10"/>
                  <a:gd name="T3" fmla="*/ 29 h 29"/>
                  <a:gd name="T4" fmla="*/ 0 w 10"/>
                  <a:gd name="T5" fmla="*/ 0 h 29"/>
                  <a:gd name="T6" fmla="*/ 10 w 10"/>
                  <a:gd name="T7" fmla="*/ 0 h 29"/>
                  <a:gd name="T8" fmla="*/ 10 w 10"/>
                  <a:gd name="T9" fmla="*/ 29 h 29"/>
                  <a:gd name="T10" fmla="*/ 10 w 1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9">
                    <a:moveTo>
                      <a:pt x="10" y="29"/>
                    </a:moveTo>
                    <a:lnTo>
                      <a:pt x="0" y="29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29"/>
                    </a:ln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9" name="Freeform 120"/>
              <p:cNvSpPr>
                <a:spLocks noEditPoints="1"/>
              </p:cNvSpPr>
              <p:nvPr/>
            </p:nvSpPr>
            <p:spPr bwMode="auto">
              <a:xfrm>
                <a:off x="4160838" y="3559176"/>
                <a:ext cx="214313" cy="733425"/>
              </a:xfrm>
              <a:custGeom>
                <a:avLst/>
                <a:gdLst>
                  <a:gd name="T0" fmla="*/ 0 w 135"/>
                  <a:gd name="T1" fmla="*/ 462 h 462"/>
                  <a:gd name="T2" fmla="*/ 135 w 135"/>
                  <a:gd name="T3" fmla="*/ 0 h 462"/>
                  <a:gd name="T4" fmla="*/ 0 w 135"/>
                  <a:gd name="T5" fmla="*/ 101 h 462"/>
                  <a:gd name="T6" fmla="*/ 61 w 135"/>
                  <a:gd name="T7" fmla="*/ 426 h 462"/>
                  <a:gd name="T8" fmla="*/ 78 w 135"/>
                  <a:gd name="T9" fmla="*/ 387 h 462"/>
                  <a:gd name="T10" fmla="*/ 78 w 135"/>
                  <a:gd name="T11" fmla="*/ 426 h 462"/>
                  <a:gd name="T12" fmla="*/ 61 w 135"/>
                  <a:gd name="T13" fmla="*/ 373 h 462"/>
                  <a:gd name="T14" fmla="*/ 78 w 135"/>
                  <a:gd name="T15" fmla="*/ 335 h 462"/>
                  <a:gd name="T16" fmla="*/ 78 w 135"/>
                  <a:gd name="T17" fmla="*/ 373 h 462"/>
                  <a:gd name="T18" fmla="*/ 61 w 135"/>
                  <a:gd name="T19" fmla="*/ 321 h 462"/>
                  <a:gd name="T20" fmla="*/ 78 w 135"/>
                  <a:gd name="T21" fmla="*/ 282 h 462"/>
                  <a:gd name="T22" fmla="*/ 78 w 135"/>
                  <a:gd name="T23" fmla="*/ 321 h 462"/>
                  <a:gd name="T24" fmla="*/ 61 w 135"/>
                  <a:gd name="T25" fmla="*/ 268 h 462"/>
                  <a:gd name="T26" fmla="*/ 78 w 135"/>
                  <a:gd name="T27" fmla="*/ 229 h 462"/>
                  <a:gd name="T28" fmla="*/ 78 w 135"/>
                  <a:gd name="T29" fmla="*/ 268 h 462"/>
                  <a:gd name="T30" fmla="*/ 61 w 135"/>
                  <a:gd name="T31" fmla="*/ 215 h 462"/>
                  <a:gd name="T32" fmla="*/ 78 w 135"/>
                  <a:gd name="T33" fmla="*/ 177 h 462"/>
                  <a:gd name="T34" fmla="*/ 78 w 135"/>
                  <a:gd name="T35" fmla="*/ 215 h 462"/>
                  <a:gd name="T36" fmla="*/ 61 w 135"/>
                  <a:gd name="T37" fmla="*/ 163 h 462"/>
                  <a:gd name="T38" fmla="*/ 78 w 135"/>
                  <a:gd name="T39" fmla="*/ 124 h 462"/>
                  <a:gd name="T40" fmla="*/ 78 w 135"/>
                  <a:gd name="T41" fmla="*/ 163 h 462"/>
                  <a:gd name="T42" fmla="*/ 28 w 135"/>
                  <a:gd name="T43" fmla="*/ 426 h 462"/>
                  <a:gd name="T44" fmla="*/ 46 w 135"/>
                  <a:gd name="T45" fmla="*/ 387 h 462"/>
                  <a:gd name="T46" fmla="*/ 46 w 135"/>
                  <a:gd name="T47" fmla="*/ 426 h 462"/>
                  <a:gd name="T48" fmla="*/ 28 w 135"/>
                  <a:gd name="T49" fmla="*/ 373 h 462"/>
                  <a:gd name="T50" fmla="*/ 46 w 135"/>
                  <a:gd name="T51" fmla="*/ 335 h 462"/>
                  <a:gd name="T52" fmla="*/ 46 w 135"/>
                  <a:gd name="T53" fmla="*/ 373 h 462"/>
                  <a:gd name="T54" fmla="*/ 28 w 135"/>
                  <a:gd name="T55" fmla="*/ 321 h 462"/>
                  <a:gd name="T56" fmla="*/ 46 w 135"/>
                  <a:gd name="T57" fmla="*/ 282 h 462"/>
                  <a:gd name="T58" fmla="*/ 46 w 135"/>
                  <a:gd name="T59" fmla="*/ 321 h 462"/>
                  <a:gd name="T60" fmla="*/ 28 w 135"/>
                  <a:gd name="T61" fmla="*/ 268 h 462"/>
                  <a:gd name="T62" fmla="*/ 46 w 135"/>
                  <a:gd name="T63" fmla="*/ 229 h 462"/>
                  <a:gd name="T64" fmla="*/ 46 w 135"/>
                  <a:gd name="T65" fmla="*/ 268 h 462"/>
                  <a:gd name="T66" fmla="*/ 28 w 135"/>
                  <a:gd name="T67" fmla="*/ 215 h 462"/>
                  <a:gd name="T68" fmla="*/ 46 w 135"/>
                  <a:gd name="T69" fmla="*/ 177 h 462"/>
                  <a:gd name="T70" fmla="*/ 46 w 135"/>
                  <a:gd name="T71" fmla="*/ 215 h 462"/>
                  <a:gd name="T72" fmla="*/ 28 w 135"/>
                  <a:gd name="T73" fmla="*/ 163 h 462"/>
                  <a:gd name="T74" fmla="*/ 46 w 135"/>
                  <a:gd name="T75" fmla="*/ 124 h 462"/>
                  <a:gd name="T76" fmla="*/ 46 w 135"/>
                  <a:gd name="T77" fmla="*/ 163 h 462"/>
                  <a:gd name="T78" fmla="*/ 93 w 135"/>
                  <a:gd name="T79" fmla="*/ 426 h 462"/>
                  <a:gd name="T80" fmla="*/ 111 w 135"/>
                  <a:gd name="T81" fmla="*/ 387 h 462"/>
                  <a:gd name="T82" fmla="*/ 111 w 135"/>
                  <a:gd name="T83" fmla="*/ 426 h 462"/>
                  <a:gd name="T84" fmla="*/ 93 w 135"/>
                  <a:gd name="T85" fmla="*/ 373 h 462"/>
                  <a:gd name="T86" fmla="*/ 111 w 135"/>
                  <a:gd name="T87" fmla="*/ 335 h 462"/>
                  <a:gd name="T88" fmla="*/ 111 w 135"/>
                  <a:gd name="T89" fmla="*/ 373 h 462"/>
                  <a:gd name="T90" fmla="*/ 93 w 135"/>
                  <a:gd name="T91" fmla="*/ 321 h 462"/>
                  <a:gd name="T92" fmla="*/ 111 w 135"/>
                  <a:gd name="T93" fmla="*/ 282 h 462"/>
                  <a:gd name="T94" fmla="*/ 111 w 135"/>
                  <a:gd name="T95" fmla="*/ 321 h 462"/>
                  <a:gd name="T96" fmla="*/ 93 w 135"/>
                  <a:gd name="T97" fmla="*/ 268 h 462"/>
                  <a:gd name="T98" fmla="*/ 111 w 135"/>
                  <a:gd name="T99" fmla="*/ 229 h 462"/>
                  <a:gd name="T100" fmla="*/ 111 w 135"/>
                  <a:gd name="T101" fmla="*/ 268 h 462"/>
                  <a:gd name="T102" fmla="*/ 93 w 135"/>
                  <a:gd name="T103" fmla="*/ 215 h 462"/>
                  <a:gd name="T104" fmla="*/ 111 w 135"/>
                  <a:gd name="T105" fmla="*/ 177 h 462"/>
                  <a:gd name="T106" fmla="*/ 111 w 135"/>
                  <a:gd name="T107" fmla="*/ 215 h 462"/>
                  <a:gd name="T108" fmla="*/ 93 w 135"/>
                  <a:gd name="T109" fmla="*/ 163 h 462"/>
                  <a:gd name="T110" fmla="*/ 111 w 135"/>
                  <a:gd name="T111" fmla="*/ 124 h 462"/>
                  <a:gd name="T112" fmla="*/ 111 w 135"/>
                  <a:gd name="T113" fmla="*/ 163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5" h="462">
                    <a:moveTo>
                      <a:pt x="0" y="101"/>
                    </a:moveTo>
                    <a:lnTo>
                      <a:pt x="0" y="462"/>
                    </a:lnTo>
                    <a:lnTo>
                      <a:pt x="135" y="462"/>
                    </a:lnTo>
                    <a:lnTo>
                      <a:pt x="135" y="0"/>
                    </a:lnTo>
                    <a:lnTo>
                      <a:pt x="0" y="101"/>
                    </a:lnTo>
                    <a:lnTo>
                      <a:pt x="0" y="101"/>
                    </a:lnTo>
                    <a:close/>
                    <a:moveTo>
                      <a:pt x="78" y="426"/>
                    </a:moveTo>
                    <a:lnTo>
                      <a:pt x="61" y="426"/>
                    </a:lnTo>
                    <a:lnTo>
                      <a:pt x="61" y="387"/>
                    </a:lnTo>
                    <a:lnTo>
                      <a:pt x="78" y="387"/>
                    </a:lnTo>
                    <a:lnTo>
                      <a:pt x="78" y="426"/>
                    </a:lnTo>
                    <a:lnTo>
                      <a:pt x="78" y="426"/>
                    </a:lnTo>
                    <a:close/>
                    <a:moveTo>
                      <a:pt x="78" y="373"/>
                    </a:moveTo>
                    <a:lnTo>
                      <a:pt x="61" y="373"/>
                    </a:lnTo>
                    <a:lnTo>
                      <a:pt x="61" y="335"/>
                    </a:lnTo>
                    <a:lnTo>
                      <a:pt x="78" y="335"/>
                    </a:lnTo>
                    <a:lnTo>
                      <a:pt x="78" y="373"/>
                    </a:lnTo>
                    <a:lnTo>
                      <a:pt x="78" y="373"/>
                    </a:lnTo>
                    <a:close/>
                    <a:moveTo>
                      <a:pt x="78" y="321"/>
                    </a:moveTo>
                    <a:lnTo>
                      <a:pt x="61" y="321"/>
                    </a:lnTo>
                    <a:lnTo>
                      <a:pt x="61" y="282"/>
                    </a:lnTo>
                    <a:lnTo>
                      <a:pt x="78" y="282"/>
                    </a:lnTo>
                    <a:lnTo>
                      <a:pt x="78" y="321"/>
                    </a:lnTo>
                    <a:lnTo>
                      <a:pt x="78" y="321"/>
                    </a:lnTo>
                    <a:close/>
                    <a:moveTo>
                      <a:pt x="78" y="268"/>
                    </a:moveTo>
                    <a:lnTo>
                      <a:pt x="61" y="268"/>
                    </a:lnTo>
                    <a:lnTo>
                      <a:pt x="61" y="229"/>
                    </a:lnTo>
                    <a:lnTo>
                      <a:pt x="78" y="229"/>
                    </a:lnTo>
                    <a:lnTo>
                      <a:pt x="78" y="268"/>
                    </a:lnTo>
                    <a:lnTo>
                      <a:pt x="78" y="268"/>
                    </a:lnTo>
                    <a:close/>
                    <a:moveTo>
                      <a:pt x="78" y="215"/>
                    </a:moveTo>
                    <a:lnTo>
                      <a:pt x="61" y="215"/>
                    </a:lnTo>
                    <a:lnTo>
                      <a:pt x="61" y="177"/>
                    </a:lnTo>
                    <a:lnTo>
                      <a:pt x="78" y="177"/>
                    </a:lnTo>
                    <a:lnTo>
                      <a:pt x="78" y="215"/>
                    </a:lnTo>
                    <a:lnTo>
                      <a:pt x="78" y="215"/>
                    </a:lnTo>
                    <a:close/>
                    <a:moveTo>
                      <a:pt x="78" y="163"/>
                    </a:moveTo>
                    <a:lnTo>
                      <a:pt x="61" y="163"/>
                    </a:lnTo>
                    <a:lnTo>
                      <a:pt x="61" y="124"/>
                    </a:lnTo>
                    <a:lnTo>
                      <a:pt x="78" y="124"/>
                    </a:lnTo>
                    <a:lnTo>
                      <a:pt x="78" y="163"/>
                    </a:lnTo>
                    <a:lnTo>
                      <a:pt x="78" y="163"/>
                    </a:lnTo>
                    <a:close/>
                    <a:moveTo>
                      <a:pt x="46" y="426"/>
                    </a:moveTo>
                    <a:lnTo>
                      <a:pt x="28" y="426"/>
                    </a:lnTo>
                    <a:lnTo>
                      <a:pt x="28" y="387"/>
                    </a:lnTo>
                    <a:lnTo>
                      <a:pt x="46" y="387"/>
                    </a:lnTo>
                    <a:lnTo>
                      <a:pt x="46" y="426"/>
                    </a:lnTo>
                    <a:lnTo>
                      <a:pt x="46" y="426"/>
                    </a:lnTo>
                    <a:close/>
                    <a:moveTo>
                      <a:pt x="46" y="373"/>
                    </a:moveTo>
                    <a:lnTo>
                      <a:pt x="28" y="373"/>
                    </a:lnTo>
                    <a:lnTo>
                      <a:pt x="28" y="335"/>
                    </a:lnTo>
                    <a:lnTo>
                      <a:pt x="46" y="335"/>
                    </a:lnTo>
                    <a:lnTo>
                      <a:pt x="46" y="373"/>
                    </a:lnTo>
                    <a:lnTo>
                      <a:pt x="46" y="373"/>
                    </a:lnTo>
                    <a:close/>
                    <a:moveTo>
                      <a:pt x="46" y="321"/>
                    </a:moveTo>
                    <a:lnTo>
                      <a:pt x="28" y="321"/>
                    </a:lnTo>
                    <a:lnTo>
                      <a:pt x="28" y="282"/>
                    </a:lnTo>
                    <a:lnTo>
                      <a:pt x="46" y="282"/>
                    </a:lnTo>
                    <a:lnTo>
                      <a:pt x="46" y="321"/>
                    </a:lnTo>
                    <a:lnTo>
                      <a:pt x="46" y="321"/>
                    </a:lnTo>
                    <a:close/>
                    <a:moveTo>
                      <a:pt x="46" y="268"/>
                    </a:moveTo>
                    <a:lnTo>
                      <a:pt x="28" y="268"/>
                    </a:lnTo>
                    <a:lnTo>
                      <a:pt x="28" y="229"/>
                    </a:lnTo>
                    <a:lnTo>
                      <a:pt x="46" y="229"/>
                    </a:lnTo>
                    <a:lnTo>
                      <a:pt x="46" y="268"/>
                    </a:lnTo>
                    <a:lnTo>
                      <a:pt x="46" y="268"/>
                    </a:lnTo>
                    <a:close/>
                    <a:moveTo>
                      <a:pt x="46" y="215"/>
                    </a:moveTo>
                    <a:lnTo>
                      <a:pt x="28" y="215"/>
                    </a:lnTo>
                    <a:lnTo>
                      <a:pt x="28" y="177"/>
                    </a:lnTo>
                    <a:lnTo>
                      <a:pt x="46" y="177"/>
                    </a:lnTo>
                    <a:lnTo>
                      <a:pt x="46" y="215"/>
                    </a:lnTo>
                    <a:lnTo>
                      <a:pt x="46" y="215"/>
                    </a:lnTo>
                    <a:close/>
                    <a:moveTo>
                      <a:pt x="46" y="163"/>
                    </a:moveTo>
                    <a:lnTo>
                      <a:pt x="28" y="163"/>
                    </a:lnTo>
                    <a:lnTo>
                      <a:pt x="28" y="124"/>
                    </a:lnTo>
                    <a:lnTo>
                      <a:pt x="46" y="124"/>
                    </a:lnTo>
                    <a:lnTo>
                      <a:pt x="46" y="163"/>
                    </a:lnTo>
                    <a:lnTo>
                      <a:pt x="46" y="163"/>
                    </a:lnTo>
                    <a:close/>
                    <a:moveTo>
                      <a:pt x="111" y="426"/>
                    </a:moveTo>
                    <a:lnTo>
                      <a:pt x="93" y="426"/>
                    </a:lnTo>
                    <a:lnTo>
                      <a:pt x="93" y="387"/>
                    </a:lnTo>
                    <a:lnTo>
                      <a:pt x="111" y="387"/>
                    </a:lnTo>
                    <a:lnTo>
                      <a:pt x="111" y="426"/>
                    </a:lnTo>
                    <a:lnTo>
                      <a:pt x="111" y="426"/>
                    </a:lnTo>
                    <a:close/>
                    <a:moveTo>
                      <a:pt x="111" y="373"/>
                    </a:moveTo>
                    <a:lnTo>
                      <a:pt x="93" y="373"/>
                    </a:lnTo>
                    <a:lnTo>
                      <a:pt x="93" y="335"/>
                    </a:lnTo>
                    <a:lnTo>
                      <a:pt x="111" y="335"/>
                    </a:lnTo>
                    <a:lnTo>
                      <a:pt x="111" y="373"/>
                    </a:lnTo>
                    <a:lnTo>
                      <a:pt x="111" y="373"/>
                    </a:lnTo>
                    <a:close/>
                    <a:moveTo>
                      <a:pt x="111" y="321"/>
                    </a:moveTo>
                    <a:lnTo>
                      <a:pt x="93" y="321"/>
                    </a:lnTo>
                    <a:lnTo>
                      <a:pt x="93" y="282"/>
                    </a:lnTo>
                    <a:lnTo>
                      <a:pt x="111" y="282"/>
                    </a:lnTo>
                    <a:lnTo>
                      <a:pt x="111" y="321"/>
                    </a:lnTo>
                    <a:lnTo>
                      <a:pt x="111" y="321"/>
                    </a:lnTo>
                    <a:close/>
                    <a:moveTo>
                      <a:pt x="111" y="268"/>
                    </a:moveTo>
                    <a:lnTo>
                      <a:pt x="93" y="268"/>
                    </a:lnTo>
                    <a:lnTo>
                      <a:pt x="93" y="229"/>
                    </a:lnTo>
                    <a:lnTo>
                      <a:pt x="111" y="229"/>
                    </a:lnTo>
                    <a:lnTo>
                      <a:pt x="111" y="268"/>
                    </a:lnTo>
                    <a:lnTo>
                      <a:pt x="111" y="268"/>
                    </a:lnTo>
                    <a:close/>
                    <a:moveTo>
                      <a:pt x="111" y="215"/>
                    </a:moveTo>
                    <a:lnTo>
                      <a:pt x="93" y="215"/>
                    </a:lnTo>
                    <a:lnTo>
                      <a:pt x="93" y="177"/>
                    </a:lnTo>
                    <a:lnTo>
                      <a:pt x="111" y="177"/>
                    </a:lnTo>
                    <a:lnTo>
                      <a:pt x="111" y="215"/>
                    </a:lnTo>
                    <a:lnTo>
                      <a:pt x="111" y="215"/>
                    </a:lnTo>
                    <a:close/>
                    <a:moveTo>
                      <a:pt x="111" y="163"/>
                    </a:moveTo>
                    <a:lnTo>
                      <a:pt x="93" y="163"/>
                    </a:lnTo>
                    <a:lnTo>
                      <a:pt x="93" y="124"/>
                    </a:lnTo>
                    <a:lnTo>
                      <a:pt x="111" y="124"/>
                    </a:lnTo>
                    <a:lnTo>
                      <a:pt x="111" y="163"/>
                    </a:lnTo>
                    <a:lnTo>
                      <a:pt x="111" y="16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0" name="Freeform 121"/>
              <p:cNvSpPr>
                <a:spLocks/>
              </p:cNvSpPr>
              <p:nvPr/>
            </p:nvSpPr>
            <p:spPr bwMode="auto">
              <a:xfrm>
                <a:off x="4375151" y="3559176"/>
                <a:ext cx="125413" cy="733425"/>
              </a:xfrm>
              <a:custGeom>
                <a:avLst/>
                <a:gdLst>
                  <a:gd name="T0" fmla="*/ 0 w 79"/>
                  <a:gd name="T1" fmla="*/ 0 h 462"/>
                  <a:gd name="T2" fmla="*/ 79 w 79"/>
                  <a:gd name="T3" fmla="*/ 0 h 462"/>
                  <a:gd name="T4" fmla="*/ 79 w 79"/>
                  <a:gd name="T5" fmla="*/ 462 h 462"/>
                  <a:gd name="T6" fmla="*/ 0 w 79"/>
                  <a:gd name="T7" fmla="*/ 462 h 462"/>
                  <a:gd name="T8" fmla="*/ 0 w 79"/>
                  <a:gd name="T9" fmla="*/ 0 h 462"/>
                  <a:gd name="T10" fmla="*/ 0 w 7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462">
                    <a:moveTo>
                      <a:pt x="0" y="0"/>
                    </a:moveTo>
                    <a:lnTo>
                      <a:pt x="79" y="0"/>
                    </a:lnTo>
                    <a:lnTo>
                      <a:pt x="79" y="462"/>
                    </a:lnTo>
                    <a:lnTo>
                      <a:pt x="0" y="46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1" name="Freeform 268"/>
              <p:cNvSpPr>
                <a:spLocks noEditPoints="1"/>
              </p:cNvSpPr>
              <p:nvPr/>
            </p:nvSpPr>
            <p:spPr bwMode="auto">
              <a:xfrm>
                <a:off x="3786188" y="3970339"/>
                <a:ext cx="255588" cy="147638"/>
              </a:xfrm>
              <a:custGeom>
                <a:avLst/>
                <a:gdLst>
                  <a:gd name="T0" fmla="*/ 0 w 850"/>
                  <a:gd name="T1" fmla="*/ 461 h 488"/>
                  <a:gd name="T2" fmla="*/ 0 w 850"/>
                  <a:gd name="T3" fmla="*/ 461 h 488"/>
                  <a:gd name="T4" fmla="*/ 0 w 850"/>
                  <a:gd name="T5" fmla="*/ 461 h 488"/>
                  <a:gd name="T6" fmla="*/ 0 w 850"/>
                  <a:gd name="T7" fmla="*/ 461 h 488"/>
                  <a:gd name="T8" fmla="*/ 28 w 850"/>
                  <a:gd name="T9" fmla="*/ 485 h 488"/>
                  <a:gd name="T10" fmla="*/ 0 w 850"/>
                  <a:gd name="T11" fmla="*/ 462 h 488"/>
                  <a:gd name="T12" fmla="*/ 28 w 850"/>
                  <a:gd name="T13" fmla="*/ 485 h 488"/>
                  <a:gd name="T14" fmla="*/ 790 w 850"/>
                  <a:gd name="T15" fmla="*/ 274 h 488"/>
                  <a:gd name="T16" fmla="*/ 790 w 850"/>
                  <a:gd name="T17" fmla="*/ 274 h 488"/>
                  <a:gd name="T18" fmla="*/ 771 w 850"/>
                  <a:gd name="T19" fmla="*/ 279 h 488"/>
                  <a:gd name="T20" fmla="*/ 302 w 850"/>
                  <a:gd name="T21" fmla="*/ 409 h 488"/>
                  <a:gd name="T22" fmla="*/ 277 w 850"/>
                  <a:gd name="T23" fmla="*/ 416 h 488"/>
                  <a:gd name="T24" fmla="*/ 172 w 850"/>
                  <a:gd name="T25" fmla="*/ 445 h 488"/>
                  <a:gd name="T26" fmla="*/ 71 w 850"/>
                  <a:gd name="T27" fmla="*/ 473 h 488"/>
                  <a:gd name="T28" fmla="*/ 30 w 850"/>
                  <a:gd name="T29" fmla="*/ 484 h 488"/>
                  <a:gd name="T30" fmla="*/ 29 w 850"/>
                  <a:gd name="T31" fmla="*/ 485 h 488"/>
                  <a:gd name="T32" fmla="*/ 30 w 850"/>
                  <a:gd name="T33" fmla="*/ 484 h 488"/>
                  <a:gd name="T34" fmla="*/ 790 w 850"/>
                  <a:gd name="T35" fmla="*/ 274 h 488"/>
                  <a:gd name="T36" fmla="*/ 790 w 850"/>
                  <a:gd name="T37" fmla="*/ 274 h 488"/>
                  <a:gd name="T38" fmla="*/ 790 w 850"/>
                  <a:gd name="T39" fmla="*/ 274 h 488"/>
                  <a:gd name="T40" fmla="*/ 790 w 850"/>
                  <a:gd name="T41" fmla="*/ 274 h 488"/>
                  <a:gd name="T42" fmla="*/ 790 w 850"/>
                  <a:gd name="T43" fmla="*/ 274 h 488"/>
                  <a:gd name="T44" fmla="*/ 792 w 850"/>
                  <a:gd name="T45" fmla="*/ 273 h 488"/>
                  <a:gd name="T46" fmla="*/ 792 w 850"/>
                  <a:gd name="T47" fmla="*/ 273 h 488"/>
                  <a:gd name="T48" fmla="*/ 792 w 850"/>
                  <a:gd name="T49" fmla="*/ 273 h 488"/>
                  <a:gd name="T50" fmla="*/ 850 w 850"/>
                  <a:gd name="T51" fmla="*/ 194 h 488"/>
                  <a:gd name="T52" fmla="*/ 847 w 850"/>
                  <a:gd name="T53" fmla="*/ 172 h 488"/>
                  <a:gd name="T54" fmla="*/ 816 w 850"/>
                  <a:gd name="T55" fmla="*/ 61 h 488"/>
                  <a:gd name="T56" fmla="*/ 736 w 850"/>
                  <a:gd name="T57" fmla="*/ 1 h 488"/>
                  <a:gd name="T58" fmla="*/ 771 w 850"/>
                  <a:gd name="T59" fmla="*/ 8 h 488"/>
                  <a:gd name="T60" fmla="*/ 816 w 850"/>
                  <a:gd name="T61" fmla="*/ 61 h 488"/>
                  <a:gd name="T62" fmla="*/ 819 w 850"/>
                  <a:gd name="T63" fmla="*/ 72 h 488"/>
                  <a:gd name="T64" fmla="*/ 847 w 850"/>
                  <a:gd name="T65" fmla="*/ 172 h 488"/>
                  <a:gd name="T66" fmla="*/ 850 w 850"/>
                  <a:gd name="T67" fmla="*/ 194 h 488"/>
                  <a:gd name="T68" fmla="*/ 850 w 850"/>
                  <a:gd name="T69" fmla="*/ 194 h 488"/>
                  <a:gd name="T70" fmla="*/ 850 w 850"/>
                  <a:gd name="T71" fmla="*/ 194 h 488"/>
                  <a:gd name="T72" fmla="*/ 850 w 850"/>
                  <a:gd name="T73" fmla="*/ 194 h 488"/>
                  <a:gd name="T74" fmla="*/ 850 w 850"/>
                  <a:gd name="T75" fmla="*/ 194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50" h="488">
                    <a:moveTo>
                      <a:pt x="0" y="461"/>
                    </a:moveTo>
                    <a:cubicBezTo>
                      <a:pt x="0" y="461"/>
                      <a:pt x="0" y="461"/>
                      <a:pt x="0" y="461"/>
                    </a:cubicBezTo>
                    <a:cubicBezTo>
                      <a:pt x="0" y="461"/>
                      <a:pt x="0" y="461"/>
                      <a:pt x="0" y="461"/>
                    </a:cubicBezTo>
                    <a:cubicBezTo>
                      <a:pt x="0" y="461"/>
                      <a:pt x="0" y="461"/>
                      <a:pt x="0" y="461"/>
                    </a:cubicBezTo>
                    <a:moveTo>
                      <a:pt x="28" y="485"/>
                    </a:moveTo>
                    <a:cubicBezTo>
                      <a:pt x="12" y="488"/>
                      <a:pt x="0" y="475"/>
                      <a:pt x="0" y="462"/>
                    </a:cubicBezTo>
                    <a:cubicBezTo>
                      <a:pt x="0" y="475"/>
                      <a:pt x="12" y="488"/>
                      <a:pt x="28" y="485"/>
                    </a:cubicBezTo>
                    <a:moveTo>
                      <a:pt x="790" y="274"/>
                    </a:moveTo>
                    <a:cubicBezTo>
                      <a:pt x="790" y="274"/>
                      <a:pt x="790" y="274"/>
                      <a:pt x="790" y="274"/>
                    </a:cubicBezTo>
                    <a:cubicBezTo>
                      <a:pt x="771" y="279"/>
                      <a:pt x="771" y="279"/>
                      <a:pt x="771" y="279"/>
                    </a:cubicBezTo>
                    <a:cubicBezTo>
                      <a:pt x="302" y="409"/>
                      <a:pt x="302" y="409"/>
                      <a:pt x="302" y="409"/>
                    </a:cubicBezTo>
                    <a:cubicBezTo>
                      <a:pt x="277" y="416"/>
                      <a:pt x="277" y="416"/>
                      <a:pt x="277" y="416"/>
                    </a:cubicBezTo>
                    <a:cubicBezTo>
                      <a:pt x="172" y="445"/>
                      <a:pt x="172" y="445"/>
                      <a:pt x="172" y="445"/>
                    </a:cubicBezTo>
                    <a:cubicBezTo>
                      <a:pt x="71" y="473"/>
                      <a:pt x="71" y="473"/>
                      <a:pt x="71" y="473"/>
                    </a:cubicBezTo>
                    <a:cubicBezTo>
                      <a:pt x="30" y="484"/>
                      <a:pt x="30" y="484"/>
                      <a:pt x="30" y="484"/>
                    </a:cubicBezTo>
                    <a:cubicBezTo>
                      <a:pt x="29" y="484"/>
                      <a:pt x="29" y="485"/>
                      <a:pt x="29" y="485"/>
                    </a:cubicBezTo>
                    <a:cubicBezTo>
                      <a:pt x="29" y="485"/>
                      <a:pt x="29" y="484"/>
                      <a:pt x="30" y="484"/>
                    </a:cubicBezTo>
                    <a:cubicBezTo>
                      <a:pt x="790" y="274"/>
                      <a:pt x="790" y="274"/>
                      <a:pt x="790" y="274"/>
                    </a:cubicBezTo>
                    <a:cubicBezTo>
                      <a:pt x="790" y="274"/>
                      <a:pt x="790" y="274"/>
                      <a:pt x="790" y="274"/>
                    </a:cubicBezTo>
                    <a:moveTo>
                      <a:pt x="790" y="274"/>
                    </a:moveTo>
                    <a:cubicBezTo>
                      <a:pt x="790" y="274"/>
                      <a:pt x="790" y="274"/>
                      <a:pt x="790" y="274"/>
                    </a:cubicBezTo>
                    <a:cubicBezTo>
                      <a:pt x="790" y="274"/>
                      <a:pt x="790" y="274"/>
                      <a:pt x="790" y="274"/>
                    </a:cubicBezTo>
                    <a:moveTo>
                      <a:pt x="792" y="273"/>
                    </a:moveTo>
                    <a:cubicBezTo>
                      <a:pt x="792" y="273"/>
                      <a:pt x="792" y="273"/>
                      <a:pt x="792" y="273"/>
                    </a:cubicBezTo>
                    <a:cubicBezTo>
                      <a:pt x="792" y="273"/>
                      <a:pt x="792" y="273"/>
                      <a:pt x="792" y="273"/>
                    </a:cubicBezTo>
                    <a:moveTo>
                      <a:pt x="850" y="194"/>
                    </a:moveTo>
                    <a:cubicBezTo>
                      <a:pt x="850" y="187"/>
                      <a:pt x="849" y="179"/>
                      <a:pt x="847" y="172"/>
                    </a:cubicBezTo>
                    <a:cubicBezTo>
                      <a:pt x="816" y="61"/>
                      <a:pt x="816" y="61"/>
                      <a:pt x="816" y="61"/>
                    </a:cubicBezTo>
                    <a:cubicBezTo>
                      <a:pt x="806" y="24"/>
                      <a:pt x="773" y="0"/>
                      <a:pt x="736" y="1"/>
                    </a:cubicBezTo>
                    <a:cubicBezTo>
                      <a:pt x="748" y="1"/>
                      <a:pt x="760" y="3"/>
                      <a:pt x="771" y="8"/>
                    </a:cubicBezTo>
                    <a:cubicBezTo>
                      <a:pt x="792" y="18"/>
                      <a:pt x="809" y="37"/>
                      <a:pt x="816" y="61"/>
                    </a:cubicBezTo>
                    <a:cubicBezTo>
                      <a:pt x="819" y="72"/>
                      <a:pt x="819" y="72"/>
                      <a:pt x="819" y="72"/>
                    </a:cubicBezTo>
                    <a:cubicBezTo>
                      <a:pt x="847" y="172"/>
                      <a:pt x="847" y="172"/>
                      <a:pt x="847" y="172"/>
                    </a:cubicBezTo>
                    <a:cubicBezTo>
                      <a:pt x="849" y="179"/>
                      <a:pt x="850" y="187"/>
                      <a:pt x="850" y="194"/>
                    </a:cubicBezTo>
                    <a:moveTo>
                      <a:pt x="850" y="194"/>
                    </a:moveTo>
                    <a:cubicBezTo>
                      <a:pt x="850" y="194"/>
                      <a:pt x="850" y="194"/>
                      <a:pt x="850" y="194"/>
                    </a:cubicBezTo>
                    <a:cubicBezTo>
                      <a:pt x="850" y="194"/>
                      <a:pt x="850" y="194"/>
                      <a:pt x="850" y="194"/>
                    </a:cubicBezTo>
                    <a:cubicBezTo>
                      <a:pt x="850" y="194"/>
                      <a:pt x="850" y="194"/>
                      <a:pt x="850" y="194"/>
                    </a:cubicBezTo>
                  </a:path>
                </a:pathLst>
              </a:custGeom>
              <a:solidFill>
                <a:srgbClr val="C5D3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2" name="Freeform 327"/>
              <p:cNvSpPr>
                <a:spLocks/>
              </p:cNvSpPr>
              <p:nvPr/>
            </p:nvSpPr>
            <p:spPr bwMode="auto">
              <a:xfrm>
                <a:off x="4487863" y="4510089"/>
                <a:ext cx="288925" cy="68263"/>
              </a:xfrm>
              <a:custGeom>
                <a:avLst/>
                <a:gdLst>
                  <a:gd name="T0" fmla="*/ 415 w 961"/>
                  <a:gd name="T1" fmla="*/ 223 h 229"/>
                  <a:gd name="T2" fmla="*/ 504 w 961"/>
                  <a:gd name="T3" fmla="*/ 190 h 229"/>
                  <a:gd name="T4" fmla="*/ 556 w 961"/>
                  <a:gd name="T5" fmla="*/ 159 h 229"/>
                  <a:gd name="T6" fmla="*/ 623 w 961"/>
                  <a:gd name="T7" fmla="*/ 145 h 229"/>
                  <a:gd name="T8" fmla="*/ 706 w 961"/>
                  <a:gd name="T9" fmla="*/ 133 h 229"/>
                  <a:gd name="T10" fmla="*/ 824 w 961"/>
                  <a:gd name="T11" fmla="*/ 151 h 229"/>
                  <a:gd name="T12" fmla="*/ 961 w 961"/>
                  <a:gd name="T13" fmla="*/ 165 h 229"/>
                  <a:gd name="T14" fmla="*/ 873 w 961"/>
                  <a:gd name="T15" fmla="*/ 142 h 229"/>
                  <a:gd name="T16" fmla="*/ 776 w 961"/>
                  <a:gd name="T17" fmla="*/ 102 h 229"/>
                  <a:gd name="T18" fmla="*/ 653 w 961"/>
                  <a:gd name="T19" fmla="*/ 101 h 229"/>
                  <a:gd name="T20" fmla="*/ 566 w 961"/>
                  <a:gd name="T21" fmla="*/ 105 h 229"/>
                  <a:gd name="T22" fmla="*/ 502 w 961"/>
                  <a:gd name="T23" fmla="*/ 64 h 229"/>
                  <a:gd name="T24" fmla="*/ 404 w 961"/>
                  <a:gd name="T25" fmla="*/ 74 h 229"/>
                  <a:gd name="T26" fmla="*/ 329 w 961"/>
                  <a:gd name="T27" fmla="*/ 36 h 229"/>
                  <a:gd name="T28" fmla="*/ 225 w 961"/>
                  <a:gd name="T29" fmla="*/ 2 h 229"/>
                  <a:gd name="T30" fmla="*/ 98 w 961"/>
                  <a:gd name="T31" fmla="*/ 17 h 229"/>
                  <a:gd name="T32" fmla="*/ 0 w 961"/>
                  <a:gd name="T33" fmla="*/ 21 h 229"/>
                  <a:gd name="T34" fmla="*/ 2 w 961"/>
                  <a:gd name="T35" fmla="*/ 27 h 229"/>
                  <a:gd name="T36" fmla="*/ 52 w 961"/>
                  <a:gd name="T37" fmla="*/ 36 h 229"/>
                  <a:gd name="T38" fmla="*/ 146 w 961"/>
                  <a:gd name="T39" fmla="*/ 49 h 229"/>
                  <a:gd name="T40" fmla="*/ 256 w 961"/>
                  <a:gd name="T41" fmla="*/ 53 h 229"/>
                  <a:gd name="T42" fmla="*/ 344 w 961"/>
                  <a:gd name="T43" fmla="*/ 95 h 229"/>
                  <a:gd name="T44" fmla="*/ 393 w 961"/>
                  <a:gd name="T45" fmla="*/ 167 h 229"/>
                  <a:gd name="T46" fmla="*/ 282 w 961"/>
                  <a:gd name="T47" fmla="*/ 180 h 229"/>
                  <a:gd name="T48" fmla="*/ 313 w 961"/>
                  <a:gd name="T49" fmla="*/ 212 h 229"/>
                  <a:gd name="T50" fmla="*/ 415 w 961"/>
                  <a:gd name="T51" fmla="*/ 223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1" h="229">
                    <a:moveTo>
                      <a:pt x="415" y="223"/>
                    </a:moveTo>
                    <a:cubicBezTo>
                      <a:pt x="446" y="219"/>
                      <a:pt x="476" y="206"/>
                      <a:pt x="504" y="190"/>
                    </a:cubicBezTo>
                    <a:cubicBezTo>
                      <a:pt x="522" y="179"/>
                      <a:pt x="536" y="166"/>
                      <a:pt x="556" y="159"/>
                    </a:cubicBezTo>
                    <a:cubicBezTo>
                      <a:pt x="578" y="152"/>
                      <a:pt x="601" y="149"/>
                      <a:pt x="623" y="145"/>
                    </a:cubicBezTo>
                    <a:cubicBezTo>
                      <a:pt x="649" y="139"/>
                      <a:pt x="679" y="133"/>
                      <a:pt x="706" y="133"/>
                    </a:cubicBezTo>
                    <a:cubicBezTo>
                      <a:pt x="745" y="133"/>
                      <a:pt x="787" y="141"/>
                      <a:pt x="824" y="151"/>
                    </a:cubicBezTo>
                    <a:cubicBezTo>
                      <a:pt x="842" y="156"/>
                      <a:pt x="960" y="200"/>
                      <a:pt x="961" y="165"/>
                    </a:cubicBezTo>
                    <a:cubicBezTo>
                      <a:pt x="932" y="165"/>
                      <a:pt x="900" y="149"/>
                      <a:pt x="873" y="142"/>
                    </a:cubicBezTo>
                    <a:cubicBezTo>
                      <a:pt x="839" y="134"/>
                      <a:pt x="809" y="114"/>
                      <a:pt x="776" y="102"/>
                    </a:cubicBezTo>
                    <a:cubicBezTo>
                      <a:pt x="736" y="87"/>
                      <a:pt x="694" y="94"/>
                      <a:pt x="653" y="101"/>
                    </a:cubicBezTo>
                    <a:cubicBezTo>
                      <a:pt x="630" y="104"/>
                      <a:pt x="584" y="126"/>
                      <a:pt x="566" y="105"/>
                    </a:cubicBezTo>
                    <a:cubicBezTo>
                      <a:pt x="589" y="63"/>
                      <a:pt x="525" y="60"/>
                      <a:pt x="502" y="64"/>
                    </a:cubicBezTo>
                    <a:cubicBezTo>
                      <a:pt x="470" y="69"/>
                      <a:pt x="437" y="83"/>
                      <a:pt x="404" y="74"/>
                    </a:cubicBezTo>
                    <a:cubicBezTo>
                      <a:pt x="379" y="67"/>
                      <a:pt x="352" y="49"/>
                      <a:pt x="329" y="36"/>
                    </a:cubicBezTo>
                    <a:cubicBezTo>
                      <a:pt x="297" y="17"/>
                      <a:pt x="262" y="0"/>
                      <a:pt x="225" y="2"/>
                    </a:cubicBezTo>
                    <a:cubicBezTo>
                      <a:pt x="182" y="3"/>
                      <a:pt x="141" y="15"/>
                      <a:pt x="98" y="17"/>
                    </a:cubicBezTo>
                    <a:cubicBezTo>
                      <a:pt x="66" y="18"/>
                      <a:pt x="32" y="27"/>
                      <a:pt x="0" y="21"/>
                    </a:cubicBezTo>
                    <a:cubicBezTo>
                      <a:pt x="1" y="32"/>
                      <a:pt x="2" y="29"/>
                      <a:pt x="2" y="27"/>
                    </a:cubicBezTo>
                    <a:cubicBezTo>
                      <a:pt x="15" y="41"/>
                      <a:pt x="34" y="34"/>
                      <a:pt x="52" y="36"/>
                    </a:cubicBezTo>
                    <a:cubicBezTo>
                      <a:pt x="85" y="39"/>
                      <a:pt x="113" y="50"/>
                      <a:pt x="146" y="49"/>
                    </a:cubicBezTo>
                    <a:cubicBezTo>
                      <a:pt x="182" y="47"/>
                      <a:pt x="220" y="50"/>
                      <a:pt x="256" y="53"/>
                    </a:cubicBezTo>
                    <a:cubicBezTo>
                      <a:pt x="289" y="57"/>
                      <a:pt x="318" y="77"/>
                      <a:pt x="344" y="95"/>
                    </a:cubicBezTo>
                    <a:cubicBezTo>
                      <a:pt x="363" y="108"/>
                      <a:pt x="436" y="140"/>
                      <a:pt x="393" y="167"/>
                    </a:cubicBezTo>
                    <a:cubicBezTo>
                      <a:pt x="359" y="189"/>
                      <a:pt x="319" y="173"/>
                      <a:pt x="282" y="180"/>
                    </a:cubicBezTo>
                    <a:cubicBezTo>
                      <a:pt x="280" y="197"/>
                      <a:pt x="299" y="208"/>
                      <a:pt x="313" y="212"/>
                    </a:cubicBezTo>
                    <a:cubicBezTo>
                      <a:pt x="348" y="224"/>
                      <a:pt x="378" y="229"/>
                      <a:pt x="415" y="2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6119216" y="4818514"/>
              <a:ext cx="727137" cy="447597"/>
            </a:xfrm>
            <a:custGeom>
              <a:avLst/>
              <a:gdLst>
                <a:gd name="T0" fmla="*/ 2202 w 2304"/>
                <a:gd name="T1" fmla="*/ 0 h 1420"/>
                <a:gd name="T2" fmla="*/ 518 w 2304"/>
                <a:gd name="T3" fmla="*/ 0 h 1420"/>
                <a:gd name="T4" fmla="*/ 0 w 2304"/>
                <a:gd name="T5" fmla="*/ 0 h 1420"/>
                <a:gd name="T6" fmla="*/ 0 w 2304"/>
                <a:gd name="T7" fmla="*/ 1420 h 1420"/>
                <a:gd name="T8" fmla="*/ 567 w 2304"/>
                <a:gd name="T9" fmla="*/ 1420 h 1420"/>
                <a:gd name="T10" fmla="*/ 2221 w 2304"/>
                <a:gd name="T11" fmla="*/ 1420 h 1420"/>
                <a:gd name="T12" fmla="*/ 2304 w 2304"/>
                <a:gd name="T13" fmla="*/ 745 h 1420"/>
                <a:gd name="T14" fmla="*/ 2202 w 2304"/>
                <a:gd name="T1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04" h="1420">
                  <a:moveTo>
                    <a:pt x="2202" y="0"/>
                  </a:moveTo>
                  <a:cubicBezTo>
                    <a:pt x="518" y="0"/>
                    <a:pt x="518" y="0"/>
                    <a:pt x="5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20"/>
                    <a:pt x="0" y="1420"/>
                    <a:pt x="0" y="1420"/>
                  </a:cubicBezTo>
                  <a:cubicBezTo>
                    <a:pt x="567" y="1420"/>
                    <a:pt x="567" y="1420"/>
                    <a:pt x="567" y="1420"/>
                  </a:cubicBezTo>
                  <a:cubicBezTo>
                    <a:pt x="2221" y="1420"/>
                    <a:pt x="2221" y="1420"/>
                    <a:pt x="2221" y="1420"/>
                  </a:cubicBezTo>
                  <a:cubicBezTo>
                    <a:pt x="2275" y="1204"/>
                    <a:pt x="2304" y="978"/>
                    <a:pt x="2304" y="745"/>
                  </a:cubicBezTo>
                  <a:cubicBezTo>
                    <a:pt x="2304" y="487"/>
                    <a:pt x="2268" y="237"/>
                    <a:pt x="220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5097564" y="4179565"/>
              <a:ext cx="1690551" cy="1747124"/>
            </a:xfrm>
            <a:custGeom>
              <a:avLst/>
              <a:gdLst>
                <a:gd name="T0" fmla="*/ 2769 w 5352"/>
                <a:gd name="T1" fmla="*/ 4003 h 5539"/>
                <a:gd name="T2" fmla="*/ 1536 w 5352"/>
                <a:gd name="T3" fmla="*/ 2770 h 5539"/>
                <a:gd name="T4" fmla="*/ 2769 w 5352"/>
                <a:gd name="T5" fmla="*/ 1536 h 5539"/>
                <a:gd name="T6" fmla="*/ 3458 w 5352"/>
                <a:gd name="T7" fmla="*/ 1747 h 5539"/>
                <a:gd name="T8" fmla="*/ 5111 w 5352"/>
                <a:gd name="T9" fmla="*/ 1292 h 5539"/>
                <a:gd name="T10" fmla="*/ 2769 w 5352"/>
                <a:gd name="T11" fmla="*/ 0 h 5539"/>
                <a:gd name="T12" fmla="*/ 0 w 5352"/>
                <a:gd name="T13" fmla="*/ 2770 h 5539"/>
                <a:gd name="T14" fmla="*/ 2769 w 5352"/>
                <a:gd name="T15" fmla="*/ 5539 h 5539"/>
                <a:gd name="T16" fmla="*/ 5352 w 5352"/>
                <a:gd name="T17" fmla="*/ 3770 h 5539"/>
                <a:gd name="T18" fmla="*/ 3490 w 5352"/>
                <a:gd name="T19" fmla="*/ 3770 h 5539"/>
                <a:gd name="T20" fmla="*/ 2769 w 5352"/>
                <a:gd name="T21" fmla="*/ 4003 h 5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52" h="5539">
                  <a:moveTo>
                    <a:pt x="2769" y="4003"/>
                  </a:moveTo>
                  <a:cubicBezTo>
                    <a:pt x="2088" y="4003"/>
                    <a:pt x="1536" y="3451"/>
                    <a:pt x="1536" y="2770"/>
                  </a:cubicBezTo>
                  <a:cubicBezTo>
                    <a:pt x="1536" y="2088"/>
                    <a:pt x="2088" y="1536"/>
                    <a:pt x="2769" y="1536"/>
                  </a:cubicBezTo>
                  <a:cubicBezTo>
                    <a:pt x="3025" y="1536"/>
                    <a:pt x="3261" y="1614"/>
                    <a:pt x="3458" y="1747"/>
                  </a:cubicBezTo>
                  <a:cubicBezTo>
                    <a:pt x="5111" y="1292"/>
                    <a:pt x="5111" y="1292"/>
                    <a:pt x="5111" y="1292"/>
                  </a:cubicBezTo>
                  <a:cubicBezTo>
                    <a:pt x="4620" y="516"/>
                    <a:pt x="3755" y="0"/>
                    <a:pt x="2769" y="0"/>
                  </a:cubicBezTo>
                  <a:cubicBezTo>
                    <a:pt x="1240" y="0"/>
                    <a:pt x="0" y="1240"/>
                    <a:pt x="0" y="2770"/>
                  </a:cubicBezTo>
                  <a:cubicBezTo>
                    <a:pt x="0" y="4299"/>
                    <a:pt x="1240" y="5539"/>
                    <a:pt x="2769" y="5539"/>
                  </a:cubicBezTo>
                  <a:cubicBezTo>
                    <a:pt x="3946" y="5539"/>
                    <a:pt x="4951" y="4805"/>
                    <a:pt x="5352" y="3770"/>
                  </a:cubicBezTo>
                  <a:cubicBezTo>
                    <a:pt x="3490" y="3770"/>
                    <a:pt x="3490" y="3770"/>
                    <a:pt x="3490" y="3770"/>
                  </a:cubicBezTo>
                  <a:cubicBezTo>
                    <a:pt x="3287" y="3917"/>
                    <a:pt x="3039" y="4003"/>
                    <a:pt x="2769" y="4003"/>
                  </a:cubicBezTo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6119216" y="5004874"/>
              <a:ext cx="738784" cy="261237"/>
            </a:xfrm>
            <a:custGeom>
              <a:avLst/>
              <a:gdLst>
                <a:gd name="T0" fmla="*/ 0 w 2342"/>
                <a:gd name="T1" fmla="*/ 828 h 828"/>
                <a:gd name="T2" fmla="*/ 2300 w 2342"/>
                <a:gd name="T3" fmla="*/ 0 h 828"/>
                <a:gd name="T4" fmla="*/ 2221 w 2342"/>
                <a:gd name="T5" fmla="*/ 828 h 828"/>
                <a:gd name="T6" fmla="*/ 0 w 2342"/>
                <a:gd name="T7" fmla="*/ 828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2" h="828">
                  <a:moveTo>
                    <a:pt x="0" y="828"/>
                  </a:moveTo>
                  <a:cubicBezTo>
                    <a:pt x="0" y="828"/>
                    <a:pt x="88" y="166"/>
                    <a:pt x="2300" y="0"/>
                  </a:cubicBezTo>
                  <a:cubicBezTo>
                    <a:pt x="2300" y="0"/>
                    <a:pt x="2342" y="379"/>
                    <a:pt x="2221" y="828"/>
                  </a:cubicBezTo>
                  <a:cubicBezTo>
                    <a:pt x="2057" y="828"/>
                    <a:pt x="0" y="828"/>
                    <a:pt x="0" y="82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21" name="그룹 20"/>
            <p:cNvGrpSpPr/>
            <p:nvPr/>
          </p:nvGrpSpPr>
          <p:grpSpPr>
            <a:xfrm>
              <a:off x="6144175" y="4397540"/>
              <a:ext cx="149754" cy="261237"/>
              <a:chOff x="6130926" y="4460876"/>
              <a:chExt cx="142875" cy="249238"/>
            </a:xfrm>
          </p:grpSpPr>
          <p:sp>
            <p:nvSpPr>
              <p:cNvPr id="410" name="Freeform 11"/>
              <p:cNvSpPr>
                <a:spLocks/>
              </p:cNvSpPr>
              <p:nvPr/>
            </p:nvSpPr>
            <p:spPr bwMode="auto">
              <a:xfrm>
                <a:off x="6130926" y="4460876"/>
                <a:ext cx="142875" cy="196850"/>
              </a:xfrm>
              <a:custGeom>
                <a:avLst/>
                <a:gdLst>
                  <a:gd name="T0" fmla="*/ 474 w 474"/>
                  <a:gd name="T1" fmla="*/ 417 h 654"/>
                  <a:gd name="T2" fmla="*/ 237 w 474"/>
                  <a:gd name="T3" fmla="*/ 654 h 654"/>
                  <a:gd name="T4" fmla="*/ 0 w 474"/>
                  <a:gd name="T5" fmla="*/ 417 h 654"/>
                  <a:gd name="T6" fmla="*/ 202 w 474"/>
                  <a:gd name="T7" fmla="*/ 24 h 654"/>
                  <a:gd name="T8" fmla="*/ 272 w 474"/>
                  <a:gd name="T9" fmla="*/ 24 h 654"/>
                  <a:gd name="T10" fmla="*/ 474 w 474"/>
                  <a:gd name="T11" fmla="*/ 417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4" h="654">
                    <a:moveTo>
                      <a:pt x="474" y="417"/>
                    </a:moveTo>
                    <a:cubicBezTo>
                      <a:pt x="474" y="548"/>
                      <a:pt x="368" y="654"/>
                      <a:pt x="237" y="654"/>
                    </a:cubicBezTo>
                    <a:cubicBezTo>
                      <a:pt x="106" y="654"/>
                      <a:pt x="0" y="548"/>
                      <a:pt x="0" y="417"/>
                    </a:cubicBezTo>
                    <a:cubicBezTo>
                      <a:pt x="0" y="318"/>
                      <a:pt x="136" y="116"/>
                      <a:pt x="202" y="24"/>
                    </a:cubicBezTo>
                    <a:cubicBezTo>
                      <a:pt x="219" y="0"/>
                      <a:pt x="254" y="0"/>
                      <a:pt x="272" y="24"/>
                    </a:cubicBezTo>
                    <a:cubicBezTo>
                      <a:pt x="338" y="116"/>
                      <a:pt x="474" y="318"/>
                      <a:pt x="474" y="4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1" name="Freeform 12"/>
              <p:cNvSpPr>
                <a:spLocks/>
              </p:cNvSpPr>
              <p:nvPr/>
            </p:nvSpPr>
            <p:spPr bwMode="auto">
              <a:xfrm>
                <a:off x="6197601" y="4543426"/>
                <a:ext cx="7938" cy="166688"/>
              </a:xfrm>
              <a:custGeom>
                <a:avLst/>
                <a:gdLst>
                  <a:gd name="T0" fmla="*/ 0 w 25"/>
                  <a:gd name="T1" fmla="*/ 554 h 554"/>
                  <a:gd name="T2" fmla="*/ 25 w 25"/>
                  <a:gd name="T3" fmla="*/ 554 h 554"/>
                  <a:gd name="T4" fmla="*/ 25 w 25"/>
                  <a:gd name="T5" fmla="*/ 12 h 554"/>
                  <a:gd name="T6" fmla="*/ 13 w 25"/>
                  <a:gd name="T7" fmla="*/ 0 h 554"/>
                  <a:gd name="T8" fmla="*/ 0 w 25"/>
                  <a:gd name="T9" fmla="*/ 12 h 554"/>
                  <a:gd name="T10" fmla="*/ 0 w 25"/>
                  <a:gd name="T11" fmla="*/ 554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554">
                    <a:moveTo>
                      <a:pt x="0" y="554"/>
                    </a:moveTo>
                    <a:cubicBezTo>
                      <a:pt x="25" y="554"/>
                      <a:pt x="25" y="554"/>
                      <a:pt x="25" y="554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20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lnTo>
                      <a:pt x="0" y="554"/>
                    </a:ln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2" name="Freeform 13"/>
              <p:cNvSpPr>
                <a:spLocks/>
              </p:cNvSpPr>
              <p:nvPr/>
            </p:nvSpPr>
            <p:spPr bwMode="auto">
              <a:xfrm>
                <a:off x="6164263" y="4595813"/>
                <a:ext cx="41275" cy="41275"/>
              </a:xfrm>
              <a:custGeom>
                <a:avLst/>
                <a:gdLst>
                  <a:gd name="T0" fmla="*/ 134 w 139"/>
                  <a:gd name="T1" fmla="*/ 134 h 139"/>
                  <a:gd name="T2" fmla="*/ 134 w 139"/>
                  <a:gd name="T3" fmla="*/ 134 h 139"/>
                  <a:gd name="T4" fmla="*/ 134 w 139"/>
                  <a:gd name="T5" fmla="*/ 116 h 139"/>
                  <a:gd name="T6" fmla="*/ 23 w 139"/>
                  <a:gd name="T7" fmla="*/ 4 h 139"/>
                  <a:gd name="T8" fmla="*/ 5 w 139"/>
                  <a:gd name="T9" fmla="*/ 4 h 139"/>
                  <a:gd name="T10" fmla="*/ 5 w 139"/>
                  <a:gd name="T11" fmla="*/ 22 h 139"/>
                  <a:gd name="T12" fmla="*/ 117 w 139"/>
                  <a:gd name="T13" fmla="*/ 134 h 139"/>
                  <a:gd name="T14" fmla="*/ 134 w 139"/>
                  <a:gd name="T15" fmla="*/ 13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39">
                    <a:moveTo>
                      <a:pt x="134" y="134"/>
                    </a:moveTo>
                    <a:cubicBezTo>
                      <a:pt x="134" y="134"/>
                      <a:pt x="134" y="134"/>
                      <a:pt x="134" y="134"/>
                    </a:cubicBezTo>
                    <a:cubicBezTo>
                      <a:pt x="139" y="129"/>
                      <a:pt x="139" y="121"/>
                      <a:pt x="134" y="116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117" y="134"/>
                      <a:pt x="117" y="134"/>
                      <a:pt x="117" y="134"/>
                    </a:cubicBezTo>
                    <a:cubicBezTo>
                      <a:pt x="122" y="139"/>
                      <a:pt x="130" y="139"/>
                      <a:pt x="134" y="134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3" name="Freeform 14"/>
              <p:cNvSpPr>
                <a:spLocks/>
              </p:cNvSpPr>
              <p:nvPr/>
            </p:nvSpPr>
            <p:spPr bwMode="auto">
              <a:xfrm>
                <a:off x="6197601" y="4570413"/>
                <a:ext cx="42863" cy="41275"/>
              </a:xfrm>
              <a:custGeom>
                <a:avLst/>
                <a:gdLst>
                  <a:gd name="T0" fmla="*/ 5 w 139"/>
                  <a:gd name="T1" fmla="*/ 134 h 139"/>
                  <a:gd name="T2" fmla="*/ 5 w 139"/>
                  <a:gd name="T3" fmla="*/ 134 h 139"/>
                  <a:gd name="T4" fmla="*/ 5 w 139"/>
                  <a:gd name="T5" fmla="*/ 117 h 139"/>
                  <a:gd name="T6" fmla="*/ 116 w 139"/>
                  <a:gd name="T7" fmla="*/ 5 h 139"/>
                  <a:gd name="T8" fmla="*/ 134 w 139"/>
                  <a:gd name="T9" fmla="*/ 5 h 139"/>
                  <a:gd name="T10" fmla="*/ 134 w 139"/>
                  <a:gd name="T11" fmla="*/ 23 h 139"/>
                  <a:gd name="T12" fmla="*/ 22 w 139"/>
                  <a:gd name="T13" fmla="*/ 134 h 139"/>
                  <a:gd name="T14" fmla="*/ 5 w 139"/>
                  <a:gd name="T15" fmla="*/ 13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39">
                    <a:moveTo>
                      <a:pt x="5" y="134"/>
                    </a:moveTo>
                    <a:cubicBezTo>
                      <a:pt x="5" y="134"/>
                      <a:pt x="5" y="134"/>
                      <a:pt x="5" y="134"/>
                    </a:cubicBezTo>
                    <a:cubicBezTo>
                      <a:pt x="0" y="130"/>
                      <a:pt x="0" y="122"/>
                      <a:pt x="5" y="117"/>
                    </a:cubicBezTo>
                    <a:cubicBezTo>
                      <a:pt x="116" y="5"/>
                      <a:pt x="116" y="5"/>
                      <a:pt x="116" y="5"/>
                    </a:cubicBezTo>
                    <a:cubicBezTo>
                      <a:pt x="121" y="0"/>
                      <a:pt x="129" y="0"/>
                      <a:pt x="134" y="5"/>
                    </a:cubicBezTo>
                    <a:cubicBezTo>
                      <a:pt x="139" y="10"/>
                      <a:pt x="139" y="18"/>
                      <a:pt x="134" y="23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18" y="139"/>
                      <a:pt x="10" y="139"/>
                      <a:pt x="5" y="134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4966114" y="4464098"/>
              <a:ext cx="123131" cy="186360"/>
            </a:xfrm>
            <a:custGeom>
              <a:avLst/>
              <a:gdLst>
                <a:gd name="T0" fmla="*/ 93 w 392"/>
                <a:gd name="T1" fmla="*/ 591 h 591"/>
                <a:gd name="T2" fmla="*/ 146 w 392"/>
                <a:gd name="T3" fmla="*/ 302 h 591"/>
                <a:gd name="T4" fmla="*/ 291 w 392"/>
                <a:gd name="T5" fmla="*/ 122 h 591"/>
                <a:gd name="T6" fmla="*/ 204 w 392"/>
                <a:gd name="T7" fmla="*/ 221 h 591"/>
                <a:gd name="T8" fmla="*/ 71 w 392"/>
                <a:gd name="T9" fmla="*/ 486 h 591"/>
                <a:gd name="T10" fmla="*/ 66 w 392"/>
                <a:gd name="T11" fmla="*/ 253 h 591"/>
                <a:gd name="T12" fmla="*/ 298 w 392"/>
                <a:gd name="T13" fmla="*/ 0 h 591"/>
                <a:gd name="T14" fmla="*/ 357 w 392"/>
                <a:gd name="T15" fmla="*/ 281 h 591"/>
                <a:gd name="T16" fmla="*/ 186 w 392"/>
                <a:gd name="T17" fmla="*/ 441 h 591"/>
                <a:gd name="T18" fmla="*/ 93 w 392"/>
                <a:gd name="T19" fmla="*/ 59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2" h="591">
                  <a:moveTo>
                    <a:pt x="93" y="591"/>
                  </a:moveTo>
                  <a:cubicBezTo>
                    <a:pt x="93" y="591"/>
                    <a:pt x="50" y="421"/>
                    <a:pt x="146" y="302"/>
                  </a:cubicBezTo>
                  <a:cubicBezTo>
                    <a:pt x="242" y="184"/>
                    <a:pt x="263" y="232"/>
                    <a:pt x="291" y="122"/>
                  </a:cubicBezTo>
                  <a:cubicBezTo>
                    <a:pt x="291" y="122"/>
                    <a:pt x="269" y="182"/>
                    <a:pt x="204" y="221"/>
                  </a:cubicBezTo>
                  <a:cubicBezTo>
                    <a:pt x="152" y="252"/>
                    <a:pt x="51" y="392"/>
                    <a:pt x="71" y="486"/>
                  </a:cubicBezTo>
                  <a:cubicBezTo>
                    <a:pt x="71" y="486"/>
                    <a:pt x="0" y="371"/>
                    <a:pt x="66" y="253"/>
                  </a:cubicBezTo>
                  <a:cubicBezTo>
                    <a:pt x="131" y="135"/>
                    <a:pt x="257" y="150"/>
                    <a:pt x="298" y="0"/>
                  </a:cubicBezTo>
                  <a:cubicBezTo>
                    <a:pt x="298" y="0"/>
                    <a:pt x="392" y="162"/>
                    <a:pt x="357" y="281"/>
                  </a:cubicBezTo>
                  <a:cubicBezTo>
                    <a:pt x="321" y="399"/>
                    <a:pt x="186" y="441"/>
                    <a:pt x="186" y="441"/>
                  </a:cubicBezTo>
                  <a:cubicBezTo>
                    <a:pt x="186" y="441"/>
                    <a:pt x="96" y="479"/>
                    <a:pt x="93" y="5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801385" y="5648814"/>
              <a:ext cx="183032" cy="124795"/>
            </a:xfrm>
            <a:custGeom>
              <a:avLst/>
              <a:gdLst>
                <a:gd name="T0" fmla="*/ 0 w 580"/>
                <a:gd name="T1" fmla="*/ 395 h 395"/>
                <a:gd name="T2" fmla="*/ 241 w 580"/>
                <a:gd name="T3" fmla="*/ 171 h 395"/>
                <a:gd name="T4" fmla="*/ 492 w 580"/>
                <a:gd name="T5" fmla="*/ 106 h 395"/>
                <a:gd name="T6" fmla="*/ 348 w 580"/>
                <a:gd name="T7" fmla="*/ 136 h 395"/>
                <a:gd name="T8" fmla="*/ 50 w 580"/>
                <a:gd name="T9" fmla="*/ 286 h 395"/>
                <a:gd name="T10" fmla="*/ 202 w 580"/>
                <a:gd name="T11" fmla="*/ 72 h 395"/>
                <a:gd name="T12" fmla="*/ 580 w 580"/>
                <a:gd name="T13" fmla="*/ 0 h 395"/>
                <a:gd name="T14" fmla="*/ 445 w 580"/>
                <a:gd name="T15" fmla="*/ 292 h 395"/>
                <a:gd name="T16" fmla="*/ 184 w 580"/>
                <a:gd name="T17" fmla="*/ 323 h 395"/>
                <a:gd name="T18" fmla="*/ 0 w 580"/>
                <a:gd name="T19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0" h="395">
                  <a:moveTo>
                    <a:pt x="0" y="395"/>
                  </a:moveTo>
                  <a:cubicBezTo>
                    <a:pt x="0" y="395"/>
                    <a:pt x="75" y="213"/>
                    <a:pt x="241" y="171"/>
                  </a:cubicBezTo>
                  <a:cubicBezTo>
                    <a:pt x="407" y="128"/>
                    <a:pt x="394" y="186"/>
                    <a:pt x="492" y="106"/>
                  </a:cubicBezTo>
                  <a:cubicBezTo>
                    <a:pt x="492" y="106"/>
                    <a:pt x="432" y="145"/>
                    <a:pt x="348" y="136"/>
                  </a:cubicBezTo>
                  <a:cubicBezTo>
                    <a:pt x="280" y="129"/>
                    <a:pt x="96" y="188"/>
                    <a:pt x="50" y="286"/>
                  </a:cubicBezTo>
                  <a:cubicBezTo>
                    <a:pt x="50" y="286"/>
                    <a:pt x="63" y="134"/>
                    <a:pt x="202" y="72"/>
                  </a:cubicBezTo>
                  <a:cubicBezTo>
                    <a:pt x="340" y="10"/>
                    <a:pt x="443" y="108"/>
                    <a:pt x="580" y="0"/>
                  </a:cubicBezTo>
                  <a:cubicBezTo>
                    <a:pt x="580" y="0"/>
                    <a:pt x="557" y="209"/>
                    <a:pt x="445" y="292"/>
                  </a:cubicBezTo>
                  <a:cubicBezTo>
                    <a:pt x="334" y="376"/>
                    <a:pt x="184" y="323"/>
                    <a:pt x="184" y="323"/>
                  </a:cubicBezTo>
                  <a:cubicBezTo>
                    <a:pt x="184" y="323"/>
                    <a:pt x="78" y="296"/>
                    <a:pt x="0" y="3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5372113" y="3926648"/>
              <a:ext cx="156409" cy="156409"/>
            </a:xfrm>
            <a:custGeom>
              <a:avLst/>
              <a:gdLst>
                <a:gd name="T0" fmla="*/ 497 w 497"/>
                <a:gd name="T1" fmla="*/ 500 h 500"/>
                <a:gd name="T2" fmla="*/ 312 w 497"/>
                <a:gd name="T3" fmla="*/ 234 h 500"/>
                <a:gd name="T4" fmla="*/ 84 w 497"/>
                <a:gd name="T5" fmla="*/ 120 h 500"/>
                <a:gd name="T6" fmla="*/ 216 w 497"/>
                <a:gd name="T7" fmla="*/ 179 h 500"/>
                <a:gd name="T8" fmla="*/ 471 w 497"/>
                <a:gd name="T9" fmla="*/ 384 h 500"/>
                <a:gd name="T10" fmla="*/ 370 w 497"/>
                <a:gd name="T11" fmla="*/ 148 h 500"/>
                <a:gd name="T12" fmla="*/ 21 w 497"/>
                <a:gd name="T13" fmla="*/ 0 h 500"/>
                <a:gd name="T14" fmla="*/ 90 w 497"/>
                <a:gd name="T15" fmla="*/ 308 h 500"/>
                <a:gd name="T16" fmla="*/ 335 w 497"/>
                <a:gd name="T17" fmla="*/ 392 h 500"/>
                <a:gd name="T18" fmla="*/ 497 w 497"/>
                <a:gd name="T19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7" h="500">
                  <a:moveTo>
                    <a:pt x="497" y="500"/>
                  </a:moveTo>
                  <a:cubicBezTo>
                    <a:pt x="497" y="500"/>
                    <a:pt x="462" y="309"/>
                    <a:pt x="312" y="234"/>
                  </a:cubicBezTo>
                  <a:cubicBezTo>
                    <a:pt x="161" y="159"/>
                    <a:pt x="162" y="217"/>
                    <a:pt x="84" y="120"/>
                  </a:cubicBezTo>
                  <a:cubicBezTo>
                    <a:pt x="84" y="120"/>
                    <a:pt x="133" y="170"/>
                    <a:pt x="216" y="179"/>
                  </a:cubicBezTo>
                  <a:cubicBezTo>
                    <a:pt x="283" y="186"/>
                    <a:pt x="448" y="281"/>
                    <a:pt x="471" y="384"/>
                  </a:cubicBezTo>
                  <a:cubicBezTo>
                    <a:pt x="471" y="384"/>
                    <a:pt x="490" y="236"/>
                    <a:pt x="370" y="148"/>
                  </a:cubicBezTo>
                  <a:cubicBezTo>
                    <a:pt x="250" y="59"/>
                    <a:pt x="130" y="132"/>
                    <a:pt x="21" y="0"/>
                  </a:cubicBezTo>
                  <a:cubicBezTo>
                    <a:pt x="21" y="0"/>
                    <a:pt x="0" y="205"/>
                    <a:pt x="90" y="308"/>
                  </a:cubicBezTo>
                  <a:cubicBezTo>
                    <a:pt x="180" y="411"/>
                    <a:pt x="335" y="392"/>
                    <a:pt x="335" y="392"/>
                  </a:cubicBezTo>
                  <a:cubicBezTo>
                    <a:pt x="335" y="392"/>
                    <a:pt x="442" y="388"/>
                    <a:pt x="497" y="5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6059314" y="3459085"/>
              <a:ext cx="163065" cy="88189"/>
            </a:xfrm>
            <a:custGeom>
              <a:avLst/>
              <a:gdLst>
                <a:gd name="T0" fmla="*/ 98 w 98"/>
                <a:gd name="T1" fmla="*/ 53 h 53"/>
                <a:gd name="T2" fmla="*/ 0 w 98"/>
                <a:gd name="T3" fmla="*/ 53 h 53"/>
                <a:gd name="T4" fmla="*/ 0 w 98"/>
                <a:gd name="T5" fmla="*/ 0 h 53"/>
                <a:gd name="T6" fmla="*/ 98 w 98"/>
                <a:gd name="T7" fmla="*/ 0 h 53"/>
                <a:gd name="T8" fmla="*/ 98 w 98"/>
                <a:gd name="T9" fmla="*/ 53 h 53"/>
                <a:gd name="T10" fmla="*/ 98 w 98"/>
                <a:gd name="T1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3">
                  <a:moveTo>
                    <a:pt x="98" y="53"/>
                  </a:moveTo>
                  <a:lnTo>
                    <a:pt x="0" y="53"/>
                  </a:lnTo>
                  <a:lnTo>
                    <a:pt x="0" y="0"/>
                  </a:lnTo>
                  <a:lnTo>
                    <a:pt x="98" y="0"/>
                  </a:lnTo>
                  <a:lnTo>
                    <a:pt x="98" y="53"/>
                  </a:lnTo>
                  <a:lnTo>
                    <a:pt x="98" y="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5605063" y="3555593"/>
              <a:ext cx="758751" cy="224631"/>
            </a:xfrm>
            <a:custGeom>
              <a:avLst/>
              <a:gdLst>
                <a:gd name="T0" fmla="*/ 228 w 456"/>
                <a:gd name="T1" fmla="*/ 135 h 135"/>
                <a:gd name="T2" fmla="*/ 456 w 456"/>
                <a:gd name="T3" fmla="*/ 135 h 135"/>
                <a:gd name="T4" fmla="*/ 228 w 456"/>
                <a:gd name="T5" fmla="*/ 0 h 135"/>
                <a:gd name="T6" fmla="*/ 0 w 456"/>
                <a:gd name="T7" fmla="*/ 135 h 135"/>
                <a:gd name="T8" fmla="*/ 228 w 456"/>
                <a:gd name="T9" fmla="*/ 135 h 135"/>
                <a:gd name="T10" fmla="*/ 228 w 456"/>
                <a:gd name="T11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" h="135">
                  <a:moveTo>
                    <a:pt x="228" y="135"/>
                  </a:moveTo>
                  <a:lnTo>
                    <a:pt x="456" y="135"/>
                  </a:lnTo>
                  <a:lnTo>
                    <a:pt x="228" y="0"/>
                  </a:lnTo>
                  <a:lnTo>
                    <a:pt x="0" y="135"/>
                  </a:lnTo>
                  <a:lnTo>
                    <a:pt x="228" y="135"/>
                  </a:lnTo>
                  <a:lnTo>
                    <a:pt x="228" y="1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5641669" y="3780223"/>
              <a:ext cx="685538" cy="56574"/>
            </a:xfrm>
            <a:custGeom>
              <a:avLst/>
              <a:gdLst>
                <a:gd name="T0" fmla="*/ 206 w 412"/>
                <a:gd name="T1" fmla="*/ 0 h 34"/>
                <a:gd name="T2" fmla="*/ 0 w 412"/>
                <a:gd name="T3" fmla="*/ 0 h 34"/>
                <a:gd name="T4" fmla="*/ 0 w 412"/>
                <a:gd name="T5" fmla="*/ 34 h 34"/>
                <a:gd name="T6" fmla="*/ 206 w 412"/>
                <a:gd name="T7" fmla="*/ 34 h 34"/>
                <a:gd name="T8" fmla="*/ 412 w 412"/>
                <a:gd name="T9" fmla="*/ 34 h 34"/>
                <a:gd name="T10" fmla="*/ 412 w 412"/>
                <a:gd name="T11" fmla="*/ 0 h 34"/>
                <a:gd name="T12" fmla="*/ 206 w 412"/>
                <a:gd name="T13" fmla="*/ 0 h 34"/>
                <a:gd name="T14" fmla="*/ 206 w 41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2" h="34">
                  <a:moveTo>
                    <a:pt x="20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206" y="34"/>
                  </a:lnTo>
                  <a:lnTo>
                    <a:pt x="412" y="34"/>
                  </a:lnTo>
                  <a:lnTo>
                    <a:pt x="412" y="0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5949495" y="3836796"/>
              <a:ext cx="69885" cy="297844"/>
            </a:xfrm>
            <a:custGeom>
              <a:avLst/>
              <a:gdLst>
                <a:gd name="T0" fmla="*/ 0 w 42"/>
                <a:gd name="T1" fmla="*/ 179 h 179"/>
                <a:gd name="T2" fmla="*/ 42 w 42"/>
                <a:gd name="T3" fmla="*/ 179 h 179"/>
                <a:gd name="T4" fmla="*/ 42 w 42"/>
                <a:gd name="T5" fmla="*/ 0 h 179"/>
                <a:gd name="T6" fmla="*/ 0 w 42"/>
                <a:gd name="T7" fmla="*/ 0 h 179"/>
                <a:gd name="T8" fmla="*/ 0 w 42"/>
                <a:gd name="T9" fmla="*/ 179 h 179"/>
                <a:gd name="T10" fmla="*/ 0 w 42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79">
                  <a:moveTo>
                    <a:pt x="0" y="179"/>
                  </a:moveTo>
                  <a:lnTo>
                    <a:pt x="42" y="179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5816381" y="3836796"/>
              <a:ext cx="68222" cy="297844"/>
            </a:xfrm>
            <a:custGeom>
              <a:avLst/>
              <a:gdLst>
                <a:gd name="T0" fmla="*/ 0 w 41"/>
                <a:gd name="T1" fmla="*/ 179 h 179"/>
                <a:gd name="T2" fmla="*/ 41 w 41"/>
                <a:gd name="T3" fmla="*/ 179 h 179"/>
                <a:gd name="T4" fmla="*/ 41 w 41"/>
                <a:gd name="T5" fmla="*/ 0 h 179"/>
                <a:gd name="T6" fmla="*/ 0 w 41"/>
                <a:gd name="T7" fmla="*/ 0 h 179"/>
                <a:gd name="T8" fmla="*/ 0 w 41"/>
                <a:gd name="T9" fmla="*/ 179 h 179"/>
                <a:gd name="T10" fmla="*/ 0 w 41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79">
                  <a:moveTo>
                    <a:pt x="0" y="179"/>
                  </a:moveTo>
                  <a:lnTo>
                    <a:pt x="41" y="179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5681603" y="3836796"/>
              <a:ext cx="69885" cy="297844"/>
            </a:xfrm>
            <a:custGeom>
              <a:avLst/>
              <a:gdLst>
                <a:gd name="T0" fmla="*/ 0 w 42"/>
                <a:gd name="T1" fmla="*/ 179 h 179"/>
                <a:gd name="T2" fmla="*/ 42 w 42"/>
                <a:gd name="T3" fmla="*/ 179 h 179"/>
                <a:gd name="T4" fmla="*/ 42 w 42"/>
                <a:gd name="T5" fmla="*/ 0 h 179"/>
                <a:gd name="T6" fmla="*/ 0 w 42"/>
                <a:gd name="T7" fmla="*/ 0 h 179"/>
                <a:gd name="T8" fmla="*/ 0 w 42"/>
                <a:gd name="T9" fmla="*/ 179 h 179"/>
                <a:gd name="T10" fmla="*/ 0 w 42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79">
                  <a:moveTo>
                    <a:pt x="0" y="179"/>
                  </a:moveTo>
                  <a:lnTo>
                    <a:pt x="42" y="179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6219052" y="3836796"/>
              <a:ext cx="68222" cy="297844"/>
            </a:xfrm>
            <a:custGeom>
              <a:avLst/>
              <a:gdLst>
                <a:gd name="T0" fmla="*/ 0 w 41"/>
                <a:gd name="T1" fmla="*/ 179 h 179"/>
                <a:gd name="T2" fmla="*/ 41 w 41"/>
                <a:gd name="T3" fmla="*/ 179 h 179"/>
                <a:gd name="T4" fmla="*/ 41 w 41"/>
                <a:gd name="T5" fmla="*/ 0 h 179"/>
                <a:gd name="T6" fmla="*/ 0 w 41"/>
                <a:gd name="T7" fmla="*/ 0 h 179"/>
                <a:gd name="T8" fmla="*/ 0 w 41"/>
                <a:gd name="T9" fmla="*/ 179 h 179"/>
                <a:gd name="T10" fmla="*/ 0 w 41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79">
                  <a:moveTo>
                    <a:pt x="0" y="179"/>
                  </a:moveTo>
                  <a:lnTo>
                    <a:pt x="41" y="179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6084274" y="3836796"/>
              <a:ext cx="69885" cy="297844"/>
            </a:xfrm>
            <a:custGeom>
              <a:avLst/>
              <a:gdLst>
                <a:gd name="T0" fmla="*/ 0 w 42"/>
                <a:gd name="T1" fmla="*/ 179 h 179"/>
                <a:gd name="T2" fmla="*/ 42 w 42"/>
                <a:gd name="T3" fmla="*/ 179 h 179"/>
                <a:gd name="T4" fmla="*/ 42 w 42"/>
                <a:gd name="T5" fmla="*/ 0 h 179"/>
                <a:gd name="T6" fmla="*/ 0 w 42"/>
                <a:gd name="T7" fmla="*/ 0 h 179"/>
                <a:gd name="T8" fmla="*/ 0 w 42"/>
                <a:gd name="T9" fmla="*/ 179 h 179"/>
                <a:gd name="T10" fmla="*/ 0 w 42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79">
                  <a:moveTo>
                    <a:pt x="0" y="179"/>
                  </a:moveTo>
                  <a:lnTo>
                    <a:pt x="42" y="179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5949495" y="3836796"/>
              <a:ext cx="31615" cy="297844"/>
            </a:xfrm>
            <a:custGeom>
              <a:avLst/>
              <a:gdLst>
                <a:gd name="T0" fmla="*/ 0 w 19"/>
                <a:gd name="T1" fmla="*/ 179 h 179"/>
                <a:gd name="T2" fmla="*/ 19 w 19"/>
                <a:gd name="T3" fmla="*/ 179 h 179"/>
                <a:gd name="T4" fmla="*/ 19 w 19"/>
                <a:gd name="T5" fmla="*/ 0 h 179"/>
                <a:gd name="T6" fmla="*/ 0 w 19"/>
                <a:gd name="T7" fmla="*/ 0 h 179"/>
                <a:gd name="T8" fmla="*/ 0 w 19"/>
                <a:gd name="T9" fmla="*/ 179 h 179"/>
                <a:gd name="T10" fmla="*/ 0 w 19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79">
                  <a:moveTo>
                    <a:pt x="0" y="179"/>
                  </a:moveTo>
                  <a:lnTo>
                    <a:pt x="19" y="17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5816381" y="3836796"/>
              <a:ext cx="29951" cy="297844"/>
            </a:xfrm>
            <a:custGeom>
              <a:avLst/>
              <a:gdLst>
                <a:gd name="T0" fmla="*/ 0 w 18"/>
                <a:gd name="T1" fmla="*/ 179 h 179"/>
                <a:gd name="T2" fmla="*/ 18 w 18"/>
                <a:gd name="T3" fmla="*/ 179 h 179"/>
                <a:gd name="T4" fmla="*/ 18 w 18"/>
                <a:gd name="T5" fmla="*/ 0 h 179"/>
                <a:gd name="T6" fmla="*/ 0 w 18"/>
                <a:gd name="T7" fmla="*/ 0 h 179"/>
                <a:gd name="T8" fmla="*/ 0 w 18"/>
                <a:gd name="T9" fmla="*/ 179 h 179"/>
                <a:gd name="T10" fmla="*/ 0 w 18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9">
                  <a:moveTo>
                    <a:pt x="0" y="179"/>
                  </a:moveTo>
                  <a:lnTo>
                    <a:pt x="18" y="179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5681603" y="3836796"/>
              <a:ext cx="29951" cy="297844"/>
            </a:xfrm>
            <a:custGeom>
              <a:avLst/>
              <a:gdLst>
                <a:gd name="T0" fmla="*/ 0 w 18"/>
                <a:gd name="T1" fmla="*/ 179 h 179"/>
                <a:gd name="T2" fmla="*/ 18 w 18"/>
                <a:gd name="T3" fmla="*/ 179 h 179"/>
                <a:gd name="T4" fmla="*/ 18 w 18"/>
                <a:gd name="T5" fmla="*/ 0 h 179"/>
                <a:gd name="T6" fmla="*/ 0 w 18"/>
                <a:gd name="T7" fmla="*/ 0 h 179"/>
                <a:gd name="T8" fmla="*/ 0 w 18"/>
                <a:gd name="T9" fmla="*/ 179 h 179"/>
                <a:gd name="T10" fmla="*/ 0 w 18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9">
                  <a:moveTo>
                    <a:pt x="0" y="179"/>
                  </a:moveTo>
                  <a:lnTo>
                    <a:pt x="18" y="179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6219052" y="3836796"/>
              <a:ext cx="29951" cy="297844"/>
            </a:xfrm>
            <a:custGeom>
              <a:avLst/>
              <a:gdLst>
                <a:gd name="T0" fmla="*/ 0 w 18"/>
                <a:gd name="T1" fmla="*/ 179 h 179"/>
                <a:gd name="T2" fmla="*/ 18 w 18"/>
                <a:gd name="T3" fmla="*/ 179 h 179"/>
                <a:gd name="T4" fmla="*/ 18 w 18"/>
                <a:gd name="T5" fmla="*/ 0 h 179"/>
                <a:gd name="T6" fmla="*/ 0 w 18"/>
                <a:gd name="T7" fmla="*/ 0 h 179"/>
                <a:gd name="T8" fmla="*/ 0 w 18"/>
                <a:gd name="T9" fmla="*/ 179 h 179"/>
                <a:gd name="T10" fmla="*/ 0 w 18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9">
                  <a:moveTo>
                    <a:pt x="0" y="179"/>
                  </a:moveTo>
                  <a:lnTo>
                    <a:pt x="18" y="179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6084274" y="3836796"/>
              <a:ext cx="29951" cy="297844"/>
            </a:xfrm>
            <a:custGeom>
              <a:avLst/>
              <a:gdLst>
                <a:gd name="T0" fmla="*/ 0 w 18"/>
                <a:gd name="T1" fmla="*/ 179 h 179"/>
                <a:gd name="T2" fmla="*/ 18 w 18"/>
                <a:gd name="T3" fmla="*/ 179 h 179"/>
                <a:gd name="T4" fmla="*/ 18 w 18"/>
                <a:gd name="T5" fmla="*/ 0 h 179"/>
                <a:gd name="T6" fmla="*/ 0 w 18"/>
                <a:gd name="T7" fmla="*/ 0 h 179"/>
                <a:gd name="T8" fmla="*/ 0 w 18"/>
                <a:gd name="T9" fmla="*/ 179 h 179"/>
                <a:gd name="T10" fmla="*/ 0 w 18"/>
                <a:gd name="T11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9">
                  <a:moveTo>
                    <a:pt x="0" y="179"/>
                  </a:moveTo>
                  <a:lnTo>
                    <a:pt x="18" y="179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5641669" y="3780223"/>
              <a:ext cx="76541" cy="56574"/>
            </a:xfrm>
            <a:custGeom>
              <a:avLst/>
              <a:gdLst>
                <a:gd name="T0" fmla="*/ 46 w 46"/>
                <a:gd name="T1" fmla="*/ 34 h 34"/>
                <a:gd name="T2" fmla="*/ 0 w 46"/>
                <a:gd name="T3" fmla="*/ 34 h 34"/>
                <a:gd name="T4" fmla="*/ 0 w 46"/>
                <a:gd name="T5" fmla="*/ 0 h 34"/>
                <a:gd name="T6" fmla="*/ 46 w 46"/>
                <a:gd name="T7" fmla="*/ 0 h 34"/>
                <a:gd name="T8" fmla="*/ 46 w 46"/>
                <a:gd name="T9" fmla="*/ 34 h 34"/>
                <a:gd name="T10" fmla="*/ 46 w 46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4">
                  <a:moveTo>
                    <a:pt x="46" y="34"/>
                  </a:moveTo>
                  <a:lnTo>
                    <a:pt x="0" y="34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5641669" y="4134640"/>
              <a:ext cx="685538" cy="66557"/>
            </a:xfrm>
            <a:custGeom>
              <a:avLst/>
              <a:gdLst>
                <a:gd name="T0" fmla="*/ 206 w 412"/>
                <a:gd name="T1" fmla="*/ 0 h 40"/>
                <a:gd name="T2" fmla="*/ 0 w 412"/>
                <a:gd name="T3" fmla="*/ 0 h 40"/>
                <a:gd name="T4" fmla="*/ 0 w 412"/>
                <a:gd name="T5" fmla="*/ 40 h 40"/>
                <a:gd name="T6" fmla="*/ 206 w 412"/>
                <a:gd name="T7" fmla="*/ 40 h 40"/>
                <a:gd name="T8" fmla="*/ 412 w 412"/>
                <a:gd name="T9" fmla="*/ 40 h 40"/>
                <a:gd name="T10" fmla="*/ 412 w 412"/>
                <a:gd name="T11" fmla="*/ 0 h 40"/>
                <a:gd name="T12" fmla="*/ 206 w 412"/>
                <a:gd name="T13" fmla="*/ 0 h 40"/>
                <a:gd name="T14" fmla="*/ 206 w 412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2" h="40">
                  <a:moveTo>
                    <a:pt x="206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206" y="40"/>
                  </a:lnTo>
                  <a:lnTo>
                    <a:pt x="412" y="40"/>
                  </a:lnTo>
                  <a:lnTo>
                    <a:pt x="412" y="0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5641669" y="4134640"/>
              <a:ext cx="76541" cy="66557"/>
            </a:xfrm>
            <a:custGeom>
              <a:avLst/>
              <a:gdLst>
                <a:gd name="T0" fmla="*/ 46 w 46"/>
                <a:gd name="T1" fmla="*/ 40 h 40"/>
                <a:gd name="T2" fmla="*/ 0 w 46"/>
                <a:gd name="T3" fmla="*/ 40 h 40"/>
                <a:gd name="T4" fmla="*/ 0 w 46"/>
                <a:gd name="T5" fmla="*/ 0 h 40"/>
                <a:gd name="T6" fmla="*/ 46 w 46"/>
                <a:gd name="T7" fmla="*/ 0 h 40"/>
                <a:gd name="T8" fmla="*/ 46 w 46"/>
                <a:gd name="T9" fmla="*/ 40 h 40"/>
                <a:gd name="T10" fmla="*/ 46 w 46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0">
                  <a:moveTo>
                    <a:pt x="46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6" y="40"/>
                  </a:lnTo>
                  <a:lnTo>
                    <a:pt x="46" y="4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5605063" y="4201197"/>
              <a:ext cx="760416" cy="78205"/>
            </a:xfrm>
            <a:custGeom>
              <a:avLst/>
              <a:gdLst>
                <a:gd name="T0" fmla="*/ 228 w 457"/>
                <a:gd name="T1" fmla="*/ 0 h 47"/>
                <a:gd name="T2" fmla="*/ 0 w 457"/>
                <a:gd name="T3" fmla="*/ 0 h 47"/>
                <a:gd name="T4" fmla="*/ 0 w 457"/>
                <a:gd name="T5" fmla="*/ 47 h 47"/>
                <a:gd name="T6" fmla="*/ 228 w 457"/>
                <a:gd name="T7" fmla="*/ 47 h 47"/>
                <a:gd name="T8" fmla="*/ 457 w 457"/>
                <a:gd name="T9" fmla="*/ 47 h 47"/>
                <a:gd name="T10" fmla="*/ 457 w 457"/>
                <a:gd name="T11" fmla="*/ 0 h 47"/>
                <a:gd name="T12" fmla="*/ 228 w 457"/>
                <a:gd name="T13" fmla="*/ 0 h 47"/>
                <a:gd name="T14" fmla="*/ 228 w 457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47">
                  <a:moveTo>
                    <a:pt x="22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228" y="47"/>
                  </a:lnTo>
                  <a:lnTo>
                    <a:pt x="457" y="47"/>
                  </a:lnTo>
                  <a:lnTo>
                    <a:pt x="457" y="0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5605063" y="4201197"/>
              <a:ext cx="74877" cy="78205"/>
            </a:xfrm>
            <a:custGeom>
              <a:avLst/>
              <a:gdLst>
                <a:gd name="T0" fmla="*/ 45 w 45"/>
                <a:gd name="T1" fmla="*/ 47 h 47"/>
                <a:gd name="T2" fmla="*/ 45 w 45"/>
                <a:gd name="T3" fmla="*/ 0 h 47"/>
                <a:gd name="T4" fmla="*/ 0 w 45"/>
                <a:gd name="T5" fmla="*/ 0 h 47"/>
                <a:gd name="T6" fmla="*/ 0 w 45"/>
                <a:gd name="T7" fmla="*/ 47 h 47"/>
                <a:gd name="T8" fmla="*/ 45 w 45"/>
                <a:gd name="T9" fmla="*/ 47 h 47"/>
                <a:gd name="T10" fmla="*/ 45 w 45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7">
                  <a:moveTo>
                    <a:pt x="45" y="4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45" y="47"/>
                  </a:lnTo>
                  <a:lnTo>
                    <a:pt x="45" y="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Oval 38"/>
            <p:cNvSpPr>
              <a:spLocks noChangeArrowheads="1"/>
            </p:cNvSpPr>
            <p:nvPr/>
          </p:nvSpPr>
          <p:spPr bwMode="auto">
            <a:xfrm>
              <a:off x="5926200" y="3623813"/>
              <a:ext cx="118139" cy="11813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5949495" y="3648773"/>
              <a:ext cx="38271" cy="68222"/>
            </a:xfrm>
            <a:custGeom>
              <a:avLst/>
              <a:gdLst>
                <a:gd name="T0" fmla="*/ 120 w 120"/>
                <a:gd name="T1" fmla="*/ 1 h 219"/>
                <a:gd name="T2" fmla="*/ 110 w 120"/>
                <a:gd name="T3" fmla="*/ 0 h 219"/>
                <a:gd name="T4" fmla="*/ 0 w 120"/>
                <a:gd name="T5" fmla="*/ 110 h 219"/>
                <a:gd name="T6" fmla="*/ 110 w 120"/>
                <a:gd name="T7" fmla="*/ 219 h 219"/>
                <a:gd name="T8" fmla="*/ 120 w 120"/>
                <a:gd name="T9" fmla="*/ 219 h 219"/>
                <a:gd name="T10" fmla="*/ 78 w 120"/>
                <a:gd name="T11" fmla="*/ 110 h 219"/>
                <a:gd name="T12" fmla="*/ 120 w 120"/>
                <a:gd name="T13" fmla="*/ 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219">
                  <a:moveTo>
                    <a:pt x="120" y="1"/>
                  </a:moveTo>
                  <a:cubicBezTo>
                    <a:pt x="117" y="0"/>
                    <a:pt x="113" y="0"/>
                    <a:pt x="110" y="0"/>
                  </a:cubicBezTo>
                  <a:cubicBezTo>
                    <a:pt x="49" y="0"/>
                    <a:pt x="0" y="49"/>
                    <a:pt x="0" y="110"/>
                  </a:cubicBezTo>
                  <a:cubicBezTo>
                    <a:pt x="0" y="170"/>
                    <a:pt x="49" y="219"/>
                    <a:pt x="110" y="219"/>
                  </a:cubicBezTo>
                  <a:cubicBezTo>
                    <a:pt x="113" y="219"/>
                    <a:pt x="117" y="219"/>
                    <a:pt x="120" y="219"/>
                  </a:cubicBezTo>
                  <a:cubicBezTo>
                    <a:pt x="94" y="190"/>
                    <a:pt x="78" y="152"/>
                    <a:pt x="78" y="110"/>
                  </a:cubicBezTo>
                  <a:cubicBezTo>
                    <a:pt x="78" y="68"/>
                    <a:pt x="94" y="30"/>
                    <a:pt x="12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5974455" y="3648773"/>
              <a:ext cx="44927" cy="68222"/>
            </a:xfrm>
            <a:custGeom>
              <a:avLst/>
              <a:gdLst>
                <a:gd name="T0" fmla="*/ 141 w 141"/>
                <a:gd name="T1" fmla="*/ 109 h 218"/>
                <a:gd name="T2" fmla="*/ 42 w 141"/>
                <a:gd name="T3" fmla="*/ 0 h 218"/>
                <a:gd name="T4" fmla="*/ 0 w 141"/>
                <a:gd name="T5" fmla="*/ 109 h 218"/>
                <a:gd name="T6" fmla="*/ 42 w 141"/>
                <a:gd name="T7" fmla="*/ 218 h 218"/>
                <a:gd name="T8" fmla="*/ 141 w 141"/>
                <a:gd name="T9" fmla="*/ 10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18">
                  <a:moveTo>
                    <a:pt x="141" y="109"/>
                  </a:moveTo>
                  <a:cubicBezTo>
                    <a:pt x="141" y="52"/>
                    <a:pt x="98" y="5"/>
                    <a:pt x="42" y="0"/>
                  </a:cubicBezTo>
                  <a:cubicBezTo>
                    <a:pt x="16" y="29"/>
                    <a:pt x="0" y="67"/>
                    <a:pt x="0" y="109"/>
                  </a:cubicBezTo>
                  <a:cubicBezTo>
                    <a:pt x="0" y="151"/>
                    <a:pt x="16" y="189"/>
                    <a:pt x="42" y="218"/>
                  </a:cubicBezTo>
                  <a:cubicBezTo>
                    <a:pt x="98" y="213"/>
                    <a:pt x="141" y="166"/>
                    <a:pt x="141" y="10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5971127" y="3380880"/>
              <a:ext cx="24959" cy="207992"/>
            </a:xfrm>
            <a:custGeom>
              <a:avLst/>
              <a:gdLst>
                <a:gd name="T0" fmla="*/ 41 w 83"/>
                <a:gd name="T1" fmla="*/ 662 h 662"/>
                <a:gd name="T2" fmla="*/ 0 w 83"/>
                <a:gd name="T3" fmla="*/ 621 h 662"/>
                <a:gd name="T4" fmla="*/ 0 w 83"/>
                <a:gd name="T5" fmla="*/ 42 h 662"/>
                <a:gd name="T6" fmla="*/ 41 w 83"/>
                <a:gd name="T7" fmla="*/ 0 h 662"/>
                <a:gd name="T8" fmla="*/ 83 w 83"/>
                <a:gd name="T9" fmla="*/ 42 h 662"/>
                <a:gd name="T10" fmla="*/ 83 w 83"/>
                <a:gd name="T11" fmla="*/ 621 h 662"/>
                <a:gd name="T12" fmla="*/ 41 w 83"/>
                <a:gd name="T13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662">
                  <a:moveTo>
                    <a:pt x="41" y="662"/>
                  </a:moveTo>
                  <a:cubicBezTo>
                    <a:pt x="19" y="662"/>
                    <a:pt x="0" y="644"/>
                    <a:pt x="0" y="62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3" y="19"/>
                    <a:pt x="83" y="42"/>
                  </a:cubicBezTo>
                  <a:cubicBezTo>
                    <a:pt x="83" y="621"/>
                    <a:pt x="83" y="621"/>
                    <a:pt x="83" y="621"/>
                  </a:cubicBezTo>
                  <a:cubicBezTo>
                    <a:pt x="83" y="644"/>
                    <a:pt x="64" y="662"/>
                    <a:pt x="41" y="66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5996085" y="3402511"/>
              <a:ext cx="151418" cy="88189"/>
            </a:xfrm>
            <a:custGeom>
              <a:avLst/>
              <a:gdLst>
                <a:gd name="T0" fmla="*/ 91 w 91"/>
                <a:gd name="T1" fmla="*/ 53 h 53"/>
                <a:gd name="T2" fmla="*/ 0 w 91"/>
                <a:gd name="T3" fmla="*/ 53 h 53"/>
                <a:gd name="T4" fmla="*/ 0 w 91"/>
                <a:gd name="T5" fmla="*/ 0 h 53"/>
                <a:gd name="T6" fmla="*/ 91 w 91"/>
                <a:gd name="T7" fmla="*/ 0 h 53"/>
                <a:gd name="T8" fmla="*/ 91 w 91"/>
                <a:gd name="T9" fmla="*/ 53 h 53"/>
                <a:gd name="T10" fmla="*/ 91 w 91"/>
                <a:gd name="T1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53">
                  <a:moveTo>
                    <a:pt x="91" y="53"/>
                  </a:moveTo>
                  <a:lnTo>
                    <a:pt x="0" y="53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53"/>
                  </a:lnTo>
                  <a:lnTo>
                    <a:pt x="91" y="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6059314" y="3490699"/>
              <a:ext cx="88189" cy="56574"/>
            </a:xfrm>
            <a:custGeom>
              <a:avLst/>
              <a:gdLst>
                <a:gd name="T0" fmla="*/ 53 w 53"/>
                <a:gd name="T1" fmla="*/ 0 h 34"/>
                <a:gd name="T2" fmla="*/ 0 w 53"/>
                <a:gd name="T3" fmla="*/ 34 h 34"/>
                <a:gd name="T4" fmla="*/ 0 w 53"/>
                <a:gd name="T5" fmla="*/ 0 h 34"/>
                <a:gd name="T6" fmla="*/ 53 w 53"/>
                <a:gd name="T7" fmla="*/ 0 h 34"/>
                <a:gd name="T8" fmla="*/ 53 w 5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34">
                  <a:moveTo>
                    <a:pt x="53" y="0"/>
                  </a:moveTo>
                  <a:lnTo>
                    <a:pt x="0" y="34"/>
                  </a:lnTo>
                  <a:lnTo>
                    <a:pt x="0" y="0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5605063" y="3562249"/>
              <a:ext cx="420974" cy="217975"/>
            </a:xfrm>
            <a:custGeom>
              <a:avLst/>
              <a:gdLst>
                <a:gd name="T0" fmla="*/ 1334 w 1334"/>
                <a:gd name="T1" fmla="*/ 55 h 690"/>
                <a:gd name="T2" fmla="*/ 1241 w 1334"/>
                <a:gd name="T3" fmla="*/ 0 h 690"/>
                <a:gd name="T4" fmla="*/ 1241 w 1334"/>
                <a:gd name="T5" fmla="*/ 45 h 690"/>
                <a:gd name="T6" fmla="*/ 1199 w 1334"/>
                <a:gd name="T7" fmla="*/ 86 h 690"/>
                <a:gd name="T8" fmla="*/ 1158 w 1334"/>
                <a:gd name="T9" fmla="*/ 45 h 690"/>
                <a:gd name="T10" fmla="*/ 1158 w 1334"/>
                <a:gd name="T11" fmla="*/ 4 h 690"/>
                <a:gd name="T12" fmla="*/ 0 w 1334"/>
                <a:gd name="T13" fmla="*/ 690 h 690"/>
                <a:gd name="T14" fmla="*/ 260 w 1334"/>
                <a:gd name="T15" fmla="*/ 690 h 690"/>
                <a:gd name="T16" fmla="*/ 1334 w 1334"/>
                <a:gd name="T17" fmla="*/ 55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4" h="690">
                  <a:moveTo>
                    <a:pt x="1334" y="55"/>
                  </a:moveTo>
                  <a:cubicBezTo>
                    <a:pt x="1241" y="0"/>
                    <a:pt x="1241" y="0"/>
                    <a:pt x="1241" y="0"/>
                  </a:cubicBezTo>
                  <a:cubicBezTo>
                    <a:pt x="1241" y="45"/>
                    <a:pt x="1241" y="45"/>
                    <a:pt x="1241" y="45"/>
                  </a:cubicBezTo>
                  <a:cubicBezTo>
                    <a:pt x="1241" y="68"/>
                    <a:pt x="1222" y="86"/>
                    <a:pt x="1199" y="86"/>
                  </a:cubicBezTo>
                  <a:cubicBezTo>
                    <a:pt x="1177" y="86"/>
                    <a:pt x="1158" y="68"/>
                    <a:pt x="1158" y="45"/>
                  </a:cubicBezTo>
                  <a:cubicBezTo>
                    <a:pt x="1158" y="4"/>
                    <a:pt x="1158" y="4"/>
                    <a:pt x="1158" y="4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260" y="690"/>
                    <a:pt x="260" y="690"/>
                    <a:pt x="260" y="690"/>
                  </a:cubicBezTo>
                  <a:cubicBezTo>
                    <a:pt x="1334" y="55"/>
                    <a:pt x="1334" y="55"/>
                    <a:pt x="1334" y="5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5971127" y="3555593"/>
              <a:ext cx="24959" cy="33279"/>
            </a:xfrm>
            <a:custGeom>
              <a:avLst/>
              <a:gdLst>
                <a:gd name="T0" fmla="*/ 83 w 83"/>
                <a:gd name="T1" fmla="*/ 68 h 109"/>
                <a:gd name="T2" fmla="*/ 83 w 83"/>
                <a:gd name="T3" fmla="*/ 23 h 109"/>
                <a:gd name="T4" fmla="*/ 45 w 83"/>
                <a:gd name="T5" fmla="*/ 0 h 109"/>
                <a:gd name="T6" fmla="*/ 0 w 83"/>
                <a:gd name="T7" fmla="*/ 27 h 109"/>
                <a:gd name="T8" fmla="*/ 0 w 83"/>
                <a:gd name="T9" fmla="*/ 68 h 109"/>
                <a:gd name="T10" fmla="*/ 41 w 83"/>
                <a:gd name="T11" fmla="*/ 109 h 109"/>
                <a:gd name="T12" fmla="*/ 83 w 83"/>
                <a:gd name="T13" fmla="*/ 6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09">
                  <a:moveTo>
                    <a:pt x="83" y="68"/>
                  </a:moveTo>
                  <a:cubicBezTo>
                    <a:pt x="83" y="23"/>
                    <a:pt x="83" y="23"/>
                    <a:pt x="83" y="23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91"/>
                    <a:pt x="19" y="109"/>
                    <a:pt x="41" y="109"/>
                  </a:cubicBezTo>
                  <a:cubicBezTo>
                    <a:pt x="64" y="109"/>
                    <a:pt x="83" y="91"/>
                    <a:pt x="83" y="6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5155802" y="4765268"/>
              <a:ext cx="149754" cy="261237"/>
              <a:chOff x="5187951" y="4811713"/>
              <a:chExt cx="142875" cy="249238"/>
            </a:xfrm>
          </p:grpSpPr>
          <p:sp>
            <p:nvSpPr>
              <p:cNvPr id="406" name="Freeform 46"/>
              <p:cNvSpPr>
                <a:spLocks/>
              </p:cNvSpPr>
              <p:nvPr/>
            </p:nvSpPr>
            <p:spPr bwMode="auto">
              <a:xfrm>
                <a:off x="5187951" y="4811713"/>
                <a:ext cx="142875" cy="196850"/>
              </a:xfrm>
              <a:custGeom>
                <a:avLst/>
                <a:gdLst>
                  <a:gd name="T0" fmla="*/ 474 w 474"/>
                  <a:gd name="T1" fmla="*/ 418 h 655"/>
                  <a:gd name="T2" fmla="*/ 237 w 474"/>
                  <a:gd name="T3" fmla="*/ 655 h 655"/>
                  <a:gd name="T4" fmla="*/ 0 w 474"/>
                  <a:gd name="T5" fmla="*/ 418 h 655"/>
                  <a:gd name="T6" fmla="*/ 202 w 474"/>
                  <a:gd name="T7" fmla="*/ 24 h 655"/>
                  <a:gd name="T8" fmla="*/ 272 w 474"/>
                  <a:gd name="T9" fmla="*/ 24 h 655"/>
                  <a:gd name="T10" fmla="*/ 474 w 474"/>
                  <a:gd name="T11" fmla="*/ 41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4" h="655">
                    <a:moveTo>
                      <a:pt x="474" y="418"/>
                    </a:moveTo>
                    <a:cubicBezTo>
                      <a:pt x="474" y="549"/>
                      <a:pt x="368" y="655"/>
                      <a:pt x="237" y="655"/>
                    </a:cubicBezTo>
                    <a:cubicBezTo>
                      <a:pt x="106" y="655"/>
                      <a:pt x="0" y="549"/>
                      <a:pt x="0" y="418"/>
                    </a:cubicBezTo>
                    <a:cubicBezTo>
                      <a:pt x="0" y="319"/>
                      <a:pt x="136" y="116"/>
                      <a:pt x="202" y="24"/>
                    </a:cubicBezTo>
                    <a:cubicBezTo>
                      <a:pt x="219" y="0"/>
                      <a:pt x="255" y="0"/>
                      <a:pt x="272" y="24"/>
                    </a:cubicBezTo>
                    <a:cubicBezTo>
                      <a:pt x="338" y="116"/>
                      <a:pt x="474" y="319"/>
                      <a:pt x="474" y="4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7" name="Freeform 47"/>
              <p:cNvSpPr>
                <a:spLocks/>
              </p:cNvSpPr>
              <p:nvPr/>
            </p:nvSpPr>
            <p:spPr bwMode="auto">
              <a:xfrm>
                <a:off x="5256213" y="4894263"/>
                <a:ext cx="6350" cy="166688"/>
              </a:xfrm>
              <a:custGeom>
                <a:avLst/>
                <a:gdLst>
                  <a:gd name="T0" fmla="*/ 0 w 25"/>
                  <a:gd name="T1" fmla="*/ 555 h 555"/>
                  <a:gd name="T2" fmla="*/ 25 w 25"/>
                  <a:gd name="T3" fmla="*/ 555 h 555"/>
                  <a:gd name="T4" fmla="*/ 25 w 25"/>
                  <a:gd name="T5" fmla="*/ 13 h 555"/>
                  <a:gd name="T6" fmla="*/ 13 w 25"/>
                  <a:gd name="T7" fmla="*/ 0 h 555"/>
                  <a:gd name="T8" fmla="*/ 0 w 25"/>
                  <a:gd name="T9" fmla="*/ 13 h 555"/>
                  <a:gd name="T10" fmla="*/ 0 w 25"/>
                  <a:gd name="T11" fmla="*/ 555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555">
                    <a:moveTo>
                      <a:pt x="0" y="555"/>
                    </a:moveTo>
                    <a:cubicBezTo>
                      <a:pt x="25" y="555"/>
                      <a:pt x="25" y="555"/>
                      <a:pt x="25" y="55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lnTo>
                      <a:pt x="0" y="555"/>
                    </a:ln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8" name="Freeform 48"/>
              <p:cNvSpPr>
                <a:spLocks/>
              </p:cNvSpPr>
              <p:nvPr/>
            </p:nvSpPr>
            <p:spPr bwMode="auto">
              <a:xfrm>
                <a:off x="5221288" y="4945063"/>
                <a:ext cx="42863" cy="42863"/>
              </a:xfrm>
              <a:custGeom>
                <a:avLst/>
                <a:gdLst>
                  <a:gd name="T0" fmla="*/ 134 w 139"/>
                  <a:gd name="T1" fmla="*/ 134 h 139"/>
                  <a:gd name="T2" fmla="*/ 134 w 139"/>
                  <a:gd name="T3" fmla="*/ 134 h 139"/>
                  <a:gd name="T4" fmla="*/ 134 w 139"/>
                  <a:gd name="T5" fmla="*/ 117 h 139"/>
                  <a:gd name="T6" fmla="*/ 22 w 139"/>
                  <a:gd name="T7" fmla="*/ 5 h 139"/>
                  <a:gd name="T8" fmla="*/ 4 w 139"/>
                  <a:gd name="T9" fmla="*/ 5 h 139"/>
                  <a:gd name="T10" fmla="*/ 4 w 139"/>
                  <a:gd name="T11" fmla="*/ 5 h 139"/>
                  <a:gd name="T12" fmla="*/ 4 w 139"/>
                  <a:gd name="T13" fmla="*/ 23 h 139"/>
                  <a:gd name="T14" fmla="*/ 116 w 139"/>
                  <a:gd name="T15" fmla="*/ 134 h 139"/>
                  <a:gd name="T16" fmla="*/ 134 w 139"/>
                  <a:gd name="T17" fmla="*/ 13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" h="139">
                    <a:moveTo>
                      <a:pt x="134" y="134"/>
                    </a:moveTo>
                    <a:cubicBezTo>
                      <a:pt x="134" y="134"/>
                      <a:pt x="134" y="134"/>
                      <a:pt x="134" y="134"/>
                    </a:cubicBezTo>
                    <a:cubicBezTo>
                      <a:pt x="139" y="129"/>
                      <a:pt x="139" y="122"/>
                      <a:pt x="134" y="117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0" y="10"/>
                      <a:pt x="0" y="18"/>
                      <a:pt x="4" y="23"/>
                    </a:cubicBezTo>
                    <a:cubicBezTo>
                      <a:pt x="116" y="134"/>
                      <a:pt x="116" y="134"/>
                      <a:pt x="116" y="134"/>
                    </a:cubicBezTo>
                    <a:cubicBezTo>
                      <a:pt x="121" y="139"/>
                      <a:pt x="129" y="139"/>
                      <a:pt x="134" y="134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9" name="Freeform 49"/>
              <p:cNvSpPr>
                <a:spLocks/>
              </p:cNvSpPr>
              <p:nvPr/>
            </p:nvSpPr>
            <p:spPr bwMode="auto">
              <a:xfrm>
                <a:off x="5254626" y="4921251"/>
                <a:ext cx="42863" cy="41275"/>
              </a:xfrm>
              <a:custGeom>
                <a:avLst/>
                <a:gdLst>
                  <a:gd name="T0" fmla="*/ 5 w 139"/>
                  <a:gd name="T1" fmla="*/ 134 h 139"/>
                  <a:gd name="T2" fmla="*/ 5 w 139"/>
                  <a:gd name="T3" fmla="*/ 134 h 139"/>
                  <a:gd name="T4" fmla="*/ 5 w 139"/>
                  <a:gd name="T5" fmla="*/ 117 h 139"/>
                  <a:gd name="T6" fmla="*/ 117 w 139"/>
                  <a:gd name="T7" fmla="*/ 5 h 139"/>
                  <a:gd name="T8" fmla="*/ 134 w 139"/>
                  <a:gd name="T9" fmla="*/ 5 h 139"/>
                  <a:gd name="T10" fmla="*/ 134 w 139"/>
                  <a:gd name="T11" fmla="*/ 23 h 139"/>
                  <a:gd name="T12" fmla="*/ 23 w 139"/>
                  <a:gd name="T13" fmla="*/ 134 h 139"/>
                  <a:gd name="T14" fmla="*/ 5 w 139"/>
                  <a:gd name="T15" fmla="*/ 13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39">
                    <a:moveTo>
                      <a:pt x="5" y="134"/>
                    </a:moveTo>
                    <a:cubicBezTo>
                      <a:pt x="5" y="134"/>
                      <a:pt x="5" y="134"/>
                      <a:pt x="5" y="134"/>
                    </a:cubicBezTo>
                    <a:cubicBezTo>
                      <a:pt x="0" y="129"/>
                      <a:pt x="0" y="121"/>
                      <a:pt x="5" y="117"/>
                    </a:cubicBezTo>
                    <a:cubicBezTo>
                      <a:pt x="117" y="5"/>
                      <a:pt x="117" y="5"/>
                      <a:pt x="117" y="5"/>
                    </a:cubicBezTo>
                    <a:cubicBezTo>
                      <a:pt x="122" y="0"/>
                      <a:pt x="129" y="0"/>
                      <a:pt x="134" y="5"/>
                    </a:cubicBezTo>
                    <a:cubicBezTo>
                      <a:pt x="139" y="10"/>
                      <a:pt x="139" y="18"/>
                      <a:pt x="134" y="23"/>
                    </a:cubicBezTo>
                    <a:cubicBezTo>
                      <a:pt x="23" y="134"/>
                      <a:pt x="23" y="134"/>
                      <a:pt x="23" y="134"/>
                    </a:cubicBezTo>
                    <a:cubicBezTo>
                      <a:pt x="18" y="139"/>
                      <a:pt x="10" y="139"/>
                      <a:pt x="5" y="134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6273962" y="4983243"/>
              <a:ext cx="314483" cy="282868"/>
            </a:xfrm>
            <a:custGeom>
              <a:avLst/>
              <a:gdLst>
                <a:gd name="T0" fmla="*/ 691 w 997"/>
                <a:gd name="T1" fmla="*/ 678 h 898"/>
                <a:gd name="T2" fmla="*/ 602 w 997"/>
                <a:gd name="T3" fmla="*/ 735 h 898"/>
                <a:gd name="T4" fmla="*/ 835 w 997"/>
                <a:gd name="T5" fmla="*/ 63 h 898"/>
                <a:gd name="T6" fmla="*/ 677 w 997"/>
                <a:gd name="T7" fmla="*/ 328 h 898"/>
                <a:gd name="T8" fmla="*/ 853 w 997"/>
                <a:gd name="T9" fmla="*/ 256 h 898"/>
                <a:gd name="T10" fmla="*/ 885 w 997"/>
                <a:gd name="T11" fmla="*/ 20 h 898"/>
                <a:gd name="T12" fmla="*/ 618 w 997"/>
                <a:gd name="T13" fmla="*/ 316 h 898"/>
                <a:gd name="T14" fmla="*/ 562 w 997"/>
                <a:gd name="T15" fmla="*/ 698 h 898"/>
                <a:gd name="T16" fmla="*/ 156 w 997"/>
                <a:gd name="T17" fmla="*/ 423 h 898"/>
                <a:gd name="T18" fmla="*/ 506 w 997"/>
                <a:gd name="T19" fmla="*/ 529 h 898"/>
                <a:gd name="T20" fmla="*/ 389 w 997"/>
                <a:gd name="T21" fmla="*/ 355 h 898"/>
                <a:gd name="T22" fmla="*/ 0 w 997"/>
                <a:gd name="T23" fmla="*/ 412 h 898"/>
                <a:gd name="T24" fmla="*/ 159 w 997"/>
                <a:gd name="T25" fmla="*/ 638 h 898"/>
                <a:gd name="T26" fmla="*/ 445 w 997"/>
                <a:gd name="T27" fmla="*/ 598 h 898"/>
                <a:gd name="T28" fmla="*/ 550 w 997"/>
                <a:gd name="T29" fmla="*/ 898 h 898"/>
                <a:gd name="T30" fmla="*/ 603 w 997"/>
                <a:gd name="T31" fmla="*/ 898 h 898"/>
                <a:gd name="T32" fmla="*/ 600 w 997"/>
                <a:gd name="T33" fmla="*/ 829 h 898"/>
                <a:gd name="T34" fmla="*/ 600 w 997"/>
                <a:gd name="T35" fmla="*/ 815 h 898"/>
                <a:gd name="T36" fmla="*/ 938 w 997"/>
                <a:gd name="T37" fmla="*/ 707 h 898"/>
                <a:gd name="T38" fmla="*/ 714 w 997"/>
                <a:gd name="T39" fmla="*/ 731 h 898"/>
                <a:gd name="T40" fmla="*/ 842 w 997"/>
                <a:gd name="T41" fmla="*/ 806 h 898"/>
                <a:gd name="T42" fmla="*/ 997 w 997"/>
                <a:gd name="T43" fmla="*/ 734 h 898"/>
                <a:gd name="T44" fmla="*/ 691 w 997"/>
                <a:gd name="T45" fmla="*/ 67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97" h="898">
                  <a:moveTo>
                    <a:pt x="691" y="678"/>
                  </a:moveTo>
                  <a:cubicBezTo>
                    <a:pt x="667" y="684"/>
                    <a:pt x="637" y="695"/>
                    <a:pt x="602" y="735"/>
                  </a:cubicBezTo>
                  <a:cubicBezTo>
                    <a:pt x="616" y="261"/>
                    <a:pt x="696" y="126"/>
                    <a:pt x="835" y="63"/>
                  </a:cubicBezTo>
                  <a:cubicBezTo>
                    <a:pt x="798" y="89"/>
                    <a:pt x="685" y="256"/>
                    <a:pt x="677" y="328"/>
                  </a:cubicBezTo>
                  <a:cubicBezTo>
                    <a:pt x="713" y="342"/>
                    <a:pt x="805" y="349"/>
                    <a:pt x="853" y="256"/>
                  </a:cubicBezTo>
                  <a:cubicBezTo>
                    <a:pt x="883" y="196"/>
                    <a:pt x="880" y="66"/>
                    <a:pt x="885" y="20"/>
                  </a:cubicBezTo>
                  <a:cubicBezTo>
                    <a:pt x="612" y="0"/>
                    <a:pt x="459" y="170"/>
                    <a:pt x="618" y="316"/>
                  </a:cubicBezTo>
                  <a:cubicBezTo>
                    <a:pt x="590" y="393"/>
                    <a:pt x="564" y="536"/>
                    <a:pt x="562" y="698"/>
                  </a:cubicBezTo>
                  <a:cubicBezTo>
                    <a:pt x="470" y="509"/>
                    <a:pt x="248" y="435"/>
                    <a:pt x="156" y="423"/>
                  </a:cubicBezTo>
                  <a:cubicBezTo>
                    <a:pt x="245" y="415"/>
                    <a:pt x="359" y="407"/>
                    <a:pt x="506" y="529"/>
                  </a:cubicBezTo>
                  <a:cubicBezTo>
                    <a:pt x="523" y="455"/>
                    <a:pt x="459" y="397"/>
                    <a:pt x="389" y="355"/>
                  </a:cubicBezTo>
                  <a:cubicBezTo>
                    <a:pt x="274" y="289"/>
                    <a:pt x="47" y="383"/>
                    <a:pt x="0" y="412"/>
                  </a:cubicBezTo>
                  <a:cubicBezTo>
                    <a:pt x="73" y="450"/>
                    <a:pt x="81" y="568"/>
                    <a:pt x="159" y="638"/>
                  </a:cubicBezTo>
                  <a:cubicBezTo>
                    <a:pt x="333" y="794"/>
                    <a:pt x="423" y="580"/>
                    <a:pt x="445" y="598"/>
                  </a:cubicBezTo>
                  <a:cubicBezTo>
                    <a:pt x="505" y="643"/>
                    <a:pt x="563" y="732"/>
                    <a:pt x="550" y="898"/>
                  </a:cubicBezTo>
                  <a:cubicBezTo>
                    <a:pt x="603" y="898"/>
                    <a:pt x="603" y="898"/>
                    <a:pt x="603" y="898"/>
                  </a:cubicBezTo>
                  <a:cubicBezTo>
                    <a:pt x="603" y="874"/>
                    <a:pt x="602" y="851"/>
                    <a:pt x="600" y="829"/>
                  </a:cubicBezTo>
                  <a:cubicBezTo>
                    <a:pt x="600" y="824"/>
                    <a:pt x="600" y="819"/>
                    <a:pt x="600" y="815"/>
                  </a:cubicBezTo>
                  <a:cubicBezTo>
                    <a:pt x="642" y="670"/>
                    <a:pt x="823" y="656"/>
                    <a:pt x="938" y="707"/>
                  </a:cubicBezTo>
                  <a:cubicBezTo>
                    <a:pt x="898" y="695"/>
                    <a:pt x="748" y="683"/>
                    <a:pt x="714" y="731"/>
                  </a:cubicBezTo>
                  <a:cubicBezTo>
                    <a:pt x="724" y="766"/>
                    <a:pt x="747" y="825"/>
                    <a:pt x="842" y="806"/>
                  </a:cubicBezTo>
                  <a:cubicBezTo>
                    <a:pt x="903" y="795"/>
                    <a:pt x="948" y="731"/>
                    <a:pt x="997" y="734"/>
                  </a:cubicBezTo>
                  <a:cubicBezTo>
                    <a:pt x="924" y="519"/>
                    <a:pt x="619" y="533"/>
                    <a:pt x="691" y="6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auto">
            <a:xfrm>
              <a:off x="1599987" y="4700375"/>
              <a:ext cx="1088209" cy="1114832"/>
            </a:xfrm>
            <a:custGeom>
              <a:avLst/>
              <a:gdLst>
                <a:gd name="T0" fmla="*/ 3446 w 3446"/>
                <a:gd name="T1" fmla="*/ 2298 h 3539"/>
                <a:gd name="T2" fmla="*/ 3026 w 3446"/>
                <a:gd name="T3" fmla="*/ 2057 h 3539"/>
                <a:gd name="T4" fmla="*/ 2835 w 3446"/>
                <a:gd name="T5" fmla="*/ 1590 h 3539"/>
                <a:gd name="T6" fmla="*/ 2968 w 3446"/>
                <a:gd name="T7" fmla="*/ 1372 h 3539"/>
                <a:gd name="T8" fmla="*/ 2468 w 3446"/>
                <a:gd name="T9" fmla="*/ 1112 h 3539"/>
                <a:gd name="T10" fmla="*/ 2499 w 3446"/>
                <a:gd name="T11" fmla="*/ 862 h 3539"/>
                <a:gd name="T12" fmla="*/ 2496 w 3446"/>
                <a:gd name="T13" fmla="*/ 541 h 3539"/>
                <a:gd name="T14" fmla="*/ 2308 w 3446"/>
                <a:gd name="T15" fmla="*/ 0 h 3539"/>
                <a:gd name="T16" fmla="*/ 1501 w 3446"/>
                <a:gd name="T17" fmla="*/ 829 h 3539"/>
                <a:gd name="T18" fmla="*/ 0 w 3446"/>
                <a:gd name="T19" fmla="*/ 2457 h 3539"/>
                <a:gd name="T20" fmla="*/ 3446 w 3446"/>
                <a:gd name="T21" fmla="*/ 2298 h 3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6" h="3539">
                  <a:moveTo>
                    <a:pt x="3446" y="2298"/>
                  </a:moveTo>
                  <a:cubicBezTo>
                    <a:pt x="3310" y="2236"/>
                    <a:pt x="3157" y="2133"/>
                    <a:pt x="3026" y="2057"/>
                  </a:cubicBezTo>
                  <a:cubicBezTo>
                    <a:pt x="2708" y="1873"/>
                    <a:pt x="2609" y="1649"/>
                    <a:pt x="2835" y="1590"/>
                  </a:cubicBezTo>
                  <a:cubicBezTo>
                    <a:pt x="3061" y="1531"/>
                    <a:pt x="3012" y="1454"/>
                    <a:pt x="2968" y="1372"/>
                  </a:cubicBezTo>
                  <a:cubicBezTo>
                    <a:pt x="2924" y="1290"/>
                    <a:pt x="2585" y="1203"/>
                    <a:pt x="2468" y="1112"/>
                  </a:cubicBezTo>
                  <a:cubicBezTo>
                    <a:pt x="2350" y="1020"/>
                    <a:pt x="2322" y="781"/>
                    <a:pt x="2499" y="862"/>
                  </a:cubicBezTo>
                  <a:cubicBezTo>
                    <a:pt x="2676" y="943"/>
                    <a:pt x="2901" y="761"/>
                    <a:pt x="2496" y="541"/>
                  </a:cubicBezTo>
                  <a:cubicBezTo>
                    <a:pt x="2119" y="337"/>
                    <a:pt x="2283" y="40"/>
                    <a:pt x="2308" y="0"/>
                  </a:cubicBezTo>
                  <a:cubicBezTo>
                    <a:pt x="2120" y="70"/>
                    <a:pt x="1872" y="309"/>
                    <a:pt x="1501" y="829"/>
                  </a:cubicBezTo>
                  <a:cubicBezTo>
                    <a:pt x="770" y="1853"/>
                    <a:pt x="0" y="2457"/>
                    <a:pt x="0" y="2457"/>
                  </a:cubicBezTo>
                  <a:cubicBezTo>
                    <a:pt x="0" y="2457"/>
                    <a:pt x="2224" y="3539"/>
                    <a:pt x="3446" y="2298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auto">
            <a:xfrm>
              <a:off x="1599987" y="4678744"/>
              <a:ext cx="1727157" cy="1555773"/>
            </a:xfrm>
            <a:custGeom>
              <a:avLst/>
              <a:gdLst>
                <a:gd name="T0" fmla="*/ 4865 w 5469"/>
                <a:gd name="T1" fmla="*/ 2307 h 4934"/>
                <a:gd name="T2" fmla="*/ 2746 w 5469"/>
                <a:gd name="T3" fmla="*/ 241 h 4934"/>
                <a:gd name="T4" fmla="*/ 2308 w 5469"/>
                <a:gd name="T5" fmla="*/ 67 h 4934"/>
                <a:gd name="T6" fmla="*/ 2496 w 5469"/>
                <a:gd name="T7" fmla="*/ 608 h 4934"/>
                <a:gd name="T8" fmla="*/ 2499 w 5469"/>
                <a:gd name="T9" fmla="*/ 929 h 4934"/>
                <a:gd name="T10" fmla="*/ 2468 w 5469"/>
                <a:gd name="T11" fmla="*/ 1179 h 4934"/>
                <a:gd name="T12" fmla="*/ 2968 w 5469"/>
                <a:gd name="T13" fmla="*/ 1439 h 4934"/>
                <a:gd name="T14" fmla="*/ 2835 w 5469"/>
                <a:gd name="T15" fmla="*/ 1657 h 4934"/>
                <a:gd name="T16" fmla="*/ 3026 w 5469"/>
                <a:gd name="T17" fmla="*/ 2124 h 4934"/>
                <a:gd name="T18" fmla="*/ 3446 w 5469"/>
                <a:gd name="T19" fmla="*/ 2365 h 4934"/>
                <a:gd name="T20" fmla="*/ 0 w 5469"/>
                <a:gd name="T21" fmla="*/ 2524 h 4934"/>
                <a:gd name="T22" fmla="*/ 4865 w 5469"/>
                <a:gd name="T23" fmla="*/ 2307 h 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69" h="4934">
                  <a:moveTo>
                    <a:pt x="4865" y="2307"/>
                  </a:moveTo>
                  <a:cubicBezTo>
                    <a:pt x="4261" y="2443"/>
                    <a:pt x="3010" y="544"/>
                    <a:pt x="2746" y="241"/>
                  </a:cubicBezTo>
                  <a:cubicBezTo>
                    <a:pt x="2616" y="92"/>
                    <a:pt x="2490" y="0"/>
                    <a:pt x="2308" y="67"/>
                  </a:cubicBezTo>
                  <a:cubicBezTo>
                    <a:pt x="2283" y="107"/>
                    <a:pt x="2119" y="404"/>
                    <a:pt x="2496" y="608"/>
                  </a:cubicBezTo>
                  <a:cubicBezTo>
                    <a:pt x="2901" y="828"/>
                    <a:pt x="2676" y="1010"/>
                    <a:pt x="2499" y="929"/>
                  </a:cubicBezTo>
                  <a:cubicBezTo>
                    <a:pt x="2322" y="848"/>
                    <a:pt x="2350" y="1087"/>
                    <a:pt x="2468" y="1179"/>
                  </a:cubicBezTo>
                  <a:cubicBezTo>
                    <a:pt x="2585" y="1270"/>
                    <a:pt x="2924" y="1357"/>
                    <a:pt x="2968" y="1439"/>
                  </a:cubicBezTo>
                  <a:cubicBezTo>
                    <a:pt x="3012" y="1521"/>
                    <a:pt x="3061" y="1598"/>
                    <a:pt x="2835" y="1657"/>
                  </a:cubicBezTo>
                  <a:cubicBezTo>
                    <a:pt x="2609" y="1716"/>
                    <a:pt x="2708" y="1940"/>
                    <a:pt x="3026" y="2124"/>
                  </a:cubicBezTo>
                  <a:cubicBezTo>
                    <a:pt x="3157" y="2200"/>
                    <a:pt x="3310" y="2303"/>
                    <a:pt x="3446" y="2365"/>
                  </a:cubicBezTo>
                  <a:cubicBezTo>
                    <a:pt x="2224" y="3606"/>
                    <a:pt x="0" y="2524"/>
                    <a:pt x="0" y="2524"/>
                  </a:cubicBezTo>
                  <a:cubicBezTo>
                    <a:pt x="2544" y="4934"/>
                    <a:pt x="5469" y="2172"/>
                    <a:pt x="4865" y="2307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22"/>
            <p:cNvSpPr>
              <a:spLocks/>
            </p:cNvSpPr>
            <p:nvPr/>
          </p:nvSpPr>
          <p:spPr bwMode="auto">
            <a:xfrm>
              <a:off x="2208985" y="3464076"/>
              <a:ext cx="193016" cy="554089"/>
            </a:xfrm>
            <a:custGeom>
              <a:avLst/>
              <a:gdLst>
                <a:gd name="T0" fmla="*/ 98 w 116"/>
                <a:gd name="T1" fmla="*/ 165 h 333"/>
                <a:gd name="T2" fmla="*/ 91 w 116"/>
                <a:gd name="T3" fmla="*/ 69 h 333"/>
                <a:gd name="T4" fmla="*/ 91 w 116"/>
                <a:gd name="T5" fmla="*/ 0 h 333"/>
                <a:gd name="T6" fmla="*/ 58 w 116"/>
                <a:gd name="T7" fmla="*/ 0 h 333"/>
                <a:gd name="T8" fmla="*/ 24 w 116"/>
                <a:gd name="T9" fmla="*/ 0 h 333"/>
                <a:gd name="T10" fmla="*/ 24 w 116"/>
                <a:gd name="T11" fmla="*/ 69 h 333"/>
                <a:gd name="T12" fmla="*/ 18 w 116"/>
                <a:gd name="T13" fmla="*/ 165 h 333"/>
                <a:gd name="T14" fmla="*/ 0 w 116"/>
                <a:gd name="T15" fmla="*/ 333 h 333"/>
                <a:gd name="T16" fmla="*/ 58 w 116"/>
                <a:gd name="T17" fmla="*/ 333 h 333"/>
                <a:gd name="T18" fmla="*/ 116 w 116"/>
                <a:gd name="T19" fmla="*/ 333 h 333"/>
                <a:gd name="T20" fmla="*/ 98 w 116"/>
                <a:gd name="T21" fmla="*/ 165 h 333"/>
                <a:gd name="T22" fmla="*/ 98 w 116"/>
                <a:gd name="T23" fmla="*/ 16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333">
                  <a:moveTo>
                    <a:pt x="98" y="165"/>
                  </a:moveTo>
                  <a:lnTo>
                    <a:pt x="91" y="69"/>
                  </a:lnTo>
                  <a:lnTo>
                    <a:pt x="91" y="0"/>
                  </a:lnTo>
                  <a:lnTo>
                    <a:pt x="58" y="0"/>
                  </a:lnTo>
                  <a:lnTo>
                    <a:pt x="24" y="0"/>
                  </a:lnTo>
                  <a:lnTo>
                    <a:pt x="24" y="69"/>
                  </a:lnTo>
                  <a:lnTo>
                    <a:pt x="18" y="165"/>
                  </a:lnTo>
                  <a:lnTo>
                    <a:pt x="0" y="333"/>
                  </a:lnTo>
                  <a:lnTo>
                    <a:pt x="58" y="333"/>
                  </a:lnTo>
                  <a:lnTo>
                    <a:pt x="116" y="333"/>
                  </a:lnTo>
                  <a:lnTo>
                    <a:pt x="98" y="165"/>
                  </a:lnTo>
                  <a:lnTo>
                    <a:pt x="98" y="1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125"/>
            <p:cNvSpPr>
              <a:spLocks/>
            </p:cNvSpPr>
            <p:nvPr/>
          </p:nvSpPr>
          <p:spPr bwMode="auto">
            <a:xfrm>
              <a:off x="2242263" y="3454093"/>
              <a:ext cx="126459" cy="28287"/>
            </a:xfrm>
            <a:custGeom>
              <a:avLst/>
              <a:gdLst>
                <a:gd name="T0" fmla="*/ 0 w 76"/>
                <a:gd name="T1" fmla="*/ 0 h 17"/>
                <a:gd name="T2" fmla="*/ 76 w 76"/>
                <a:gd name="T3" fmla="*/ 0 h 17"/>
                <a:gd name="T4" fmla="*/ 76 w 76"/>
                <a:gd name="T5" fmla="*/ 17 h 17"/>
                <a:gd name="T6" fmla="*/ 0 w 76"/>
                <a:gd name="T7" fmla="*/ 17 h 17"/>
                <a:gd name="T8" fmla="*/ 0 w 76"/>
                <a:gd name="T9" fmla="*/ 0 h 17"/>
                <a:gd name="T10" fmla="*/ 0 w 76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7">
                  <a:moveTo>
                    <a:pt x="0" y="0"/>
                  </a:moveTo>
                  <a:lnTo>
                    <a:pt x="76" y="0"/>
                  </a:lnTo>
                  <a:lnTo>
                    <a:pt x="76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126"/>
            <p:cNvSpPr>
              <a:spLocks/>
            </p:cNvSpPr>
            <p:nvPr/>
          </p:nvSpPr>
          <p:spPr bwMode="auto">
            <a:xfrm>
              <a:off x="2242263" y="3454093"/>
              <a:ext cx="126459" cy="28287"/>
            </a:xfrm>
            <a:custGeom>
              <a:avLst/>
              <a:gdLst>
                <a:gd name="T0" fmla="*/ 76 w 76"/>
                <a:gd name="T1" fmla="*/ 0 h 17"/>
                <a:gd name="T2" fmla="*/ 76 w 76"/>
                <a:gd name="T3" fmla="*/ 0 h 17"/>
                <a:gd name="T4" fmla="*/ 0 w 76"/>
                <a:gd name="T5" fmla="*/ 0 h 17"/>
                <a:gd name="T6" fmla="*/ 0 w 76"/>
                <a:gd name="T7" fmla="*/ 17 h 17"/>
                <a:gd name="T8" fmla="*/ 0 w 76"/>
                <a:gd name="T9" fmla="*/ 17 h 17"/>
                <a:gd name="T10" fmla="*/ 0 w 76"/>
                <a:gd name="T11" fmla="*/ 0 h 17"/>
                <a:gd name="T12" fmla="*/ 76 w 76"/>
                <a:gd name="T13" fmla="*/ 0 h 17"/>
                <a:gd name="T14" fmla="*/ 76 w 76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7">
                  <a:moveTo>
                    <a:pt x="76" y="0"/>
                  </a:moveTo>
                  <a:lnTo>
                    <a:pt x="76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58" name="Picture 12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0600" y="3450765"/>
              <a:ext cx="131451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59" name="Picture 1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944" y="3726977"/>
              <a:ext cx="143098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60" name="Picture 13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5608" y="3726977"/>
              <a:ext cx="141434" cy="332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61" name="Picture 13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7256" y="3562249"/>
              <a:ext cx="118139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62" name="Picture 13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7256" y="3562249"/>
              <a:ext cx="116475" cy="332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3" name="Freeform 136"/>
            <p:cNvSpPr>
              <a:spLocks/>
            </p:cNvSpPr>
            <p:nvPr/>
          </p:nvSpPr>
          <p:spPr bwMode="auto">
            <a:xfrm>
              <a:off x="2302165" y="3264405"/>
              <a:ext cx="106491" cy="134779"/>
            </a:xfrm>
            <a:custGeom>
              <a:avLst/>
              <a:gdLst>
                <a:gd name="T0" fmla="*/ 0 w 340"/>
                <a:gd name="T1" fmla="*/ 429 h 429"/>
                <a:gd name="T2" fmla="*/ 188 w 340"/>
                <a:gd name="T3" fmla="*/ 254 h 429"/>
                <a:gd name="T4" fmla="*/ 253 w 340"/>
                <a:gd name="T5" fmla="*/ 63 h 429"/>
                <a:gd name="T6" fmla="*/ 221 w 340"/>
                <a:gd name="T7" fmla="*/ 173 h 429"/>
                <a:gd name="T8" fmla="*/ 88 w 340"/>
                <a:gd name="T9" fmla="*/ 396 h 429"/>
                <a:gd name="T10" fmla="*/ 262 w 340"/>
                <a:gd name="T11" fmla="*/ 291 h 429"/>
                <a:gd name="T12" fmla="*/ 340 w 340"/>
                <a:gd name="T13" fmla="*/ 0 h 429"/>
                <a:gd name="T14" fmla="*/ 105 w 340"/>
                <a:gd name="T15" fmla="*/ 89 h 429"/>
                <a:gd name="T16" fmla="*/ 67 w 340"/>
                <a:gd name="T17" fmla="*/ 290 h 429"/>
                <a:gd name="T18" fmla="*/ 0 w 340"/>
                <a:gd name="T1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29">
                  <a:moveTo>
                    <a:pt x="0" y="429"/>
                  </a:moveTo>
                  <a:cubicBezTo>
                    <a:pt x="0" y="429"/>
                    <a:pt x="146" y="381"/>
                    <a:pt x="188" y="254"/>
                  </a:cubicBezTo>
                  <a:cubicBezTo>
                    <a:pt x="231" y="128"/>
                    <a:pt x="185" y="135"/>
                    <a:pt x="253" y="63"/>
                  </a:cubicBezTo>
                  <a:cubicBezTo>
                    <a:pt x="253" y="63"/>
                    <a:pt x="219" y="107"/>
                    <a:pt x="221" y="173"/>
                  </a:cubicBezTo>
                  <a:cubicBezTo>
                    <a:pt x="223" y="227"/>
                    <a:pt x="167" y="367"/>
                    <a:pt x="88" y="396"/>
                  </a:cubicBezTo>
                  <a:cubicBezTo>
                    <a:pt x="88" y="396"/>
                    <a:pt x="206" y="395"/>
                    <a:pt x="262" y="291"/>
                  </a:cubicBezTo>
                  <a:cubicBezTo>
                    <a:pt x="319" y="187"/>
                    <a:pt x="248" y="101"/>
                    <a:pt x="340" y="0"/>
                  </a:cubicBezTo>
                  <a:cubicBezTo>
                    <a:pt x="340" y="0"/>
                    <a:pt x="176" y="7"/>
                    <a:pt x="105" y="89"/>
                  </a:cubicBezTo>
                  <a:cubicBezTo>
                    <a:pt x="34" y="171"/>
                    <a:pt x="67" y="290"/>
                    <a:pt x="67" y="290"/>
                  </a:cubicBezTo>
                  <a:cubicBezTo>
                    <a:pt x="67" y="290"/>
                    <a:pt x="81" y="374"/>
                    <a:pt x="0" y="429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137"/>
            <p:cNvSpPr>
              <a:spLocks/>
            </p:cNvSpPr>
            <p:nvPr/>
          </p:nvSpPr>
          <p:spPr bwMode="auto">
            <a:xfrm>
              <a:off x="2628295" y="3264405"/>
              <a:ext cx="108156" cy="134779"/>
            </a:xfrm>
            <a:custGeom>
              <a:avLst/>
              <a:gdLst>
                <a:gd name="T0" fmla="*/ 0 w 340"/>
                <a:gd name="T1" fmla="*/ 429 h 429"/>
                <a:gd name="T2" fmla="*/ 188 w 340"/>
                <a:gd name="T3" fmla="*/ 254 h 429"/>
                <a:gd name="T4" fmla="*/ 253 w 340"/>
                <a:gd name="T5" fmla="*/ 63 h 429"/>
                <a:gd name="T6" fmla="*/ 221 w 340"/>
                <a:gd name="T7" fmla="*/ 173 h 429"/>
                <a:gd name="T8" fmla="*/ 88 w 340"/>
                <a:gd name="T9" fmla="*/ 396 h 429"/>
                <a:gd name="T10" fmla="*/ 262 w 340"/>
                <a:gd name="T11" fmla="*/ 291 h 429"/>
                <a:gd name="T12" fmla="*/ 340 w 340"/>
                <a:gd name="T13" fmla="*/ 0 h 429"/>
                <a:gd name="T14" fmla="*/ 105 w 340"/>
                <a:gd name="T15" fmla="*/ 89 h 429"/>
                <a:gd name="T16" fmla="*/ 67 w 340"/>
                <a:gd name="T17" fmla="*/ 290 h 429"/>
                <a:gd name="T18" fmla="*/ 0 w 340"/>
                <a:gd name="T1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29">
                  <a:moveTo>
                    <a:pt x="0" y="429"/>
                  </a:moveTo>
                  <a:cubicBezTo>
                    <a:pt x="0" y="429"/>
                    <a:pt x="146" y="381"/>
                    <a:pt x="188" y="254"/>
                  </a:cubicBezTo>
                  <a:cubicBezTo>
                    <a:pt x="231" y="128"/>
                    <a:pt x="185" y="135"/>
                    <a:pt x="253" y="63"/>
                  </a:cubicBezTo>
                  <a:cubicBezTo>
                    <a:pt x="253" y="63"/>
                    <a:pt x="219" y="107"/>
                    <a:pt x="221" y="173"/>
                  </a:cubicBezTo>
                  <a:cubicBezTo>
                    <a:pt x="223" y="227"/>
                    <a:pt x="166" y="367"/>
                    <a:pt x="88" y="396"/>
                  </a:cubicBezTo>
                  <a:cubicBezTo>
                    <a:pt x="88" y="396"/>
                    <a:pt x="206" y="395"/>
                    <a:pt x="262" y="291"/>
                  </a:cubicBezTo>
                  <a:cubicBezTo>
                    <a:pt x="318" y="187"/>
                    <a:pt x="248" y="101"/>
                    <a:pt x="340" y="0"/>
                  </a:cubicBezTo>
                  <a:cubicBezTo>
                    <a:pt x="340" y="0"/>
                    <a:pt x="176" y="7"/>
                    <a:pt x="105" y="89"/>
                  </a:cubicBezTo>
                  <a:cubicBezTo>
                    <a:pt x="34" y="171"/>
                    <a:pt x="67" y="290"/>
                    <a:pt x="67" y="290"/>
                  </a:cubicBezTo>
                  <a:cubicBezTo>
                    <a:pt x="67" y="290"/>
                    <a:pt x="81" y="374"/>
                    <a:pt x="0" y="429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138"/>
            <p:cNvSpPr>
              <a:spLocks/>
            </p:cNvSpPr>
            <p:nvPr/>
          </p:nvSpPr>
          <p:spPr bwMode="auto">
            <a:xfrm>
              <a:off x="1974371" y="3264405"/>
              <a:ext cx="106491" cy="134779"/>
            </a:xfrm>
            <a:custGeom>
              <a:avLst/>
              <a:gdLst>
                <a:gd name="T0" fmla="*/ 0 w 340"/>
                <a:gd name="T1" fmla="*/ 429 h 429"/>
                <a:gd name="T2" fmla="*/ 189 w 340"/>
                <a:gd name="T3" fmla="*/ 254 h 429"/>
                <a:gd name="T4" fmla="*/ 253 w 340"/>
                <a:gd name="T5" fmla="*/ 63 h 429"/>
                <a:gd name="T6" fmla="*/ 221 w 340"/>
                <a:gd name="T7" fmla="*/ 173 h 429"/>
                <a:gd name="T8" fmla="*/ 88 w 340"/>
                <a:gd name="T9" fmla="*/ 396 h 429"/>
                <a:gd name="T10" fmla="*/ 263 w 340"/>
                <a:gd name="T11" fmla="*/ 291 h 429"/>
                <a:gd name="T12" fmla="*/ 340 w 340"/>
                <a:gd name="T13" fmla="*/ 0 h 429"/>
                <a:gd name="T14" fmla="*/ 105 w 340"/>
                <a:gd name="T15" fmla="*/ 89 h 429"/>
                <a:gd name="T16" fmla="*/ 67 w 340"/>
                <a:gd name="T17" fmla="*/ 290 h 429"/>
                <a:gd name="T18" fmla="*/ 0 w 340"/>
                <a:gd name="T1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29">
                  <a:moveTo>
                    <a:pt x="0" y="429"/>
                  </a:moveTo>
                  <a:cubicBezTo>
                    <a:pt x="0" y="429"/>
                    <a:pt x="146" y="381"/>
                    <a:pt x="189" y="254"/>
                  </a:cubicBezTo>
                  <a:cubicBezTo>
                    <a:pt x="231" y="128"/>
                    <a:pt x="185" y="135"/>
                    <a:pt x="253" y="63"/>
                  </a:cubicBezTo>
                  <a:cubicBezTo>
                    <a:pt x="253" y="63"/>
                    <a:pt x="219" y="107"/>
                    <a:pt x="221" y="173"/>
                  </a:cubicBezTo>
                  <a:cubicBezTo>
                    <a:pt x="223" y="227"/>
                    <a:pt x="167" y="367"/>
                    <a:pt x="88" y="396"/>
                  </a:cubicBezTo>
                  <a:cubicBezTo>
                    <a:pt x="88" y="396"/>
                    <a:pt x="207" y="395"/>
                    <a:pt x="263" y="291"/>
                  </a:cubicBezTo>
                  <a:cubicBezTo>
                    <a:pt x="319" y="187"/>
                    <a:pt x="248" y="101"/>
                    <a:pt x="340" y="0"/>
                  </a:cubicBezTo>
                  <a:cubicBezTo>
                    <a:pt x="340" y="0"/>
                    <a:pt x="177" y="7"/>
                    <a:pt x="105" y="89"/>
                  </a:cubicBezTo>
                  <a:cubicBezTo>
                    <a:pt x="34" y="171"/>
                    <a:pt x="67" y="290"/>
                    <a:pt x="67" y="290"/>
                  </a:cubicBezTo>
                  <a:cubicBezTo>
                    <a:pt x="67" y="290"/>
                    <a:pt x="81" y="374"/>
                    <a:pt x="0" y="429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39"/>
            <p:cNvSpPr>
              <a:spLocks/>
            </p:cNvSpPr>
            <p:nvPr/>
          </p:nvSpPr>
          <p:spPr bwMode="auto">
            <a:xfrm>
              <a:off x="2305493" y="3264405"/>
              <a:ext cx="103164" cy="133114"/>
            </a:xfrm>
            <a:custGeom>
              <a:avLst/>
              <a:gdLst>
                <a:gd name="T0" fmla="*/ 327 w 327"/>
                <a:gd name="T1" fmla="*/ 0 h 420"/>
                <a:gd name="T2" fmla="*/ 92 w 327"/>
                <a:gd name="T3" fmla="*/ 89 h 420"/>
                <a:gd name="T4" fmla="*/ 46 w 327"/>
                <a:gd name="T5" fmla="*/ 225 h 420"/>
                <a:gd name="T6" fmla="*/ 54 w 327"/>
                <a:gd name="T7" fmla="*/ 290 h 420"/>
                <a:gd name="T8" fmla="*/ 55 w 327"/>
                <a:gd name="T9" fmla="*/ 305 h 420"/>
                <a:gd name="T10" fmla="*/ 0 w 327"/>
                <a:gd name="T11" fmla="*/ 420 h 420"/>
                <a:gd name="T12" fmla="*/ 55 w 327"/>
                <a:gd name="T13" fmla="*/ 305 h 420"/>
                <a:gd name="T14" fmla="*/ 54 w 327"/>
                <a:gd name="T15" fmla="*/ 290 h 420"/>
                <a:gd name="T16" fmla="*/ 46 w 327"/>
                <a:gd name="T17" fmla="*/ 225 h 420"/>
                <a:gd name="T18" fmla="*/ 92 w 327"/>
                <a:gd name="T19" fmla="*/ 89 h 420"/>
                <a:gd name="T20" fmla="*/ 327 w 327"/>
                <a:gd name="T21" fmla="*/ 0 h 420"/>
                <a:gd name="T22" fmla="*/ 327 w 327"/>
                <a:gd name="T2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7" h="420">
                  <a:moveTo>
                    <a:pt x="327" y="0"/>
                  </a:moveTo>
                  <a:cubicBezTo>
                    <a:pt x="327" y="0"/>
                    <a:pt x="163" y="7"/>
                    <a:pt x="92" y="89"/>
                  </a:cubicBezTo>
                  <a:cubicBezTo>
                    <a:pt x="55" y="131"/>
                    <a:pt x="46" y="184"/>
                    <a:pt x="46" y="225"/>
                  </a:cubicBezTo>
                  <a:cubicBezTo>
                    <a:pt x="46" y="263"/>
                    <a:pt x="54" y="290"/>
                    <a:pt x="54" y="290"/>
                  </a:cubicBezTo>
                  <a:cubicBezTo>
                    <a:pt x="54" y="290"/>
                    <a:pt x="55" y="296"/>
                    <a:pt x="55" y="305"/>
                  </a:cubicBezTo>
                  <a:cubicBezTo>
                    <a:pt x="55" y="330"/>
                    <a:pt x="48" y="380"/>
                    <a:pt x="0" y="420"/>
                  </a:cubicBezTo>
                  <a:cubicBezTo>
                    <a:pt x="48" y="380"/>
                    <a:pt x="55" y="330"/>
                    <a:pt x="55" y="305"/>
                  </a:cubicBezTo>
                  <a:cubicBezTo>
                    <a:pt x="55" y="296"/>
                    <a:pt x="54" y="290"/>
                    <a:pt x="54" y="290"/>
                  </a:cubicBezTo>
                  <a:cubicBezTo>
                    <a:pt x="54" y="290"/>
                    <a:pt x="46" y="263"/>
                    <a:pt x="46" y="225"/>
                  </a:cubicBezTo>
                  <a:cubicBezTo>
                    <a:pt x="46" y="184"/>
                    <a:pt x="55" y="131"/>
                    <a:pt x="92" y="89"/>
                  </a:cubicBezTo>
                  <a:cubicBezTo>
                    <a:pt x="163" y="7"/>
                    <a:pt x="327" y="0"/>
                    <a:pt x="327" y="0"/>
                  </a:cubicBezTo>
                  <a:cubicBezTo>
                    <a:pt x="327" y="0"/>
                    <a:pt x="327" y="0"/>
                    <a:pt x="327" y="0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140"/>
            <p:cNvSpPr>
              <a:spLocks/>
            </p:cNvSpPr>
            <p:nvPr/>
          </p:nvSpPr>
          <p:spPr bwMode="auto">
            <a:xfrm>
              <a:off x="2328788" y="3284372"/>
              <a:ext cx="53246" cy="104828"/>
            </a:xfrm>
            <a:custGeom>
              <a:avLst/>
              <a:gdLst>
                <a:gd name="T0" fmla="*/ 165 w 165"/>
                <a:gd name="T1" fmla="*/ 0 h 333"/>
                <a:gd name="T2" fmla="*/ 165 w 165"/>
                <a:gd name="T3" fmla="*/ 0 h 333"/>
                <a:gd name="T4" fmla="*/ 133 w 165"/>
                <a:gd name="T5" fmla="*/ 104 h 333"/>
                <a:gd name="T6" fmla="*/ 133 w 165"/>
                <a:gd name="T7" fmla="*/ 110 h 333"/>
                <a:gd name="T8" fmla="*/ 133 w 165"/>
                <a:gd name="T9" fmla="*/ 113 h 333"/>
                <a:gd name="T10" fmla="*/ 0 w 165"/>
                <a:gd name="T11" fmla="*/ 333 h 333"/>
                <a:gd name="T12" fmla="*/ 0 w 165"/>
                <a:gd name="T13" fmla="*/ 333 h 333"/>
                <a:gd name="T14" fmla="*/ 133 w 165"/>
                <a:gd name="T15" fmla="*/ 113 h 333"/>
                <a:gd name="T16" fmla="*/ 133 w 165"/>
                <a:gd name="T17" fmla="*/ 110 h 333"/>
                <a:gd name="T18" fmla="*/ 133 w 165"/>
                <a:gd name="T19" fmla="*/ 104 h 333"/>
                <a:gd name="T20" fmla="*/ 165 w 165"/>
                <a:gd name="T2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333">
                  <a:moveTo>
                    <a:pt x="165" y="0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5" y="0"/>
                    <a:pt x="133" y="42"/>
                    <a:pt x="133" y="104"/>
                  </a:cubicBezTo>
                  <a:cubicBezTo>
                    <a:pt x="133" y="106"/>
                    <a:pt x="133" y="108"/>
                    <a:pt x="133" y="110"/>
                  </a:cubicBezTo>
                  <a:cubicBezTo>
                    <a:pt x="133" y="111"/>
                    <a:pt x="133" y="112"/>
                    <a:pt x="133" y="113"/>
                  </a:cubicBezTo>
                  <a:cubicBezTo>
                    <a:pt x="133" y="168"/>
                    <a:pt x="77" y="304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77" y="304"/>
                    <a:pt x="133" y="168"/>
                    <a:pt x="133" y="113"/>
                  </a:cubicBezTo>
                  <a:cubicBezTo>
                    <a:pt x="133" y="112"/>
                    <a:pt x="133" y="111"/>
                    <a:pt x="133" y="110"/>
                  </a:cubicBezTo>
                  <a:cubicBezTo>
                    <a:pt x="133" y="108"/>
                    <a:pt x="133" y="106"/>
                    <a:pt x="133" y="104"/>
                  </a:cubicBezTo>
                  <a:cubicBezTo>
                    <a:pt x="133" y="42"/>
                    <a:pt x="165" y="0"/>
                    <a:pt x="165" y="0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141"/>
            <p:cNvSpPr>
              <a:spLocks noEditPoints="1"/>
            </p:cNvSpPr>
            <p:nvPr/>
          </p:nvSpPr>
          <p:spPr bwMode="auto">
            <a:xfrm>
              <a:off x="2302165" y="3286037"/>
              <a:ext cx="76541" cy="113147"/>
            </a:xfrm>
            <a:custGeom>
              <a:avLst/>
              <a:gdLst>
                <a:gd name="T0" fmla="*/ 0 w 245"/>
                <a:gd name="T1" fmla="*/ 358 h 359"/>
                <a:gd name="T2" fmla="*/ 0 w 245"/>
                <a:gd name="T3" fmla="*/ 359 h 359"/>
                <a:gd name="T4" fmla="*/ 0 w 245"/>
                <a:gd name="T5" fmla="*/ 358 h 359"/>
                <a:gd name="T6" fmla="*/ 2 w 245"/>
                <a:gd name="T7" fmla="*/ 357 h 359"/>
                <a:gd name="T8" fmla="*/ 1 w 245"/>
                <a:gd name="T9" fmla="*/ 358 h 359"/>
                <a:gd name="T10" fmla="*/ 2 w 245"/>
                <a:gd name="T11" fmla="*/ 357 h 359"/>
                <a:gd name="T12" fmla="*/ 8 w 245"/>
                <a:gd name="T13" fmla="*/ 353 h 359"/>
                <a:gd name="T14" fmla="*/ 7 w 245"/>
                <a:gd name="T15" fmla="*/ 354 h 359"/>
                <a:gd name="T16" fmla="*/ 8 w 245"/>
                <a:gd name="T17" fmla="*/ 353 h 359"/>
                <a:gd name="T18" fmla="*/ 8 w 245"/>
                <a:gd name="T19" fmla="*/ 353 h 359"/>
                <a:gd name="T20" fmla="*/ 8 w 245"/>
                <a:gd name="T21" fmla="*/ 353 h 359"/>
                <a:gd name="T22" fmla="*/ 8 w 245"/>
                <a:gd name="T23" fmla="*/ 353 h 359"/>
                <a:gd name="T24" fmla="*/ 9 w 245"/>
                <a:gd name="T25" fmla="*/ 352 h 359"/>
                <a:gd name="T26" fmla="*/ 8 w 245"/>
                <a:gd name="T27" fmla="*/ 353 h 359"/>
                <a:gd name="T28" fmla="*/ 9 w 245"/>
                <a:gd name="T29" fmla="*/ 352 h 359"/>
                <a:gd name="T30" fmla="*/ 10 w 245"/>
                <a:gd name="T31" fmla="*/ 351 h 359"/>
                <a:gd name="T32" fmla="*/ 10 w 245"/>
                <a:gd name="T33" fmla="*/ 351 h 359"/>
                <a:gd name="T34" fmla="*/ 10 w 245"/>
                <a:gd name="T35" fmla="*/ 351 h 359"/>
                <a:gd name="T36" fmla="*/ 245 w 245"/>
                <a:gd name="T37" fmla="*/ 0 h 359"/>
                <a:gd name="T38" fmla="*/ 211 w 245"/>
                <a:gd name="T39" fmla="*/ 56 h 359"/>
                <a:gd name="T40" fmla="*/ 245 w 245"/>
                <a:gd name="T4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5" h="359">
                  <a:moveTo>
                    <a:pt x="0" y="358"/>
                  </a:moveTo>
                  <a:cubicBezTo>
                    <a:pt x="0" y="359"/>
                    <a:pt x="0" y="359"/>
                    <a:pt x="0" y="359"/>
                  </a:cubicBezTo>
                  <a:cubicBezTo>
                    <a:pt x="0" y="358"/>
                    <a:pt x="0" y="358"/>
                    <a:pt x="0" y="358"/>
                  </a:cubicBezTo>
                  <a:moveTo>
                    <a:pt x="2" y="357"/>
                  </a:moveTo>
                  <a:cubicBezTo>
                    <a:pt x="1" y="358"/>
                    <a:pt x="1" y="358"/>
                    <a:pt x="1" y="358"/>
                  </a:cubicBezTo>
                  <a:cubicBezTo>
                    <a:pt x="2" y="357"/>
                    <a:pt x="2" y="357"/>
                    <a:pt x="2" y="357"/>
                  </a:cubicBezTo>
                  <a:moveTo>
                    <a:pt x="8" y="353"/>
                  </a:moveTo>
                  <a:cubicBezTo>
                    <a:pt x="7" y="353"/>
                    <a:pt x="7" y="353"/>
                    <a:pt x="7" y="354"/>
                  </a:cubicBezTo>
                  <a:cubicBezTo>
                    <a:pt x="7" y="353"/>
                    <a:pt x="7" y="353"/>
                    <a:pt x="8" y="353"/>
                  </a:cubicBezTo>
                  <a:moveTo>
                    <a:pt x="8" y="353"/>
                  </a:moveTo>
                  <a:cubicBezTo>
                    <a:pt x="8" y="353"/>
                    <a:pt x="8" y="353"/>
                    <a:pt x="8" y="353"/>
                  </a:cubicBezTo>
                  <a:cubicBezTo>
                    <a:pt x="8" y="353"/>
                    <a:pt x="8" y="353"/>
                    <a:pt x="8" y="353"/>
                  </a:cubicBezTo>
                  <a:moveTo>
                    <a:pt x="9" y="352"/>
                  </a:moveTo>
                  <a:cubicBezTo>
                    <a:pt x="9" y="352"/>
                    <a:pt x="8" y="352"/>
                    <a:pt x="8" y="353"/>
                  </a:cubicBezTo>
                  <a:cubicBezTo>
                    <a:pt x="8" y="352"/>
                    <a:pt x="9" y="352"/>
                    <a:pt x="9" y="352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245" y="0"/>
                  </a:moveTo>
                  <a:cubicBezTo>
                    <a:pt x="222" y="25"/>
                    <a:pt x="215" y="40"/>
                    <a:pt x="211" y="56"/>
                  </a:cubicBezTo>
                  <a:cubicBezTo>
                    <a:pt x="215" y="40"/>
                    <a:pt x="222" y="25"/>
                    <a:pt x="245" y="0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69" name="Picture 14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8837" y="3261077"/>
              <a:ext cx="113147" cy="1414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70" name="Freeform 143"/>
            <p:cNvSpPr>
              <a:spLocks/>
            </p:cNvSpPr>
            <p:nvPr/>
          </p:nvSpPr>
          <p:spPr bwMode="auto">
            <a:xfrm>
              <a:off x="2536779" y="3464076"/>
              <a:ext cx="193016" cy="554089"/>
            </a:xfrm>
            <a:custGeom>
              <a:avLst/>
              <a:gdLst>
                <a:gd name="T0" fmla="*/ 97 w 116"/>
                <a:gd name="T1" fmla="*/ 165 h 333"/>
                <a:gd name="T2" fmla="*/ 91 w 116"/>
                <a:gd name="T3" fmla="*/ 69 h 333"/>
                <a:gd name="T4" fmla="*/ 91 w 116"/>
                <a:gd name="T5" fmla="*/ 0 h 333"/>
                <a:gd name="T6" fmla="*/ 58 w 116"/>
                <a:gd name="T7" fmla="*/ 0 h 333"/>
                <a:gd name="T8" fmla="*/ 24 w 116"/>
                <a:gd name="T9" fmla="*/ 0 h 333"/>
                <a:gd name="T10" fmla="*/ 24 w 116"/>
                <a:gd name="T11" fmla="*/ 69 h 333"/>
                <a:gd name="T12" fmla="*/ 18 w 116"/>
                <a:gd name="T13" fmla="*/ 165 h 333"/>
                <a:gd name="T14" fmla="*/ 0 w 116"/>
                <a:gd name="T15" fmla="*/ 333 h 333"/>
                <a:gd name="T16" fmla="*/ 58 w 116"/>
                <a:gd name="T17" fmla="*/ 333 h 333"/>
                <a:gd name="T18" fmla="*/ 116 w 116"/>
                <a:gd name="T19" fmla="*/ 333 h 333"/>
                <a:gd name="T20" fmla="*/ 97 w 116"/>
                <a:gd name="T21" fmla="*/ 165 h 333"/>
                <a:gd name="T22" fmla="*/ 97 w 116"/>
                <a:gd name="T23" fmla="*/ 16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333">
                  <a:moveTo>
                    <a:pt x="97" y="165"/>
                  </a:moveTo>
                  <a:lnTo>
                    <a:pt x="91" y="69"/>
                  </a:lnTo>
                  <a:lnTo>
                    <a:pt x="91" y="0"/>
                  </a:lnTo>
                  <a:lnTo>
                    <a:pt x="58" y="0"/>
                  </a:lnTo>
                  <a:lnTo>
                    <a:pt x="24" y="0"/>
                  </a:lnTo>
                  <a:lnTo>
                    <a:pt x="24" y="69"/>
                  </a:lnTo>
                  <a:lnTo>
                    <a:pt x="18" y="165"/>
                  </a:lnTo>
                  <a:lnTo>
                    <a:pt x="0" y="333"/>
                  </a:lnTo>
                  <a:lnTo>
                    <a:pt x="58" y="333"/>
                  </a:lnTo>
                  <a:lnTo>
                    <a:pt x="116" y="333"/>
                  </a:lnTo>
                  <a:lnTo>
                    <a:pt x="97" y="165"/>
                  </a:lnTo>
                  <a:lnTo>
                    <a:pt x="97" y="1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146"/>
            <p:cNvSpPr>
              <a:spLocks/>
            </p:cNvSpPr>
            <p:nvPr/>
          </p:nvSpPr>
          <p:spPr bwMode="auto">
            <a:xfrm>
              <a:off x="2568393" y="3454093"/>
              <a:ext cx="128123" cy="28287"/>
            </a:xfrm>
            <a:custGeom>
              <a:avLst/>
              <a:gdLst>
                <a:gd name="T0" fmla="*/ 0 w 77"/>
                <a:gd name="T1" fmla="*/ 0 h 17"/>
                <a:gd name="T2" fmla="*/ 77 w 77"/>
                <a:gd name="T3" fmla="*/ 0 h 17"/>
                <a:gd name="T4" fmla="*/ 77 w 77"/>
                <a:gd name="T5" fmla="*/ 17 h 17"/>
                <a:gd name="T6" fmla="*/ 0 w 77"/>
                <a:gd name="T7" fmla="*/ 17 h 17"/>
                <a:gd name="T8" fmla="*/ 0 w 77"/>
                <a:gd name="T9" fmla="*/ 0 h 17"/>
                <a:gd name="T10" fmla="*/ 0 w 77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7">
                  <a:moveTo>
                    <a:pt x="0" y="0"/>
                  </a:moveTo>
                  <a:lnTo>
                    <a:pt x="77" y="0"/>
                  </a:lnTo>
                  <a:lnTo>
                    <a:pt x="77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72" name="Picture 14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6730" y="3450765"/>
              <a:ext cx="133114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73" name="Picture 14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5065" y="3726977"/>
              <a:ext cx="138107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74" name="Picture 150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1738" y="3726977"/>
              <a:ext cx="141434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75" name="Picture 15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1738" y="3726977"/>
              <a:ext cx="141434" cy="332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76" name="Picture 15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3386" y="3562249"/>
              <a:ext cx="118139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77" name="Picture 157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5049" y="3562249"/>
              <a:ext cx="116475" cy="332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78" name="Freeform 158"/>
            <p:cNvSpPr>
              <a:spLocks noEditPoints="1"/>
            </p:cNvSpPr>
            <p:nvPr/>
          </p:nvSpPr>
          <p:spPr bwMode="auto">
            <a:xfrm>
              <a:off x="2646598" y="3264405"/>
              <a:ext cx="89852" cy="121467"/>
            </a:xfrm>
            <a:custGeom>
              <a:avLst/>
              <a:gdLst>
                <a:gd name="T0" fmla="*/ 194 w 281"/>
                <a:gd name="T1" fmla="*/ 63 h 386"/>
                <a:gd name="T2" fmla="*/ 194 w 281"/>
                <a:gd name="T3" fmla="*/ 63 h 386"/>
                <a:gd name="T4" fmla="*/ 162 w 281"/>
                <a:gd name="T5" fmla="*/ 167 h 386"/>
                <a:gd name="T6" fmla="*/ 162 w 281"/>
                <a:gd name="T7" fmla="*/ 173 h 386"/>
                <a:gd name="T8" fmla="*/ 162 w 281"/>
                <a:gd name="T9" fmla="*/ 176 h 386"/>
                <a:gd name="T10" fmla="*/ 49 w 281"/>
                <a:gd name="T11" fmla="*/ 386 h 386"/>
                <a:gd name="T12" fmla="*/ 162 w 281"/>
                <a:gd name="T13" fmla="*/ 176 h 386"/>
                <a:gd name="T14" fmla="*/ 162 w 281"/>
                <a:gd name="T15" fmla="*/ 173 h 386"/>
                <a:gd name="T16" fmla="*/ 162 w 281"/>
                <a:gd name="T17" fmla="*/ 167 h 386"/>
                <a:gd name="T18" fmla="*/ 194 w 281"/>
                <a:gd name="T19" fmla="*/ 63 h 386"/>
                <a:gd name="T20" fmla="*/ 281 w 281"/>
                <a:gd name="T21" fmla="*/ 0 h 386"/>
                <a:gd name="T22" fmla="*/ 46 w 281"/>
                <a:gd name="T23" fmla="*/ 89 h 386"/>
                <a:gd name="T24" fmla="*/ 0 w 281"/>
                <a:gd name="T25" fmla="*/ 225 h 386"/>
                <a:gd name="T26" fmla="*/ 8 w 281"/>
                <a:gd name="T27" fmla="*/ 290 h 386"/>
                <a:gd name="T28" fmla="*/ 8 w 281"/>
                <a:gd name="T29" fmla="*/ 290 h 386"/>
                <a:gd name="T30" fmla="*/ 8 w 281"/>
                <a:gd name="T31" fmla="*/ 290 h 386"/>
                <a:gd name="T32" fmla="*/ 0 w 281"/>
                <a:gd name="T33" fmla="*/ 225 h 386"/>
                <a:gd name="T34" fmla="*/ 46 w 281"/>
                <a:gd name="T35" fmla="*/ 89 h 386"/>
                <a:gd name="T36" fmla="*/ 281 w 281"/>
                <a:gd name="T37" fmla="*/ 0 h 386"/>
                <a:gd name="T38" fmla="*/ 281 w 281"/>
                <a:gd name="T3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1" h="386">
                  <a:moveTo>
                    <a:pt x="194" y="63"/>
                  </a:moveTo>
                  <a:cubicBezTo>
                    <a:pt x="194" y="63"/>
                    <a:pt x="194" y="63"/>
                    <a:pt x="194" y="63"/>
                  </a:cubicBezTo>
                  <a:cubicBezTo>
                    <a:pt x="193" y="64"/>
                    <a:pt x="162" y="106"/>
                    <a:pt x="162" y="167"/>
                  </a:cubicBezTo>
                  <a:cubicBezTo>
                    <a:pt x="162" y="169"/>
                    <a:pt x="162" y="171"/>
                    <a:pt x="162" y="173"/>
                  </a:cubicBezTo>
                  <a:cubicBezTo>
                    <a:pt x="162" y="174"/>
                    <a:pt x="162" y="175"/>
                    <a:pt x="162" y="176"/>
                  </a:cubicBezTo>
                  <a:cubicBezTo>
                    <a:pt x="162" y="226"/>
                    <a:pt x="116" y="343"/>
                    <a:pt x="49" y="386"/>
                  </a:cubicBezTo>
                  <a:cubicBezTo>
                    <a:pt x="116" y="343"/>
                    <a:pt x="162" y="226"/>
                    <a:pt x="162" y="176"/>
                  </a:cubicBezTo>
                  <a:cubicBezTo>
                    <a:pt x="162" y="175"/>
                    <a:pt x="162" y="174"/>
                    <a:pt x="162" y="173"/>
                  </a:cubicBezTo>
                  <a:cubicBezTo>
                    <a:pt x="162" y="171"/>
                    <a:pt x="162" y="169"/>
                    <a:pt x="162" y="167"/>
                  </a:cubicBezTo>
                  <a:cubicBezTo>
                    <a:pt x="162" y="105"/>
                    <a:pt x="194" y="63"/>
                    <a:pt x="194" y="63"/>
                  </a:cubicBezTo>
                  <a:moveTo>
                    <a:pt x="281" y="0"/>
                  </a:moveTo>
                  <a:cubicBezTo>
                    <a:pt x="281" y="0"/>
                    <a:pt x="117" y="7"/>
                    <a:pt x="46" y="89"/>
                  </a:cubicBezTo>
                  <a:cubicBezTo>
                    <a:pt x="9" y="131"/>
                    <a:pt x="0" y="184"/>
                    <a:pt x="0" y="225"/>
                  </a:cubicBezTo>
                  <a:cubicBezTo>
                    <a:pt x="0" y="263"/>
                    <a:pt x="8" y="290"/>
                    <a:pt x="8" y="290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8" y="290"/>
                    <a:pt x="0" y="263"/>
                    <a:pt x="0" y="225"/>
                  </a:cubicBezTo>
                  <a:cubicBezTo>
                    <a:pt x="0" y="184"/>
                    <a:pt x="9" y="131"/>
                    <a:pt x="46" y="89"/>
                  </a:cubicBezTo>
                  <a:cubicBezTo>
                    <a:pt x="117" y="7"/>
                    <a:pt x="281" y="0"/>
                    <a:pt x="281" y="0"/>
                  </a:cubicBezTo>
                  <a:cubicBezTo>
                    <a:pt x="281" y="0"/>
                    <a:pt x="281" y="0"/>
                    <a:pt x="281" y="0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159"/>
            <p:cNvSpPr>
              <a:spLocks noEditPoints="1"/>
            </p:cNvSpPr>
            <p:nvPr/>
          </p:nvSpPr>
          <p:spPr bwMode="auto">
            <a:xfrm>
              <a:off x="2656582" y="3327634"/>
              <a:ext cx="36606" cy="61566"/>
            </a:xfrm>
            <a:custGeom>
              <a:avLst/>
              <a:gdLst>
                <a:gd name="T0" fmla="*/ 1 w 113"/>
                <a:gd name="T1" fmla="*/ 193 h 193"/>
                <a:gd name="T2" fmla="*/ 0 w 113"/>
                <a:gd name="T3" fmla="*/ 193 h 193"/>
                <a:gd name="T4" fmla="*/ 1 w 113"/>
                <a:gd name="T5" fmla="*/ 193 h 193"/>
                <a:gd name="T6" fmla="*/ 3 w 113"/>
                <a:gd name="T7" fmla="*/ 192 h 193"/>
                <a:gd name="T8" fmla="*/ 2 w 113"/>
                <a:gd name="T9" fmla="*/ 192 h 193"/>
                <a:gd name="T10" fmla="*/ 3 w 113"/>
                <a:gd name="T11" fmla="*/ 192 h 193"/>
                <a:gd name="T12" fmla="*/ 4 w 113"/>
                <a:gd name="T13" fmla="*/ 191 h 193"/>
                <a:gd name="T14" fmla="*/ 4 w 113"/>
                <a:gd name="T15" fmla="*/ 192 h 193"/>
                <a:gd name="T16" fmla="*/ 4 w 113"/>
                <a:gd name="T17" fmla="*/ 191 h 193"/>
                <a:gd name="T18" fmla="*/ 6 w 113"/>
                <a:gd name="T19" fmla="*/ 191 h 193"/>
                <a:gd name="T20" fmla="*/ 6 w 113"/>
                <a:gd name="T21" fmla="*/ 191 h 193"/>
                <a:gd name="T22" fmla="*/ 6 w 113"/>
                <a:gd name="T23" fmla="*/ 191 h 193"/>
                <a:gd name="T24" fmla="*/ 7 w 113"/>
                <a:gd name="T25" fmla="*/ 190 h 193"/>
                <a:gd name="T26" fmla="*/ 7 w 113"/>
                <a:gd name="T27" fmla="*/ 190 h 193"/>
                <a:gd name="T28" fmla="*/ 7 w 113"/>
                <a:gd name="T29" fmla="*/ 190 h 193"/>
                <a:gd name="T30" fmla="*/ 10 w 113"/>
                <a:gd name="T31" fmla="*/ 189 h 193"/>
                <a:gd name="T32" fmla="*/ 7 w 113"/>
                <a:gd name="T33" fmla="*/ 190 h 193"/>
                <a:gd name="T34" fmla="*/ 10 w 113"/>
                <a:gd name="T35" fmla="*/ 189 h 193"/>
                <a:gd name="T36" fmla="*/ 11 w 113"/>
                <a:gd name="T37" fmla="*/ 188 h 193"/>
                <a:gd name="T38" fmla="*/ 10 w 113"/>
                <a:gd name="T39" fmla="*/ 189 h 193"/>
                <a:gd name="T40" fmla="*/ 11 w 113"/>
                <a:gd name="T41" fmla="*/ 188 h 193"/>
                <a:gd name="T42" fmla="*/ 12 w 113"/>
                <a:gd name="T43" fmla="*/ 187 h 193"/>
                <a:gd name="T44" fmla="*/ 12 w 113"/>
                <a:gd name="T45" fmla="*/ 187 h 193"/>
                <a:gd name="T46" fmla="*/ 12 w 113"/>
                <a:gd name="T47" fmla="*/ 187 h 193"/>
                <a:gd name="T48" fmla="*/ 16 w 113"/>
                <a:gd name="T49" fmla="*/ 185 h 193"/>
                <a:gd name="T50" fmla="*/ 13 w 113"/>
                <a:gd name="T51" fmla="*/ 187 h 193"/>
                <a:gd name="T52" fmla="*/ 16 w 113"/>
                <a:gd name="T53" fmla="*/ 185 h 193"/>
                <a:gd name="T54" fmla="*/ 18 w 113"/>
                <a:gd name="T55" fmla="*/ 184 h 193"/>
                <a:gd name="T56" fmla="*/ 16 w 113"/>
                <a:gd name="T57" fmla="*/ 185 h 193"/>
                <a:gd name="T58" fmla="*/ 18 w 113"/>
                <a:gd name="T59" fmla="*/ 184 h 193"/>
                <a:gd name="T60" fmla="*/ 113 w 113"/>
                <a:gd name="T61" fmla="*/ 0 h 193"/>
                <a:gd name="T62" fmla="*/ 98 w 113"/>
                <a:gd name="T63" fmla="*/ 52 h 193"/>
                <a:gd name="T64" fmla="*/ 113 w 113"/>
                <a:gd name="T6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93">
                  <a:moveTo>
                    <a:pt x="1" y="193"/>
                  </a:moveTo>
                  <a:cubicBezTo>
                    <a:pt x="1" y="193"/>
                    <a:pt x="1" y="193"/>
                    <a:pt x="0" y="193"/>
                  </a:cubicBezTo>
                  <a:cubicBezTo>
                    <a:pt x="1" y="193"/>
                    <a:pt x="1" y="193"/>
                    <a:pt x="1" y="193"/>
                  </a:cubicBezTo>
                  <a:moveTo>
                    <a:pt x="3" y="192"/>
                  </a:moveTo>
                  <a:cubicBezTo>
                    <a:pt x="2" y="192"/>
                    <a:pt x="2" y="192"/>
                    <a:pt x="2" y="192"/>
                  </a:cubicBezTo>
                  <a:cubicBezTo>
                    <a:pt x="3" y="192"/>
                    <a:pt x="3" y="192"/>
                    <a:pt x="3" y="192"/>
                  </a:cubicBezTo>
                  <a:moveTo>
                    <a:pt x="4" y="191"/>
                  </a:moveTo>
                  <a:cubicBezTo>
                    <a:pt x="4" y="192"/>
                    <a:pt x="4" y="192"/>
                    <a:pt x="4" y="192"/>
                  </a:cubicBezTo>
                  <a:cubicBezTo>
                    <a:pt x="4" y="191"/>
                    <a:pt x="4" y="191"/>
                    <a:pt x="4" y="191"/>
                  </a:cubicBezTo>
                  <a:moveTo>
                    <a:pt x="6" y="191"/>
                  </a:moveTo>
                  <a:cubicBezTo>
                    <a:pt x="6" y="191"/>
                    <a:pt x="6" y="191"/>
                    <a:pt x="6" y="191"/>
                  </a:cubicBezTo>
                  <a:cubicBezTo>
                    <a:pt x="6" y="191"/>
                    <a:pt x="6" y="191"/>
                    <a:pt x="6" y="191"/>
                  </a:cubicBezTo>
                  <a:moveTo>
                    <a:pt x="7" y="190"/>
                  </a:moveTo>
                  <a:cubicBezTo>
                    <a:pt x="7" y="190"/>
                    <a:pt x="7" y="190"/>
                    <a:pt x="7" y="190"/>
                  </a:cubicBezTo>
                  <a:cubicBezTo>
                    <a:pt x="7" y="190"/>
                    <a:pt x="7" y="190"/>
                    <a:pt x="7" y="190"/>
                  </a:cubicBezTo>
                  <a:moveTo>
                    <a:pt x="10" y="189"/>
                  </a:moveTo>
                  <a:cubicBezTo>
                    <a:pt x="9" y="189"/>
                    <a:pt x="8" y="189"/>
                    <a:pt x="7" y="190"/>
                  </a:cubicBezTo>
                  <a:cubicBezTo>
                    <a:pt x="8" y="189"/>
                    <a:pt x="9" y="189"/>
                    <a:pt x="10" y="189"/>
                  </a:cubicBezTo>
                  <a:moveTo>
                    <a:pt x="11" y="188"/>
                  </a:moveTo>
                  <a:cubicBezTo>
                    <a:pt x="10" y="188"/>
                    <a:pt x="10" y="188"/>
                    <a:pt x="10" y="189"/>
                  </a:cubicBezTo>
                  <a:cubicBezTo>
                    <a:pt x="10" y="188"/>
                    <a:pt x="10" y="188"/>
                    <a:pt x="11" y="188"/>
                  </a:cubicBezTo>
                  <a:moveTo>
                    <a:pt x="12" y="187"/>
                  </a:moveTo>
                  <a:cubicBezTo>
                    <a:pt x="12" y="187"/>
                    <a:pt x="12" y="187"/>
                    <a:pt x="12" y="187"/>
                  </a:cubicBezTo>
                  <a:cubicBezTo>
                    <a:pt x="12" y="187"/>
                    <a:pt x="12" y="187"/>
                    <a:pt x="12" y="187"/>
                  </a:cubicBezTo>
                  <a:moveTo>
                    <a:pt x="16" y="185"/>
                  </a:moveTo>
                  <a:cubicBezTo>
                    <a:pt x="15" y="186"/>
                    <a:pt x="14" y="186"/>
                    <a:pt x="13" y="187"/>
                  </a:cubicBezTo>
                  <a:cubicBezTo>
                    <a:pt x="14" y="186"/>
                    <a:pt x="15" y="186"/>
                    <a:pt x="16" y="185"/>
                  </a:cubicBezTo>
                  <a:moveTo>
                    <a:pt x="18" y="184"/>
                  </a:moveTo>
                  <a:cubicBezTo>
                    <a:pt x="17" y="184"/>
                    <a:pt x="16" y="185"/>
                    <a:pt x="16" y="185"/>
                  </a:cubicBezTo>
                  <a:cubicBezTo>
                    <a:pt x="16" y="185"/>
                    <a:pt x="17" y="184"/>
                    <a:pt x="18" y="184"/>
                  </a:cubicBezTo>
                  <a:moveTo>
                    <a:pt x="113" y="0"/>
                  </a:moveTo>
                  <a:cubicBezTo>
                    <a:pt x="110" y="14"/>
                    <a:pt x="105" y="32"/>
                    <a:pt x="98" y="52"/>
                  </a:cubicBezTo>
                  <a:cubicBezTo>
                    <a:pt x="105" y="32"/>
                    <a:pt x="110" y="14"/>
                    <a:pt x="113" y="0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80" name="Picture 161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6631" y="3261077"/>
              <a:ext cx="113147" cy="1414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81" name="Freeform 162"/>
            <p:cNvSpPr>
              <a:spLocks/>
            </p:cNvSpPr>
            <p:nvPr/>
          </p:nvSpPr>
          <p:spPr bwMode="auto">
            <a:xfrm>
              <a:off x="1881191" y="3464076"/>
              <a:ext cx="193016" cy="554089"/>
            </a:xfrm>
            <a:custGeom>
              <a:avLst/>
              <a:gdLst>
                <a:gd name="T0" fmla="*/ 98 w 116"/>
                <a:gd name="T1" fmla="*/ 165 h 333"/>
                <a:gd name="T2" fmla="*/ 91 w 116"/>
                <a:gd name="T3" fmla="*/ 69 h 333"/>
                <a:gd name="T4" fmla="*/ 91 w 116"/>
                <a:gd name="T5" fmla="*/ 0 h 333"/>
                <a:gd name="T6" fmla="*/ 58 w 116"/>
                <a:gd name="T7" fmla="*/ 0 h 333"/>
                <a:gd name="T8" fmla="*/ 25 w 116"/>
                <a:gd name="T9" fmla="*/ 0 h 333"/>
                <a:gd name="T10" fmla="*/ 25 w 116"/>
                <a:gd name="T11" fmla="*/ 69 h 333"/>
                <a:gd name="T12" fmla="*/ 18 w 116"/>
                <a:gd name="T13" fmla="*/ 165 h 333"/>
                <a:gd name="T14" fmla="*/ 0 w 116"/>
                <a:gd name="T15" fmla="*/ 333 h 333"/>
                <a:gd name="T16" fmla="*/ 58 w 116"/>
                <a:gd name="T17" fmla="*/ 333 h 333"/>
                <a:gd name="T18" fmla="*/ 116 w 116"/>
                <a:gd name="T19" fmla="*/ 333 h 333"/>
                <a:gd name="T20" fmla="*/ 98 w 116"/>
                <a:gd name="T21" fmla="*/ 165 h 333"/>
                <a:gd name="T22" fmla="*/ 98 w 116"/>
                <a:gd name="T23" fmla="*/ 16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333">
                  <a:moveTo>
                    <a:pt x="98" y="165"/>
                  </a:moveTo>
                  <a:lnTo>
                    <a:pt x="91" y="69"/>
                  </a:lnTo>
                  <a:lnTo>
                    <a:pt x="91" y="0"/>
                  </a:lnTo>
                  <a:lnTo>
                    <a:pt x="58" y="0"/>
                  </a:lnTo>
                  <a:lnTo>
                    <a:pt x="25" y="0"/>
                  </a:lnTo>
                  <a:lnTo>
                    <a:pt x="25" y="69"/>
                  </a:lnTo>
                  <a:lnTo>
                    <a:pt x="18" y="165"/>
                  </a:lnTo>
                  <a:lnTo>
                    <a:pt x="0" y="333"/>
                  </a:lnTo>
                  <a:lnTo>
                    <a:pt x="58" y="333"/>
                  </a:lnTo>
                  <a:lnTo>
                    <a:pt x="116" y="333"/>
                  </a:lnTo>
                  <a:lnTo>
                    <a:pt x="98" y="165"/>
                  </a:lnTo>
                  <a:lnTo>
                    <a:pt x="98" y="1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165"/>
            <p:cNvSpPr>
              <a:spLocks/>
            </p:cNvSpPr>
            <p:nvPr/>
          </p:nvSpPr>
          <p:spPr bwMode="auto">
            <a:xfrm>
              <a:off x="1914470" y="3454093"/>
              <a:ext cx="126459" cy="28287"/>
            </a:xfrm>
            <a:custGeom>
              <a:avLst/>
              <a:gdLst>
                <a:gd name="T0" fmla="*/ 0 w 76"/>
                <a:gd name="T1" fmla="*/ 0 h 17"/>
                <a:gd name="T2" fmla="*/ 76 w 76"/>
                <a:gd name="T3" fmla="*/ 0 h 17"/>
                <a:gd name="T4" fmla="*/ 76 w 76"/>
                <a:gd name="T5" fmla="*/ 17 h 17"/>
                <a:gd name="T6" fmla="*/ 0 w 76"/>
                <a:gd name="T7" fmla="*/ 17 h 17"/>
                <a:gd name="T8" fmla="*/ 0 w 76"/>
                <a:gd name="T9" fmla="*/ 0 h 17"/>
                <a:gd name="T10" fmla="*/ 0 w 76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7">
                  <a:moveTo>
                    <a:pt x="0" y="0"/>
                  </a:moveTo>
                  <a:lnTo>
                    <a:pt x="76" y="0"/>
                  </a:lnTo>
                  <a:lnTo>
                    <a:pt x="76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83" name="Picture 166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2806" y="3450765"/>
              <a:ext cx="131451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84" name="Picture 167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814" y="3726977"/>
              <a:ext cx="141434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85" name="Picture 169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814" y="3726977"/>
              <a:ext cx="141434" cy="332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86" name="Picture 170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126" y="3562249"/>
              <a:ext cx="116475" cy="34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pic>
          <p:nvPicPr>
            <p:cNvPr id="87" name="Picture 173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461" y="3562249"/>
              <a:ext cx="116475" cy="332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88" name="Freeform 174"/>
            <p:cNvSpPr>
              <a:spLocks/>
            </p:cNvSpPr>
            <p:nvPr/>
          </p:nvSpPr>
          <p:spPr bwMode="auto">
            <a:xfrm>
              <a:off x="2002658" y="3286037"/>
              <a:ext cx="49918" cy="103164"/>
            </a:xfrm>
            <a:custGeom>
              <a:avLst/>
              <a:gdLst>
                <a:gd name="T0" fmla="*/ 161 w 161"/>
                <a:gd name="T1" fmla="*/ 0 h 327"/>
                <a:gd name="T2" fmla="*/ 133 w 161"/>
                <a:gd name="T3" fmla="*/ 98 h 327"/>
                <a:gd name="T4" fmla="*/ 133 w 161"/>
                <a:gd name="T5" fmla="*/ 104 h 327"/>
                <a:gd name="T6" fmla="*/ 133 w 161"/>
                <a:gd name="T7" fmla="*/ 107 h 327"/>
                <a:gd name="T8" fmla="*/ 0 w 161"/>
                <a:gd name="T9" fmla="*/ 327 h 327"/>
                <a:gd name="T10" fmla="*/ 0 w 161"/>
                <a:gd name="T11" fmla="*/ 327 h 327"/>
                <a:gd name="T12" fmla="*/ 133 w 161"/>
                <a:gd name="T13" fmla="*/ 107 h 327"/>
                <a:gd name="T14" fmla="*/ 133 w 161"/>
                <a:gd name="T15" fmla="*/ 104 h 327"/>
                <a:gd name="T16" fmla="*/ 133 w 161"/>
                <a:gd name="T17" fmla="*/ 98 h 327"/>
                <a:gd name="T18" fmla="*/ 161 w 161"/>
                <a:gd name="T19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327">
                  <a:moveTo>
                    <a:pt x="161" y="0"/>
                  </a:moveTo>
                  <a:cubicBezTo>
                    <a:pt x="152" y="13"/>
                    <a:pt x="133" y="50"/>
                    <a:pt x="133" y="98"/>
                  </a:cubicBezTo>
                  <a:cubicBezTo>
                    <a:pt x="133" y="100"/>
                    <a:pt x="133" y="102"/>
                    <a:pt x="133" y="104"/>
                  </a:cubicBezTo>
                  <a:cubicBezTo>
                    <a:pt x="133" y="105"/>
                    <a:pt x="133" y="106"/>
                    <a:pt x="133" y="107"/>
                  </a:cubicBezTo>
                  <a:cubicBezTo>
                    <a:pt x="133" y="162"/>
                    <a:pt x="78" y="298"/>
                    <a:pt x="0" y="327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78" y="298"/>
                    <a:pt x="133" y="162"/>
                    <a:pt x="133" y="107"/>
                  </a:cubicBezTo>
                  <a:cubicBezTo>
                    <a:pt x="133" y="106"/>
                    <a:pt x="133" y="105"/>
                    <a:pt x="133" y="104"/>
                  </a:cubicBezTo>
                  <a:cubicBezTo>
                    <a:pt x="133" y="102"/>
                    <a:pt x="133" y="100"/>
                    <a:pt x="133" y="98"/>
                  </a:cubicBezTo>
                  <a:cubicBezTo>
                    <a:pt x="133" y="50"/>
                    <a:pt x="152" y="13"/>
                    <a:pt x="161" y="0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175"/>
            <p:cNvSpPr>
              <a:spLocks noEditPoints="1"/>
            </p:cNvSpPr>
            <p:nvPr/>
          </p:nvSpPr>
          <p:spPr bwMode="auto">
            <a:xfrm>
              <a:off x="1974371" y="3286037"/>
              <a:ext cx="78205" cy="113147"/>
            </a:xfrm>
            <a:custGeom>
              <a:avLst/>
              <a:gdLst>
                <a:gd name="T0" fmla="*/ 2 w 247"/>
                <a:gd name="T1" fmla="*/ 359 h 360"/>
                <a:gd name="T2" fmla="*/ 0 w 247"/>
                <a:gd name="T3" fmla="*/ 360 h 360"/>
                <a:gd name="T4" fmla="*/ 2 w 247"/>
                <a:gd name="T5" fmla="*/ 359 h 360"/>
                <a:gd name="T6" fmla="*/ 104 w 247"/>
                <a:gd name="T7" fmla="*/ 21 h 360"/>
                <a:gd name="T8" fmla="*/ 59 w 247"/>
                <a:gd name="T9" fmla="*/ 156 h 360"/>
                <a:gd name="T10" fmla="*/ 67 w 247"/>
                <a:gd name="T11" fmla="*/ 221 h 360"/>
                <a:gd name="T12" fmla="*/ 68 w 247"/>
                <a:gd name="T13" fmla="*/ 236 h 360"/>
                <a:gd name="T14" fmla="*/ 2 w 247"/>
                <a:gd name="T15" fmla="*/ 359 h 360"/>
                <a:gd name="T16" fmla="*/ 68 w 247"/>
                <a:gd name="T17" fmla="*/ 236 h 360"/>
                <a:gd name="T18" fmla="*/ 67 w 247"/>
                <a:gd name="T19" fmla="*/ 221 h 360"/>
                <a:gd name="T20" fmla="*/ 59 w 247"/>
                <a:gd name="T21" fmla="*/ 156 h 360"/>
                <a:gd name="T22" fmla="*/ 104 w 247"/>
                <a:gd name="T23" fmla="*/ 21 h 360"/>
                <a:gd name="T24" fmla="*/ 247 w 247"/>
                <a:gd name="T25" fmla="*/ 0 h 360"/>
                <a:gd name="T26" fmla="*/ 213 w 247"/>
                <a:gd name="T27" fmla="*/ 56 h 360"/>
                <a:gd name="T28" fmla="*/ 247 w 247"/>
                <a:gd name="T2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7" h="360">
                  <a:moveTo>
                    <a:pt x="2" y="359"/>
                  </a:moveTo>
                  <a:cubicBezTo>
                    <a:pt x="1" y="359"/>
                    <a:pt x="1" y="359"/>
                    <a:pt x="0" y="360"/>
                  </a:cubicBezTo>
                  <a:cubicBezTo>
                    <a:pt x="1" y="359"/>
                    <a:pt x="1" y="359"/>
                    <a:pt x="2" y="359"/>
                  </a:cubicBezTo>
                  <a:moveTo>
                    <a:pt x="104" y="21"/>
                  </a:moveTo>
                  <a:cubicBezTo>
                    <a:pt x="68" y="63"/>
                    <a:pt x="59" y="116"/>
                    <a:pt x="59" y="156"/>
                  </a:cubicBezTo>
                  <a:cubicBezTo>
                    <a:pt x="59" y="194"/>
                    <a:pt x="67" y="221"/>
                    <a:pt x="67" y="221"/>
                  </a:cubicBezTo>
                  <a:cubicBezTo>
                    <a:pt x="67" y="221"/>
                    <a:pt x="68" y="227"/>
                    <a:pt x="68" y="236"/>
                  </a:cubicBezTo>
                  <a:cubicBezTo>
                    <a:pt x="68" y="263"/>
                    <a:pt x="60" y="319"/>
                    <a:pt x="2" y="359"/>
                  </a:cubicBezTo>
                  <a:cubicBezTo>
                    <a:pt x="60" y="318"/>
                    <a:pt x="68" y="263"/>
                    <a:pt x="68" y="236"/>
                  </a:cubicBezTo>
                  <a:cubicBezTo>
                    <a:pt x="68" y="227"/>
                    <a:pt x="67" y="221"/>
                    <a:pt x="67" y="221"/>
                  </a:cubicBezTo>
                  <a:cubicBezTo>
                    <a:pt x="67" y="221"/>
                    <a:pt x="59" y="194"/>
                    <a:pt x="59" y="156"/>
                  </a:cubicBezTo>
                  <a:cubicBezTo>
                    <a:pt x="59" y="116"/>
                    <a:pt x="68" y="63"/>
                    <a:pt x="104" y="21"/>
                  </a:cubicBezTo>
                  <a:moveTo>
                    <a:pt x="247" y="0"/>
                  </a:moveTo>
                  <a:cubicBezTo>
                    <a:pt x="225" y="25"/>
                    <a:pt x="217" y="40"/>
                    <a:pt x="213" y="56"/>
                  </a:cubicBezTo>
                  <a:cubicBezTo>
                    <a:pt x="217" y="40"/>
                    <a:pt x="225" y="25"/>
                    <a:pt x="247" y="0"/>
                  </a:cubicBezTo>
                </a:path>
              </a:pathLst>
            </a:custGeom>
            <a:gradFill>
              <a:gsLst>
                <a:gs pos="29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90" name="Picture 176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044" y="3261077"/>
              <a:ext cx="113147" cy="1414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91" name="Freeform 177"/>
            <p:cNvSpPr>
              <a:spLocks/>
            </p:cNvSpPr>
            <p:nvPr/>
          </p:nvSpPr>
          <p:spPr bwMode="auto">
            <a:xfrm>
              <a:off x="1704815" y="3763583"/>
              <a:ext cx="1099857" cy="643941"/>
            </a:xfrm>
            <a:custGeom>
              <a:avLst/>
              <a:gdLst>
                <a:gd name="T0" fmla="*/ 359 w 661"/>
                <a:gd name="T1" fmla="*/ 0 h 387"/>
                <a:gd name="T2" fmla="*/ 359 w 661"/>
                <a:gd name="T3" fmla="*/ 78 h 387"/>
                <a:gd name="T4" fmla="*/ 180 w 661"/>
                <a:gd name="T5" fmla="*/ 0 h 387"/>
                <a:gd name="T6" fmla="*/ 180 w 661"/>
                <a:gd name="T7" fmla="*/ 78 h 387"/>
                <a:gd name="T8" fmla="*/ 0 w 661"/>
                <a:gd name="T9" fmla="*/ 0 h 387"/>
                <a:gd name="T10" fmla="*/ 0 w 661"/>
                <a:gd name="T11" fmla="*/ 387 h 387"/>
                <a:gd name="T12" fmla="*/ 180 w 661"/>
                <a:gd name="T13" fmla="*/ 387 h 387"/>
                <a:gd name="T14" fmla="*/ 185 w 661"/>
                <a:gd name="T15" fmla="*/ 387 h 387"/>
                <a:gd name="T16" fmla="*/ 261 w 661"/>
                <a:gd name="T17" fmla="*/ 387 h 387"/>
                <a:gd name="T18" fmla="*/ 661 w 661"/>
                <a:gd name="T19" fmla="*/ 387 h 387"/>
                <a:gd name="T20" fmla="*/ 661 w 661"/>
                <a:gd name="T21" fmla="*/ 131 h 387"/>
                <a:gd name="T22" fmla="*/ 359 w 661"/>
                <a:gd name="T23" fmla="*/ 0 h 387"/>
                <a:gd name="T24" fmla="*/ 359 w 661"/>
                <a:gd name="T2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1" h="387">
                  <a:moveTo>
                    <a:pt x="359" y="0"/>
                  </a:moveTo>
                  <a:lnTo>
                    <a:pt x="359" y="78"/>
                  </a:lnTo>
                  <a:lnTo>
                    <a:pt x="180" y="0"/>
                  </a:lnTo>
                  <a:lnTo>
                    <a:pt x="180" y="78"/>
                  </a:lnTo>
                  <a:lnTo>
                    <a:pt x="0" y="0"/>
                  </a:lnTo>
                  <a:lnTo>
                    <a:pt x="0" y="387"/>
                  </a:lnTo>
                  <a:lnTo>
                    <a:pt x="180" y="387"/>
                  </a:lnTo>
                  <a:lnTo>
                    <a:pt x="185" y="387"/>
                  </a:lnTo>
                  <a:lnTo>
                    <a:pt x="261" y="387"/>
                  </a:lnTo>
                  <a:lnTo>
                    <a:pt x="661" y="387"/>
                  </a:lnTo>
                  <a:lnTo>
                    <a:pt x="661" y="131"/>
                  </a:lnTo>
                  <a:lnTo>
                    <a:pt x="359" y="0"/>
                  </a:lnTo>
                  <a:lnTo>
                    <a:pt x="359" y="0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178"/>
            <p:cNvSpPr>
              <a:spLocks/>
            </p:cNvSpPr>
            <p:nvPr/>
          </p:nvSpPr>
          <p:spPr bwMode="auto">
            <a:xfrm>
              <a:off x="2004322" y="3763583"/>
              <a:ext cx="297844" cy="129786"/>
            </a:xfrm>
            <a:custGeom>
              <a:avLst/>
              <a:gdLst>
                <a:gd name="T0" fmla="*/ 179 w 179"/>
                <a:gd name="T1" fmla="*/ 78 h 78"/>
                <a:gd name="T2" fmla="*/ 0 w 179"/>
                <a:gd name="T3" fmla="*/ 0 h 78"/>
                <a:gd name="T4" fmla="*/ 0 w 179"/>
                <a:gd name="T5" fmla="*/ 78 h 78"/>
                <a:gd name="T6" fmla="*/ 0 w 179"/>
                <a:gd name="T7" fmla="*/ 0 h 78"/>
                <a:gd name="T8" fmla="*/ 179 w 179"/>
                <a:gd name="T9" fmla="*/ 78 h 78"/>
                <a:gd name="T10" fmla="*/ 179 w 179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78">
                  <a:moveTo>
                    <a:pt x="179" y="78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0" y="0"/>
                  </a:lnTo>
                  <a:lnTo>
                    <a:pt x="179" y="78"/>
                  </a:lnTo>
                  <a:lnTo>
                    <a:pt x="179" y="78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182"/>
            <p:cNvSpPr>
              <a:spLocks/>
            </p:cNvSpPr>
            <p:nvPr/>
          </p:nvSpPr>
          <p:spPr bwMode="auto">
            <a:xfrm>
              <a:off x="2302165" y="3763583"/>
              <a:ext cx="502506" cy="643941"/>
            </a:xfrm>
            <a:custGeom>
              <a:avLst/>
              <a:gdLst>
                <a:gd name="T0" fmla="*/ 302 w 302"/>
                <a:gd name="T1" fmla="*/ 387 h 387"/>
                <a:gd name="T2" fmla="*/ 302 w 302"/>
                <a:gd name="T3" fmla="*/ 131 h 387"/>
                <a:gd name="T4" fmla="*/ 0 w 302"/>
                <a:gd name="T5" fmla="*/ 0 h 387"/>
                <a:gd name="T6" fmla="*/ 0 w 302"/>
                <a:gd name="T7" fmla="*/ 387 h 387"/>
                <a:gd name="T8" fmla="*/ 0 w 302"/>
                <a:gd name="T9" fmla="*/ 0 h 387"/>
                <a:gd name="T10" fmla="*/ 302 w 302"/>
                <a:gd name="T11" fmla="*/ 131 h 387"/>
                <a:gd name="T12" fmla="*/ 302 w 302"/>
                <a:gd name="T13" fmla="*/ 387 h 387"/>
                <a:gd name="T14" fmla="*/ 302 w 302"/>
                <a:gd name="T15" fmla="*/ 387 h 387"/>
                <a:gd name="T16" fmla="*/ 302 w 302"/>
                <a:gd name="T17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387">
                  <a:moveTo>
                    <a:pt x="302" y="387"/>
                  </a:moveTo>
                  <a:lnTo>
                    <a:pt x="302" y="131"/>
                  </a:lnTo>
                  <a:lnTo>
                    <a:pt x="0" y="0"/>
                  </a:lnTo>
                  <a:lnTo>
                    <a:pt x="0" y="387"/>
                  </a:lnTo>
                  <a:lnTo>
                    <a:pt x="0" y="0"/>
                  </a:lnTo>
                  <a:lnTo>
                    <a:pt x="302" y="131"/>
                  </a:lnTo>
                  <a:lnTo>
                    <a:pt x="302" y="387"/>
                  </a:lnTo>
                  <a:lnTo>
                    <a:pt x="302" y="387"/>
                  </a:lnTo>
                  <a:lnTo>
                    <a:pt x="302" y="387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184"/>
            <p:cNvSpPr>
              <a:spLocks/>
            </p:cNvSpPr>
            <p:nvPr/>
          </p:nvSpPr>
          <p:spPr bwMode="auto">
            <a:xfrm>
              <a:off x="3649947" y="4211181"/>
              <a:ext cx="1319496" cy="1673912"/>
            </a:xfrm>
            <a:custGeom>
              <a:avLst/>
              <a:gdLst>
                <a:gd name="T0" fmla="*/ 3149 w 4181"/>
                <a:gd name="T1" fmla="*/ 487 h 5307"/>
                <a:gd name="T2" fmla="*/ 1360 w 4181"/>
                <a:gd name="T3" fmla="*/ 429 h 5307"/>
                <a:gd name="T4" fmla="*/ 2730 w 4181"/>
                <a:gd name="T5" fmla="*/ 1527 h 5307"/>
                <a:gd name="T6" fmla="*/ 2796 w 4181"/>
                <a:gd name="T7" fmla="*/ 3712 h 5307"/>
                <a:gd name="T8" fmla="*/ 0 w 4181"/>
                <a:gd name="T9" fmla="*/ 4856 h 5307"/>
                <a:gd name="T10" fmla="*/ 1545 w 4181"/>
                <a:gd name="T11" fmla="*/ 5156 h 5307"/>
                <a:gd name="T12" fmla="*/ 4022 w 4181"/>
                <a:gd name="T13" fmla="*/ 2864 h 5307"/>
                <a:gd name="T14" fmla="*/ 3149 w 4181"/>
                <a:gd name="T15" fmla="*/ 487 h 5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81" h="5307">
                  <a:moveTo>
                    <a:pt x="3149" y="487"/>
                  </a:moveTo>
                  <a:cubicBezTo>
                    <a:pt x="2368" y="0"/>
                    <a:pt x="1360" y="429"/>
                    <a:pt x="1360" y="429"/>
                  </a:cubicBezTo>
                  <a:cubicBezTo>
                    <a:pt x="1994" y="691"/>
                    <a:pt x="2464" y="1079"/>
                    <a:pt x="2730" y="1527"/>
                  </a:cubicBezTo>
                  <a:cubicBezTo>
                    <a:pt x="2730" y="1527"/>
                    <a:pt x="3516" y="2527"/>
                    <a:pt x="2796" y="3712"/>
                  </a:cubicBezTo>
                  <a:cubicBezTo>
                    <a:pt x="2191" y="4707"/>
                    <a:pt x="1146" y="5307"/>
                    <a:pt x="0" y="4856"/>
                  </a:cubicBezTo>
                  <a:cubicBezTo>
                    <a:pt x="383" y="5062"/>
                    <a:pt x="887" y="5195"/>
                    <a:pt x="1545" y="5156"/>
                  </a:cubicBezTo>
                  <a:cubicBezTo>
                    <a:pt x="3258" y="5055"/>
                    <a:pt x="3862" y="3603"/>
                    <a:pt x="4022" y="2864"/>
                  </a:cubicBezTo>
                  <a:cubicBezTo>
                    <a:pt x="4181" y="2125"/>
                    <a:pt x="3929" y="974"/>
                    <a:pt x="3149" y="48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185"/>
            <p:cNvSpPr>
              <a:spLocks/>
            </p:cNvSpPr>
            <p:nvPr/>
          </p:nvSpPr>
          <p:spPr bwMode="auto">
            <a:xfrm>
              <a:off x="3318825" y="4693720"/>
              <a:ext cx="1440962" cy="1191372"/>
            </a:xfrm>
            <a:custGeom>
              <a:avLst/>
              <a:gdLst>
                <a:gd name="T0" fmla="*/ 3846 w 4566"/>
                <a:gd name="T1" fmla="*/ 2185 h 3780"/>
                <a:gd name="T2" fmla="*/ 3780 w 4566"/>
                <a:gd name="T3" fmla="*/ 0 h 3780"/>
                <a:gd name="T4" fmla="*/ 3426 w 4566"/>
                <a:gd name="T5" fmla="*/ 2235 h 3780"/>
                <a:gd name="T6" fmla="*/ 0 w 4566"/>
                <a:gd name="T7" fmla="*/ 2193 h 3780"/>
                <a:gd name="T8" fmla="*/ 1050 w 4566"/>
                <a:gd name="T9" fmla="*/ 3329 h 3780"/>
                <a:gd name="T10" fmla="*/ 3846 w 4566"/>
                <a:gd name="T11" fmla="*/ 2185 h 3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6" h="3780">
                  <a:moveTo>
                    <a:pt x="3846" y="2185"/>
                  </a:moveTo>
                  <a:cubicBezTo>
                    <a:pt x="4566" y="1000"/>
                    <a:pt x="3780" y="0"/>
                    <a:pt x="3780" y="0"/>
                  </a:cubicBezTo>
                  <a:cubicBezTo>
                    <a:pt x="4187" y="685"/>
                    <a:pt x="4116" y="1509"/>
                    <a:pt x="3426" y="2235"/>
                  </a:cubicBezTo>
                  <a:cubicBezTo>
                    <a:pt x="2111" y="3618"/>
                    <a:pt x="0" y="2193"/>
                    <a:pt x="0" y="2193"/>
                  </a:cubicBezTo>
                  <a:cubicBezTo>
                    <a:pt x="129" y="2483"/>
                    <a:pt x="434" y="2999"/>
                    <a:pt x="1050" y="3329"/>
                  </a:cubicBezTo>
                  <a:cubicBezTo>
                    <a:pt x="2196" y="3780"/>
                    <a:pt x="3241" y="3180"/>
                    <a:pt x="3846" y="218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186"/>
            <p:cNvSpPr>
              <a:spLocks/>
            </p:cNvSpPr>
            <p:nvPr/>
          </p:nvSpPr>
          <p:spPr bwMode="auto">
            <a:xfrm>
              <a:off x="1307136" y="4146287"/>
              <a:ext cx="1224651" cy="1219660"/>
            </a:xfrm>
            <a:custGeom>
              <a:avLst/>
              <a:gdLst>
                <a:gd name="T0" fmla="*/ 3876 w 3876"/>
                <a:gd name="T1" fmla="*/ 282 h 3866"/>
                <a:gd name="T2" fmla="*/ 3876 w 3876"/>
                <a:gd name="T3" fmla="*/ 282 h 3866"/>
                <a:gd name="T4" fmla="*/ 3237 w 3876"/>
                <a:gd name="T5" fmla="*/ 138 h 3866"/>
                <a:gd name="T6" fmla="*/ 415 w 3876"/>
                <a:gd name="T7" fmla="*/ 1801 h 3866"/>
                <a:gd name="T8" fmla="*/ 806 w 3876"/>
                <a:gd name="T9" fmla="*/ 3866 h 3866"/>
                <a:gd name="T10" fmla="*/ 793 w 3876"/>
                <a:gd name="T11" fmla="*/ 2632 h 3866"/>
                <a:gd name="T12" fmla="*/ 1338 w 3876"/>
                <a:gd name="T13" fmla="*/ 1612 h 3866"/>
                <a:gd name="T14" fmla="*/ 3876 w 3876"/>
                <a:gd name="T15" fmla="*/ 282 h 3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76" h="3866">
                  <a:moveTo>
                    <a:pt x="3876" y="282"/>
                  </a:moveTo>
                  <a:cubicBezTo>
                    <a:pt x="3876" y="282"/>
                    <a:pt x="3876" y="282"/>
                    <a:pt x="3876" y="282"/>
                  </a:cubicBezTo>
                  <a:cubicBezTo>
                    <a:pt x="3683" y="213"/>
                    <a:pt x="3471" y="163"/>
                    <a:pt x="3237" y="138"/>
                  </a:cubicBezTo>
                  <a:cubicBezTo>
                    <a:pt x="1927" y="0"/>
                    <a:pt x="831" y="755"/>
                    <a:pt x="415" y="1801"/>
                  </a:cubicBezTo>
                  <a:cubicBezTo>
                    <a:pt x="0" y="2846"/>
                    <a:pt x="806" y="3866"/>
                    <a:pt x="806" y="3866"/>
                  </a:cubicBezTo>
                  <a:cubicBezTo>
                    <a:pt x="642" y="3363"/>
                    <a:pt x="667" y="3199"/>
                    <a:pt x="793" y="2632"/>
                  </a:cubicBezTo>
                  <a:cubicBezTo>
                    <a:pt x="860" y="2332"/>
                    <a:pt x="991" y="1950"/>
                    <a:pt x="1338" y="1612"/>
                  </a:cubicBezTo>
                  <a:cubicBezTo>
                    <a:pt x="1836" y="1022"/>
                    <a:pt x="2835" y="50"/>
                    <a:pt x="3876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187"/>
            <p:cNvSpPr>
              <a:spLocks/>
            </p:cNvSpPr>
            <p:nvPr/>
          </p:nvSpPr>
          <p:spPr bwMode="auto">
            <a:xfrm>
              <a:off x="1729773" y="4162926"/>
              <a:ext cx="1304520" cy="555752"/>
            </a:xfrm>
            <a:custGeom>
              <a:avLst/>
              <a:gdLst>
                <a:gd name="T0" fmla="*/ 4128 w 4128"/>
                <a:gd name="T1" fmla="*/ 1763 h 1763"/>
                <a:gd name="T2" fmla="*/ 2538 w 4128"/>
                <a:gd name="T3" fmla="*/ 232 h 1763"/>
                <a:gd name="T4" fmla="*/ 0 w 4128"/>
                <a:gd name="T5" fmla="*/ 1562 h 1763"/>
                <a:gd name="T6" fmla="*/ 1543 w 4128"/>
                <a:gd name="T7" fmla="*/ 857 h 1763"/>
                <a:gd name="T8" fmla="*/ 4128 w 4128"/>
                <a:gd name="T9" fmla="*/ 1763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8" h="1763">
                  <a:moveTo>
                    <a:pt x="4128" y="1763"/>
                  </a:moveTo>
                  <a:cubicBezTo>
                    <a:pt x="3880" y="1267"/>
                    <a:pt x="3420" y="550"/>
                    <a:pt x="2538" y="232"/>
                  </a:cubicBezTo>
                  <a:cubicBezTo>
                    <a:pt x="1497" y="0"/>
                    <a:pt x="498" y="972"/>
                    <a:pt x="0" y="1562"/>
                  </a:cubicBezTo>
                  <a:cubicBezTo>
                    <a:pt x="308" y="1263"/>
                    <a:pt x="787" y="999"/>
                    <a:pt x="1543" y="857"/>
                  </a:cubicBezTo>
                  <a:cubicBezTo>
                    <a:pt x="3153" y="554"/>
                    <a:pt x="4128" y="1763"/>
                    <a:pt x="4128" y="176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188"/>
            <p:cNvSpPr>
              <a:spLocks/>
            </p:cNvSpPr>
            <p:nvPr/>
          </p:nvSpPr>
          <p:spPr bwMode="auto">
            <a:xfrm>
              <a:off x="1378685" y="5018185"/>
              <a:ext cx="1237963" cy="868570"/>
            </a:xfrm>
            <a:custGeom>
              <a:avLst/>
              <a:gdLst>
                <a:gd name="T0" fmla="*/ 3918 w 3918"/>
                <a:gd name="T1" fmla="*/ 1491 h 2752"/>
                <a:gd name="T2" fmla="*/ 1184 w 3918"/>
                <a:gd name="T3" fmla="*/ 1755 h 2752"/>
                <a:gd name="T4" fmla="*/ 0 w 3918"/>
                <a:gd name="T5" fmla="*/ 0 h 2752"/>
                <a:gd name="T6" fmla="*/ 1487 w 3918"/>
                <a:gd name="T7" fmla="*/ 2499 h 2752"/>
                <a:gd name="T8" fmla="*/ 1586 w 3918"/>
                <a:gd name="T9" fmla="*/ 2535 h 2752"/>
                <a:gd name="T10" fmla="*/ 3918 w 3918"/>
                <a:gd name="T11" fmla="*/ 149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8" h="2752">
                  <a:moveTo>
                    <a:pt x="3918" y="1491"/>
                  </a:moveTo>
                  <a:cubicBezTo>
                    <a:pt x="3918" y="1491"/>
                    <a:pt x="2910" y="2625"/>
                    <a:pt x="1184" y="1755"/>
                  </a:cubicBezTo>
                  <a:cubicBezTo>
                    <a:pt x="1184" y="1755"/>
                    <a:pt x="139" y="1305"/>
                    <a:pt x="0" y="0"/>
                  </a:cubicBezTo>
                  <a:cubicBezTo>
                    <a:pt x="0" y="0"/>
                    <a:pt x="0" y="1881"/>
                    <a:pt x="1487" y="2499"/>
                  </a:cubicBezTo>
                  <a:cubicBezTo>
                    <a:pt x="1586" y="2535"/>
                    <a:pt x="1586" y="2535"/>
                    <a:pt x="1586" y="2535"/>
                  </a:cubicBezTo>
                  <a:cubicBezTo>
                    <a:pt x="1880" y="2622"/>
                    <a:pt x="2801" y="2752"/>
                    <a:pt x="3918" y="1491"/>
                  </a:cubicBezTo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Freeform 189"/>
            <p:cNvSpPr>
              <a:spLocks/>
            </p:cNvSpPr>
            <p:nvPr/>
          </p:nvSpPr>
          <p:spPr bwMode="auto">
            <a:xfrm>
              <a:off x="1879527" y="3908346"/>
              <a:ext cx="2614032" cy="2138148"/>
            </a:xfrm>
            <a:custGeom>
              <a:avLst/>
              <a:gdLst>
                <a:gd name="T0" fmla="*/ 4448 w 8277"/>
                <a:gd name="T1" fmla="*/ 2103 h 6779"/>
                <a:gd name="T2" fmla="*/ 2513 w 8277"/>
                <a:gd name="T3" fmla="*/ 4756 h 6779"/>
                <a:gd name="T4" fmla="*/ 1813 w 8277"/>
                <a:gd name="T5" fmla="*/ 5517 h 6779"/>
                <a:gd name="T6" fmla="*/ 0 w 8277"/>
                <a:gd name="T7" fmla="*/ 6057 h 6779"/>
                <a:gd name="T8" fmla="*/ 373 w 8277"/>
                <a:gd name="T9" fmla="*/ 6193 h 6779"/>
                <a:gd name="T10" fmla="*/ 373 w 8277"/>
                <a:gd name="T11" fmla="*/ 6193 h 6779"/>
                <a:gd name="T12" fmla="*/ 4586 w 8277"/>
                <a:gd name="T13" fmla="*/ 4257 h 6779"/>
                <a:gd name="T14" fmla="*/ 6299 w 8277"/>
                <a:gd name="T15" fmla="*/ 1751 h 6779"/>
                <a:gd name="T16" fmla="*/ 8277 w 8277"/>
                <a:gd name="T17" fmla="*/ 1083 h 6779"/>
                <a:gd name="T18" fmla="*/ 4448 w 8277"/>
                <a:gd name="T19" fmla="*/ 2103 h 6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77" h="6779">
                  <a:moveTo>
                    <a:pt x="4448" y="2103"/>
                  </a:moveTo>
                  <a:cubicBezTo>
                    <a:pt x="3923" y="2594"/>
                    <a:pt x="3118" y="3882"/>
                    <a:pt x="2513" y="4756"/>
                  </a:cubicBezTo>
                  <a:cubicBezTo>
                    <a:pt x="2316" y="5041"/>
                    <a:pt x="2081" y="5298"/>
                    <a:pt x="1813" y="5517"/>
                  </a:cubicBezTo>
                  <a:cubicBezTo>
                    <a:pt x="937" y="6234"/>
                    <a:pt x="247" y="6130"/>
                    <a:pt x="0" y="6057"/>
                  </a:cubicBezTo>
                  <a:cubicBezTo>
                    <a:pt x="373" y="6193"/>
                    <a:pt x="373" y="6193"/>
                    <a:pt x="373" y="6193"/>
                  </a:cubicBezTo>
                  <a:cubicBezTo>
                    <a:pt x="373" y="6193"/>
                    <a:pt x="373" y="6193"/>
                    <a:pt x="373" y="6193"/>
                  </a:cubicBezTo>
                  <a:cubicBezTo>
                    <a:pt x="2350" y="6779"/>
                    <a:pt x="3671" y="5423"/>
                    <a:pt x="4586" y="4257"/>
                  </a:cubicBezTo>
                  <a:cubicBezTo>
                    <a:pt x="4922" y="3830"/>
                    <a:pt x="5481" y="2771"/>
                    <a:pt x="6299" y="1751"/>
                  </a:cubicBezTo>
                  <a:cubicBezTo>
                    <a:pt x="7118" y="730"/>
                    <a:pt x="8277" y="1083"/>
                    <a:pt x="8277" y="1083"/>
                  </a:cubicBezTo>
                  <a:cubicBezTo>
                    <a:pt x="6211" y="0"/>
                    <a:pt x="5027" y="1562"/>
                    <a:pt x="4448" y="21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100" name="Picture 226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871" y="4570589"/>
              <a:ext cx="269556" cy="13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1" name="그룹 100"/>
            <p:cNvGrpSpPr/>
            <p:nvPr/>
          </p:nvGrpSpPr>
          <p:grpSpPr>
            <a:xfrm>
              <a:off x="3533472" y="3843453"/>
              <a:ext cx="597350" cy="447597"/>
              <a:chOff x="3640138" y="3932239"/>
              <a:chExt cx="569912" cy="427038"/>
            </a:xfrm>
          </p:grpSpPr>
          <p:sp>
            <p:nvSpPr>
              <p:cNvPr id="395" name="Oval 254"/>
              <p:cNvSpPr>
                <a:spLocks noChangeArrowheads="1"/>
              </p:cNvSpPr>
              <p:nvPr/>
            </p:nvSpPr>
            <p:spPr bwMode="auto">
              <a:xfrm>
                <a:off x="4027488" y="4213226"/>
                <a:ext cx="169863" cy="381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6" name="Freeform 255"/>
              <p:cNvSpPr>
                <a:spLocks/>
              </p:cNvSpPr>
              <p:nvPr/>
            </p:nvSpPr>
            <p:spPr bwMode="auto">
              <a:xfrm>
                <a:off x="3724275" y="4271964"/>
                <a:ext cx="161925" cy="87313"/>
              </a:xfrm>
              <a:custGeom>
                <a:avLst/>
                <a:gdLst>
                  <a:gd name="T0" fmla="*/ 525 w 538"/>
                  <a:gd name="T1" fmla="*/ 29 h 292"/>
                  <a:gd name="T2" fmla="*/ 293 w 538"/>
                  <a:gd name="T3" fmla="*/ 198 h 292"/>
                  <a:gd name="T4" fmla="*/ 13 w 538"/>
                  <a:gd name="T5" fmla="*/ 264 h 292"/>
                  <a:gd name="T6" fmla="*/ 245 w 538"/>
                  <a:gd name="T7" fmla="*/ 94 h 292"/>
                  <a:gd name="T8" fmla="*/ 525 w 538"/>
                  <a:gd name="T9" fmla="*/ 2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8" h="292">
                    <a:moveTo>
                      <a:pt x="525" y="29"/>
                    </a:moveTo>
                    <a:cubicBezTo>
                      <a:pt x="538" y="58"/>
                      <a:pt x="434" y="134"/>
                      <a:pt x="293" y="198"/>
                    </a:cubicBezTo>
                    <a:cubicBezTo>
                      <a:pt x="152" y="263"/>
                      <a:pt x="26" y="292"/>
                      <a:pt x="13" y="264"/>
                    </a:cubicBezTo>
                    <a:cubicBezTo>
                      <a:pt x="0" y="235"/>
                      <a:pt x="104" y="159"/>
                      <a:pt x="245" y="94"/>
                    </a:cubicBezTo>
                    <a:cubicBezTo>
                      <a:pt x="387" y="30"/>
                      <a:pt x="512" y="0"/>
                      <a:pt x="525" y="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7" name="Freeform 257"/>
              <p:cNvSpPr>
                <a:spLocks/>
              </p:cNvSpPr>
              <p:nvPr/>
            </p:nvSpPr>
            <p:spPr bwMode="auto">
              <a:xfrm>
                <a:off x="3640138" y="4178301"/>
                <a:ext cx="34925" cy="57150"/>
              </a:xfrm>
              <a:custGeom>
                <a:avLst/>
                <a:gdLst>
                  <a:gd name="T0" fmla="*/ 98 w 117"/>
                  <a:gd name="T1" fmla="*/ 25 h 187"/>
                  <a:gd name="T2" fmla="*/ 88 w 117"/>
                  <a:gd name="T3" fmla="*/ 0 h 187"/>
                  <a:gd name="T4" fmla="*/ 64 w 117"/>
                  <a:gd name="T5" fmla="*/ 24 h 187"/>
                  <a:gd name="T6" fmla="*/ 7 w 117"/>
                  <a:gd name="T7" fmla="*/ 187 h 187"/>
                  <a:gd name="T8" fmla="*/ 7 w 117"/>
                  <a:gd name="T9" fmla="*/ 187 h 187"/>
                  <a:gd name="T10" fmla="*/ 98 w 117"/>
                  <a:gd name="T11" fmla="*/ 25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7" h="187">
                    <a:moveTo>
                      <a:pt x="98" y="25"/>
                    </a:moveTo>
                    <a:cubicBezTo>
                      <a:pt x="95" y="16"/>
                      <a:pt x="92" y="8"/>
                      <a:pt x="88" y="0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20" y="67"/>
                      <a:pt x="0" y="127"/>
                      <a:pt x="7" y="187"/>
                    </a:cubicBezTo>
                    <a:cubicBezTo>
                      <a:pt x="7" y="187"/>
                      <a:pt x="7" y="187"/>
                      <a:pt x="7" y="187"/>
                    </a:cubicBezTo>
                    <a:cubicBezTo>
                      <a:pt x="77" y="167"/>
                      <a:pt x="117" y="95"/>
                      <a:pt x="98" y="25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8" name="Freeform 258"/>
              <p:cNvSpPr>
                <a:spLocks noEditPoints="1"/>
              </p:cNvSpPr>
              <p:nvPr/>
            </p:nvSpPr>
            <p:spPr bwMode="auto">
              <a:xfrm>
                <a:off x="3641725" y="3932239"/>
                <a:ext cx="568325" cy="365125"/>
              </a:xfrm>
              <a:custGeom>
                <a:avLst/>
                <a:gdLst>
                  <a:gd name="T0" fmla="*/ 1877 w 1885"/>
                  <a:gd name="T1" fmla="*/ 655 h 1213"/>
                  <a:gd name="T2" fmla="*/ 1805 w 1885"/>
                  <a:gd name="T3" fmla="*/ 399 h 1213"/>
                  <a:gd name="T4" fmla="*/ 1620 w 1885"/>
                  <a:gd name="T5" fmla="*/ 135 h 1213"/>
                  <a:gd name="T6" fmla="*/ 1126 w 1885"/>
                  <a:gd name="T7" fmla="*/ 48 h 1213"/>
                  <a:gd name="T8" fmla="*/ 609 w 1885"/>
                  <a:gd name="T9" fmla="*/ 329 h 1213"/>
                  <a:gd name="T10" fmla="*/ 315 w 1885"/>
                  <a:gd name="T11" fmla="*/ 590 h 1213"/>
                  <a:gd name="T12" fmla="*/ 81 w 1885"/>
                  <a:gd name="T13" fmla="*/ 821 h 1213"/>
                  <a:gd name="T14" fmla="*/ 91 w 1885"/>
                  <a:gd name="T15" fmla="*/ 846 h 1213"/>
                  <a:gd name="T16" fmla="*/ 0 w 1885"/>
                  <a:gd name="T17" fmla="*/ 1008 h 1213"/>
                  <a:gd name="T18" fmla="*/ 0 w 1885"/>
                  <a:gd name="T19" fmla="*/ 1008 h 1213"/>
                  <a:gd name="T20" fmla="*/ 6 w 1885"/>
                  <a:gd name="T21" fmla="*/ 1037 h 1213"/>
                  <a:gd name="T22" fmla="*/ 40 w 1885"/>
                  <a:gd name="T23" fmla="*/ 1159 h 1213"/>
                  <a:gd name="T24" fmla="*/ 118 w 1885"/>
                  <a:gd name="T25" fmla="*/ 1203 h 1213"/>
                  <a:gd name="T26" fmla="*/ 191 w 1885"/>
                  <a:gd name="T27" fmla="*/ 1183 h 1213"/>
                  <a:gd name="T28" fmla="*/ 172 w 1885"/>
                  <a:gd name="T29" fmla="*/ 1135 h 1213"/>
                  <a:gd name="T30" fmla="*/ 356 w 1885"/>
                  <a:gd name="T31" fmla="*/ 807 h 1213"/>
                  <a:gd name="T32" fmla="*/ 684 w 1885"/>
                  <a:gd name="T33" fmla="*/ 991 h 1213"/>
                  <a:gd name="T34" fmla="*/ 693 w 1885"/>
                  <a:gd name="T35" fmla="*/ 1042 h 1213"/>
                  <a:gd name="T36" fmla="*/ 1310 w 1885"/>
                  <a:gd name="T37" fmla="*/ 869 h 1213"/>
                  <a:gd name="T38" fmla="*/ 1291 w 1885"/>
                  <a:gd name="T39" fmla="*/ 821 h 1213"/>
                  <a:gd name="T40" fmla="*/ 1476 w 1885"/>
                  <a:gd name="T41" fmla="*/ 493 h 1213"/>
                  <a:gd name="T42" fmla="*/ 1804 w 1885"/>
                  <a:gd name="T43" fmla="*/ 677 h 1213"/>
                  <a:gd name="T44" fmla="*/ 1813 w 1885"/>
                  <a:gd name="T45" fmla="*/ 728 h 1213"/>
                  <a:gd name="T46" fmla="*/ 1841 w 1885"/>
                  <a:gd name="T47" fmla="*/ 720 h 1213"/>
                  <a:gd name="T48" fmla="*/ 1877 w 1885"/>
                  <a:gd name="T49" fmla="*/ 655 h 1213"/>
                  <a:gd name="T50" fmla="*/ 1270 w 1885"/>
                  <a:gd name="T51" fmla="*/ 402 h 1213"/>
                  <a:gd name="T52" fmla="*/ 510 w 1885"/>
                  <a:gd name="T53" fmla="*/ 612 h 1213"/>
                  <a:gd name="T54" fmla="*/ 487 w 1885"/>
                  <a:gd name="T55" fmla="*/ 572 h 1213"/>
                  <a:gd name="T56" fmla="*/ 602 w 1885"/>
                  <a:gd name="T57" fmla="*/ 465 h 1213"/>
                  <a:gd name="T58" fmla="*/ 1194 w 1885"/>
                  <a:gd name="T59" fmla="*/ 132 h 1213"/>
                  <a:gd name="T60" fmla="*/ 1296 w 1885"/>
                  <a:gd name="T61" fmla="*/ 189 h 1213"/>
                  <a:gd name="T62" fmla="*/ 1327 w 1885"/>
                  <a:gd name="T63" fmla="*/ 300 h 1213"/>
                  <a:gd name="T64" fmla="*/ 1270 w 1885"/>
                  <a:gd name="T65" fmla="*/ 402 h 1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85" h="1213">
                    <a:moveTo>
                      <a:pt x="1877" y="655"/>
                    </a:moveTo>
                    <a:cubicBezTo>
                      <a:pt x="1805" y="399"/>
                      <a:pt x="1805" y="399"/>
                      <a:pt x="1805" y="399"/>
                    </a:cubicBezTo>
                    <a:cubicBezTo>
                      <a:pt x="1775" y="293"/>
                      <a:pt x="1710" y="200"/>
                      <a:pt x="1620" y="135"/>
                    </a:cubicBezTo>
                    <a:cubicBezTo>
                      <a:pt x="1477" y="32"/>
                      <a:pt x="1295" y="0"/>
                      <a:pt x="1126" y="48"/>
                    </a:cubicBezTo>
                    <a:cubicBezTo>
                      <a:pt x="935" y="101"/>
                      <a:pt x="758" y="198"/>
                      <a:pt x="609" y="329"/>
                    </a:cubicBezTo>
                    <a:cubicBezTo>
                      <a:pt x="315" y="590"/>
                      <a:pt x="315" y="590"/>
                      <a:pt x="315" y="590"/>
                    </a:cubicBezTo>
                    <a:cubicBezTo>
                      <a:pt x="81" y="821"/>
                      <a:pt x="81" y="821"/>
                      <a:pt x="81" y="821"/>
                    </a:cubicBezTo>
                    <a:cubicBezTo>
                      <a:pt x="85" y="829"/>
                      <a:pt x="88" y="837"/>
                      <a:pt x="91" y="846"/>
                    </a:cubicBezTo>
                    <a:cubicBezTo>
                      <a:pt x="110" y="916"/>
                      <a:pt x="70" y="988"/>
                      <a:pt x="0" y="1008"/>
                    </a:cubicBezTo>
                    <a:cubicBezTo>
                      <a:pt x="0" y="1008"/>
                      <a:pt x="0" y="1008"/>
                      <a:pt x="0" y="1008"/>
                    </a:cubicBezTo>
                    <a:cubicBezTo>
                      <a:pt x="1" y="1018"/>
                      <a:pt x="3" y="1028"/>
                      <a:pt x="6" y="1037"/>
                    </a:cubicBezTo>
                    <a:cubicBezTo>
                      <a:pt x="40" y="1159"/>
                      <a:pt x="40" y="1159"/>
                      <a:pt x="40" y="1159"/>
                    </a:cubicBezTo>
                    <a:cubicBezTo>
                      <a:pt x="49" y="1193"/>
                      <a:pt x="85" y="1213"/>
                      <a:pt x="118" y="1203"/>
                    </a:cubicBezTo>
                    <a:cubicBezTo>
                      <a:pt x="191" y="1183"/>
                      <a:pt x="191" y="1183"/>
                      <a:pt x="191" y="1183"/>
                    </a:cubicBezTo>
                    <a:cubicBezTo>
                      <a:pt x="183" y="1168"/>
                      <a:pt x="177" y="1152"/>
                      <a:pt x="172" y="1135"/>
                    </a:cubicBezTo>
                    <a:cubicBezTo>
                      <a:pt x="132" y="994"/>
                      <a:pt x="215" y="847"/>
                      <a:pt x="356" y="807"/>
                    </a:cubicBezTo>
                    <a:cubicBezTo>
                      <a:pt x="498" y="767"/>
                      <a:pt x="645" y="850"/>
                      <a:pt x="684" y="991"/>
                    </a:cubicBezTo>
                    <a:cubicBezTo>
                      <a:pt x="689" y="1008"/>
                      <a:pt x="692" y="1025"/>
                      <a:pt x="693" y="1042"/>
                    </a:cubicBezTo>
                    <a:cubicBezTo>
                      <a:pt x="1310" y="869"/>
                      <a:pt x="1310" y="869"/>
                      <a:pt x="1310" y="869"/>
                    </a:cubicBezTo>
                    <a:cubicBezTo>
                      <a:pt x="1302" y="854"/>
                      <a:pt x="1296" y="838"/>
                      <a:pt x="1291" y="821"/>
                    </a:cubicBezTo>
                    <a:cubicBezTo>
                      <a:pt x="1252" y="680"/>
                      <a:pt x="1334" y="533"/>
                      <a:pt x="1476" y="493"/>
                    </a:cubicBezTo>
                    <a:cubicBezTo>
                      <a:pt x="1617" y="453"/>
                      <a:pt x="1764" y="536"/>
                      <a:pt x="1804" y="677"/>
                    </a:cubicBezTo>
                    <a:cubicBezTo>
                      <a:pt x="1809" y="694"/>
                      <a:pt x="1811" y="711"/>
                      <a:pt x="1813" y="728"/>
                    </a:cubicBezTo>
                    <a:cubicBezTo>
                      <a:pt x="1841" y="720"/>
                      <a:pt x="1841" y="720"/>
                      <a:pt x="1841" y="720"/>
                    </a:cubicBezTo>
                    <a:cubicBezTo>
                      <a:pt x="1868" y="712"/>
                      <a:pt x="1885" y="683"/>
                      <a:pt x="1877" y="655"/>
                    </a:cubicBezTo>
                    <a:moveTo>
                      <a:pt x="1270" y="402"/>
                    </a:moveTo>
                    <a:cubicBezTo>
                      <a:pt x="510" y="612"/>
                      <a:pt x="510" y="612"/>
                      <a:pt x="510" y="612"/>
                    </a:cubicBezTo>
                    <a:cubicBezTo>
                      <a:pt x="486" y="619"/>
                      <a:pt x="469" y="589"/>
                      <a:pt x="487" y="572"/>
                    </a:cubicBezTo>
                    <a:cubicBezTo>
                      <a:pt x="602" y="465"/>
                      <a:pt x="602" y="465"/>
                      <a:pt x="602" y="465"/>
                    </a:cubicBezTo>
                    <a:cubicBezTo>
                      <a:pt x="770" y="308"/>
                      <a:pt x="973" y="194"/>
                      <a:pt x="1194" y="132"/>
                    </a:cubicBezTo>
                    <a:cubicBezTo>
                      <a:pt x="1238" y="119"/>
                      <a:pt x="1284" y="145"/>
                      <a:pt x="1296" y="189"/>
                    </a:cubicBezTo>
                    <a:cubicBezTo>
                      <a:pt x="1327" y="300"/>
                      <a:pt x="1327" y="300"/>
                      <a:pt x="1327" y="300"/>
                    </a:cubicBezTo>
                    <a:cubicBezTo>
                      <a:pt x="1340" y="344"/>
                      <a:pt x="1314" y="390"/>
                      <a:pt x="1270" y="402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9" name="Freeform 269"/>
              <p:cNvSpPr>
                <a:spLocks/>
              </p:cNvSpPr>
              <p:nvPr/>
            </p:nvSpPr>
            <p:spPr bwMode="auto">
              <a:xfrm>
                <a:off x="3887788" y="4100514"/>
                <a:ext cx="74613" cy="112713"/>
              </a:xfrm>
              <a:custGeom>
                <a:avLst/>
                <a:gdLst>
                  <a:gd name="T0" fmla="*/ 23 w 47"/>
                  <a:gd name="T1" fmla="*/ 0 h 71"/>
                  <a:gd name="T2" fmla="*/ 0 w 47"/>
                  <a:gd name="T3" fmla="*/ 46 h 71"/>
                  <a:gd name="T4" fmla="*/ 26 w 47"/>
                  <a:gd name="T5" fmla="*/ 38 h 71"/>
                  <a:gd name="T6" fmla="*/ 12 w 47"/>
                  <a:gd name="T7" fmla="*/ 71 h 71"/>
                  <a:gd name="T8" fmla="*/ 47 w 47"/>
                  <a:gd name="T9" fmla="*/ 23 h 71"/>
                  <a:gd name="T10" fmla="*/ 17 w 47"/>
                  <a:gd name="T11" fmla="*/ 31 h 71"/>
                  <a:gd name="T12" fmla="*/ 23 w 47"/>
                  <a:gd name="T13" fmla="*/ 0 h 71"/>
                  <a:gd name="T14" fmla="*/ 23 w 47"/>
                  <a:gd name="T1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71">
                    <a:moveTo>
                      <a:pt x="23" y="0"/>
                    </a:moveTo>
                    <a:lnTo>
                      <a:pt x="0" y="46"/>
                    </a:lnTo>
                    <a:lnTo>
                      <a:pt x="26" y="38"/>
                    </a:lnTo>
                    <a:lnTo>
                      <a:pt x="12" y="71"/>
                    </a:lnTo>
                    <a:lnTo>
                      <a:pt x="47" y="23"/>
                    </a:lnTo>
                    <a:lnTo>
                      <a:pt x="17" y="31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0" name="Freeform 270"/>
              <p:cNvSpPr>
                <a:spLocks/>
              </p:cNvSpPr>
              <p:nvPr/>
            </p:nvSpPr>
            <p:spPr bwMode="auto">
              <a:xfrm>
                <a:off x="3692525" y="4173539"/>
                <a:ext cx="157163" cy="157163"/>
              </a:xfrm>
              <a:custGeom>
                <a:avLst/>
                <a:gdLst>
                  <a:gd name="T0" fmla="*/ 35 w 521"/>
                  <a:gd name="T1" fmla="*/ 324 h 521"/>
                  <a:gd name="T2" fmla="*/ 197 w 521"/>
                  <a:gd name="T3" fmla="*/ 35 h 521"/>
                  <a:gd name="T4" fmla="*/ 486 w 521"/>
                  <a:gd name="T5" fmla="*/ 197 h 521"/>
                  <a:gd name="T6" fmla="*/ 324 w 521"/>
                  <a:gd name="T7" fmla="*/ 486 h 521"/>
                  <a:gd name="T8" fmla="*/ 35 w 521"/>
                  <a:gd name="T9" fmla="*/ 324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1" h="521">
                    <a:moveTo>
                      <a:pt x="35" y="324"/>
                    </a:moveTo>
                    <a:cubicBezTo>
                      <a:pt x="0" y="199"/>
                      <a:pt x="72" y="70"/>
                      <a:pt x="197" y="35"/>
                    </a:cubicBezTo>
                    <a:cubicBezTo>
                      <a:pt x="322" y="0"/>
                      <a:pt x="451" y="72"/>
                      <a:pt x="486" y="197"/>
                    </a:cubicBezTo>
                    <a:cubicBezTo>
                      <a:pt x="521" y="322"/>
                      <a:pt x="448" y="451"/>
                      <a:pt x="324" y="486"/>
                    </a:cubicBezTo>
                    <a:cubicBezTo>
                      <a:pt x="199" y="521"/>
                      <a:pt x="70" y="448"/>
                      <a:pt x="35" y="3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1" name="Freeform 271"/>
              <p:cNvSpPr>
                <a:spLocks/>
              </p:cNvSpPr>
              <p:nvPr/>
            </p:nvSpPr>
            <p:spPr bwMode="auto">
              <a:xfrm>
                <a:off x="3722688" y="4203701"/>
                <a:ext cx="95250" cy="95250"/>
              </a:xfrm>
              <a:custGeom>
                <a:avLst/>
                <a:gdLst>
                  <a:gd name="T0" fmla="*/ 21 w 317"/>
                  <a:gd name="T1" fmla="*/ 197 h 317"/>
                  <a:gd name="T2" fmla="*/ 120 w 317"/>
                  <a:gd name="T3" fmla="*/ 21 h 317"/>
                  <a:gd name="T4" fmla="*/ 296 w 317"/>
                  <a:gd name="T5" fmla="*/ 120 h 317"/>
                  <a:gd name="T6" fmla="*/ 197 w 317"/>
                  <a:gd name="T7" fmla="*/ 296 h 317"/>
                  <a:gd name="T8" fmla="*/ 21 w 317"/>
                  <a:gd name="T9" fmla="*/ 19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317">
                    <a:moveTo>
                      <a:pt x="21" y="197"/>
                    </a:moveTo>
                    <a:cubicBezTo>
                      <a:pt x="0" y="121"/>
                      <a:pt x="44" y="42"/>
                      <a:pt x="120" y="21"/>
                    </a:cubicBezTo>
                    <a:cubicBezTo>
                      <a:pt x="196" y="0"/>
                      <a:pt x="274" y="44"/>
                      <a:pt x="296" y="120"/>
                    </a:cubicBezTo>
                    <a:cubicBezTo>
                      <a:pt x="317" y="196"/>
                      <a:pt x="273" y="274"/>
                      <a:pt x="197" y="296"/>
                    </a:cubicBezTo>
                    <a:cubicBezTo>
                      <a:pt x="121" y="317"/>
                      <a:pt x="42" y="273"/>
                      <a:pt x="21" y="197"/>
                    </a:cubicBezTo>
                    <a:close/>
                  </a:path>
                </a:pathLst>
              </a:custGeom>
              <a:solidFill>
                <a:srgbClr val="FF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2" name="Freeform 272"/>
              <p:cNvSpPr>
                <a:spLocks/>
              </p:cNvSpPr>
              <p:nvPr/>
            </p:nvSpPr>
            <p:spPr bwMode="auto">
              <a:xfrm>
                <a:off x="3754438" y="4235451"/>
                <a:ext cx="31750" cy="31750"/>
              </a:xfrm>
              <a:custGeom>
                <a:avLst/>
                <a:gdLst>
                  <a:gd name="T0" fmla="*/ 7 w 105"/>
                  <a:gd name="T1" fmla="*/ 65 h 105"/>
                  <a:gd name="T2" fmla="*/ 40 w 105"/>
                  <a:gd name="T3" fmla="*/ 7 h 105"/>
                  <a:gd name="T4" fmla="*/ 98 w 105"/>
                  <a:gd name="T5" fmla="*/ 40 h 105"/>
                  <a:gd name="T6" fmla="*/ 65 w 105"/>
                  <a:gd name="T7" fmla="*/ 98 h 105"/>
                  <a:gd name="T8" fmla="*/ 7 w 105"/>
                  <a:gd name="T9" fmla="*/ 6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05">
                    <a:moveTo>
                      <a:pt x="7" y="65"/>
                    </a:moveTo>
                    <a:cubicBezTo>
                      <a:pt x="0" y="40"/>
                      <a:pt x="14" y="14"/>
                      <a:pt x="40" y="7"/>
                    </a:cubicBezTo>
                    <a:cubicBezTo>
                      <a:pt x="65" y="0"/>
                      <a:pt x="91" y="14"/>
                      <a:pt x="98" y="40"/>
                    </a:cubicBezTo>
                    <a:cubicBezTo>
                      <a:pt x="105" y="65"/>
                      <a:pt x="90" y="91"/>
                      <a:pt x="65" y="98"/>
                    </a:cubicBezTo>
                    <a:cubicBezTo>
                      <a:pt x="40" y="105"/>
                      <a:pt x="14" y="90"/>
                      <a:pt x="7" y="65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3" name="Freeform 273"/>
              <p:cNvSpPr>
                <a:spLocks/>
              </p:cNvSpPr>
              <p:nvPr/>
            </p:nvSpPr>
            <p:spPr bwMode="auto">
              <a:xfrm>
                <a:off x="4029075" y="4079876"/>
                <a:ext cx="157163" cy="155575"/>
              </a:xfrm>
              <a:custGeom>
                <a:avLst/>
                <a:gdLst>
                  <a:gd name="T0" fmla="*/ 35 w 521"/>
                  <a:gd name="T1" fmla="*/ 323 h 521"/>
                  <a:gd name="T2" fmla="*/ 197 w 521"/>
                  <a:gd name="T3" fmla="*/ 35 h 521"/>
                  <a:gd name="T4" fmla="*/ 486 w 521"/>
                  <a:gd name="T5" fmla="*/ 197 h 521"/>
                  <a:gd name="T6" fmla="*/ 324 w 521"/>
                  <a:gd name="T7" fmla="*/ 486 h 521"/>
                  <a:gd name="T8" fmla="*/ 35 w 521"/>
                  <a:gd name="T9" fmla="*/ 323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1" h="521">
                    <a:moveTo>
                      <a:pt x="35" y="323"/>
                    </a:moveTo>
                    <a:cubicBezTo>
                      <a:pt x="0" y="199"/>
                      <a:pt x="73" y="70"/>
                      <a:pt x="197" y="35"/>
                    </a:cubicBezTo>
                    <a:cubicBezTo>
                      <a:pt x="322" y="0"/>
                      <a:pt x="451" y="72"/>
                      <a:pt x="486" y="197"/>
                    </a:cubicBezTo>
                    <a:cubicBezTo>
                      <a:pt x="521" y="321"/>
                      <a:pt x="448" y="451"/>
                      <a:pt x="324" y="486"/>
                    </a:cubicBezTo>
                    <a:cubicBezTo>
                      <a:pt x="199" y="521"/>
                      <a:pt x="70" y="448"/>
                      <a:pt x="35" y="32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4" name="Freeform 274"/>
              <p:cNvSpPr>
                <a:spLocks/>
              </p:cNvSpPr>
              <p:nvPr/>
            </p:nvSpPr>
            <p:spPr bwMode="auto">
              <a:xfrm>
                <a:off x="4060825" y="4110039"/>
                <a:ext cx="95250" cy="95250"/>
              </a:xfrm>
              <a:custGeom>
                <a:avLst/>
                <a:gdLst>
                  <a:gd name="T0" fmla="*/ 21 w 317"/>
                  <a:gd name="T1" fmla="*/ 197 h 317"/>
                  <a:gd name="T2" fmla="*/ 120 w 317"/>
                  <a:gd name="T3" fmla="*/ 21 h 317"/>
                  <a:gd name="T4" fmla="*/ 296 w 317"/>
                  <a:gd name="T5" fmla="*/ 120 h 317"/>
                  <a:gd name="T6" fmla="*/ 197 w 317"/>
                  <a:gd name="T7" fmla="*/ 295 h 317"/>
                  <a:gd name="T8" fmla="*/ 21 w 317"/>
                  <a:gd name="T9" fmla="*/ 19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317">
                    <a:moveTo>
                      <a:pt x="21" y="197"/>
                    </a:moveTo>
                    <a:cubicBezTo>
                      <a:pt x="0" y="121"/>
                      <a:pt x="44" y="42"/>
                      <a:pt x="120" y="21"/>
                    </a:cubicBezTo>
                    <a:cubicBezTo>
                      <a:pt x="196" y="0"/>
                      <a:pt x="275" y="44"/>
                      <a:pt x="296" y="120"/>
                    </a:cubicBezTo>
                    <a:cubicBezTo>
                      <a:pt x="317" y="195"/>
                      <a:pt x="273" y="274"/>
                      <a:pt x="197" y="295"/>
                    </a:cubicBezTo>
                    <a:cubicBezTo>
                      <a:pt x="121" y="317"/>
                      <a:pt x="43" y="272"/>
                      <a:pt x="21" y="197"/>
                    </a:cubicBezTo>
                    <a:close/>
                  </a:path>
                </a:pathLst>
              </a:custGeom>
              <a:solidFill>
                <a:srgbClr val="FF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5" name="Freeform 275"/>
              <p:cNvSpPr>
                <a:spLocks/>
              </p:cNvSpPr>
              <p:nvPr/>
            </p:nvSpPr>
            <p:spPr bwMode="auto">
              <a:xfrm>
                <a:off x="4092575" y="4141789"/>
                <a:ext cx="31750" cy="31750"/>
              </a:xfrm>
              <a:custGeom>
                <a:avLst/>
                <a:gdLst>
                  <a:gd name="T0" fmla="*/ 7 w 105"/>
                  <a:gd name="T1" fmla="*/ 65 h 105"/>
                  <a:gd name="T2" fmla="*/ 40 w 105"/>
                  <a:gd name="T3" fmla="*/ 7 h 105"/>
                  <a:gd name="T4" fmla="*/ 98 w 105"/>
                  <a:gd name="T5" fmla="*/ 39 h 105"/>
                  <a:gd name="T6" fmla="*/ 65 w 105"/>
                  <a:gd name="T7" fmla="*/ 97 h 105"/>
                  <a:gd name="T8" fmla="*/ 7 w 105"/>
                  <a:gd name="T9" fmla="*/ 6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05">
                    <a:moveTo>
                      <a:pt x="7" y="65"/>
                    </a:moveTo>
                    <a:cubicBezTo>
                      <a:pt x="0" y="40"/>
                      <a:pt x="15" y="14"/>
                      <a:pt x="40" y="7"/>
                    </a:cubicBezTo>
                    <a:cubicBezTo>
                      <a:pt x="65" y="0"/>
                      <a:pt x="91" y="14"/>
                      <a:pt x="98" y="39"/>
                    </a:cubicBezTo>
                    <a:cubicBezTo>
                      <a:pt x="105" y="64"/>
                      <a:pt x="90" y="90"/>
                      <a:pt x="65" y="97"/>
                    </a:cubicBezTo>
                    <a:cubicBezTo>
                      <a:pt x="40" y="105"/>
                      <a:pt x="14" y="90"/>
                      <a:pt x="7" y="65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02" name="그룹 101"/>
            <p:cNvGrpSpPr/>
            <p:nvPr/>
          </p:nvGrpSpPr>
          <p:grpSpPr>
            <a:xfrm>
              <a:off x="4184067" y="3926649"/>
              <a:ext cx="146426" cy="256245"/>
              <a:chOff x="4260850" y="4011614"/>
              <a:chExt cx="139700" cy="244475"/>
            </a:xfrm>
          </p:grpSpPr>
          <p:sp>
            <p:nvSpPr>
              <p:cNvPr id="391" name="Freeform 276"/>
              <p:cNvSpPr>
                <a:spLocks/>
              </p:cNvSpPr>
              <p:nvPr/>
            </p:nvSpPr>
            <p:spPr bwMode="auto">
              <a:xfrm>
                <a:off x="4260850" y="4011614"/>
                <a:ext cx="139700" cy="193675"/>
              </a:xfrm>
              <a:custGeom>
                <a:avLst/>
                <a:gdLst>
                  <a:gd name="T0" fmla="*/ 464 w 464"/>
                  <a:gd name="T1" fmla="*/ 409 h 641"/>
                  <a:gd name="T2" fmla="*/ 232 w 464"/>
                  <a:gd name="T3" fmla="*/ 641 h 641"/>
                  <a:gd name="T4" fmla="*/ 0 w 464"/>
                  <a:gd name="T5" fmla="*/ 409 h 641"/>
                  <a:gd name="T6" fmla="*/ 198 w 464"/>
                  <a:gd name="T7" fmla="*/ 24 h 641"/>
                  <a:gd name="T8" fmla="*/ 266 w 464"/>
                  <a:gd name="T9" fmla="*/ 24 h 641"/>
                  <a:gd name="T10" fmla="*/ 464 w 464"/>
                  <a:gd name="T11" fmla="*/ 40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4" h="641">
                    <a:moveTo>
                      <a:pt x="464" y="409"/>
                    </a:moveTo>
                    <a:cubicBezTo>
                      <a:pt x="464" y="537"/>
                      <a:pt x="360" y="641"/>
                      <a:pt x="232" y="641"/>
                    </a:cubicBezTo>
                    <a:cubicBezTo>
                      <a:pt x="104" y="641"/>
                      <a:pt x="0" y="537"/>
                      <a:pt x="0" y="409"/>
                    </a:cubicBezTo>
                    <a:cubicBezTo>
                      <a:pt x="0" y="312"/>
                      <a:pt x="133" y="114"/>
                      <a:pt x="198" y="24"/>
                    </a:cubicBezTo>
                    <a:cubicBezTo>
                      <a:pt x="215" y="0"/>
                      <a:pt x="250" y="0"/>
                      <a:pt x="266" y="24"/>
                    </a:cubicBezTo>
                    <a:cubicBezTo>
                      <a:pt x="331" y="114"/>
                      <a:pt x="464" y="312"/>
                      <a:pt x="464" y="4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2" name="Freeform 277"/>
              <p:cNvSpPr>
                <a:spLocks/>
              </p:cNvSpPr>
              <p:nvPr/>
            </p:nvSpPr>
            <p:spPr bwMode="auto">
              <a:xfrm>
                <a:off x="4327525" y="4092576"/>
                <a:ext cx="7938" cy="163513"/>
              </a:xfrm>
              <a:custGeom>
                <a:avLst/>
                <a:gdLst>
                  <a:gd name="T0" fmla="*/ 0 w 24"/>
                  <a:gd name="T1" fmla="*/ 543 h 543"/>
                  <a:gd name="T2" fmla="*/ 24 w 24"/>
                  <a:gd name="T3" fmla="*/ 543 h 543"/>
                  <a:gd name="T4" fmla="*/ 24 w 24"/>
                  <a:gd name="T5" fmla="*/ 12 h 543"/>
                  <a:gd name="T6" fmla="*/ 12 w 24"/>
                  <a:gd name="T7" fmla="*/ 0 h 543"/>
                  <a:gd name="T8" fmla="*/ 0 w 24"/>
                  <a:gd name="T9" fmla="*/ 12 h 543"/>
                  <a:gd name="T10" fmla="*/ 0 w 24"/>
                  <a:gd name="T11" fmla="*/ 543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543">
                    <a:moveTo>
                      <a:pt x="0" y="543"/>
                    </a:moveTo>
                    <a:cubicBezTo>
                      <a:pt x="24" y="543"/>
                      <a:pt x="24" y="543"/>
                      <a:pt x="24" y="543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lnTo>
                      <a:pt x="0" y="543"/>
                    </a:ln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3" name="Freeform 278"/>
              <p:cNvSpPr>
                <a:spLocks/>
              </p:cNvSpPr>
              <p:nvPr/>
            </p:nvSpPr>
            <p:spPr bwMode="auto">
              <a:xfrm>
                <a:off x="4294188" y="4143376"/>
                <a:ext cx="41275" cy="41275"/>
              </a:xfrm>
              <a:custGeom>
                <a:avLst/>
                <a:gdLst>
                  <a:gd name="T0" fmla="*/ 131 w 136"/>
                  <a:gd name="T1" fmla="*/ 131 h 136"/>
                  <a:gd name="T2" fmla="*/ 131 w 136"/>
                  <a:gd name="T3" fmla="*/ 131 h 136"/>
                  <a:gd name="T4" fmla="*/ 131 w 136"/>
                  <a:gd name="T5" fmla="*/ 114 h 136"/>
                  <a:gd name="T6" fmla="*/ 21 w 136"/>
                  <a:gd name="T7" fmla="*/ 5 h 136"/>
                  <a:gd name="T8" fmla="*/ 4 w 136"/>
                  <a:gd name="T9" fmla="*/ 5 h 136"/>
                  <a:gd name="T10" fmla="*/ 4 w 136"/>
                  <a:gd name="T11" fmla="*/ 22 h 136"/>
                  <a:gd name="T12" fmla="*/ 114 w 136"/>
                  <a:gd name="T13" fmla="*/ 131 h 136"/>
                  <a:gd name="T14" fmla="*/ 131 w 136"/>
                  <a:gd name="T15" fmla="*/ 13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136">
                    <a:moveTo>
                      <a:pt x="131" y="131"/>
                    </a:moveTo>
                    <a:cubicBezTo>
                      <a:pt x="131" y="131"/>
                      <a:pt x="131" y="131"/>
                      <a:pt x="131" y="131"/>
                    </a:cubicBezTo>
                    <a:cubicBezTo>
                      <a:pt x="136" y="127"/>
                      <a:pt x="136" y="119"/>
                      <a:pt x="131" y="11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7" y="0"/>
                      <a:pt x="9" y="0"/>
                      <a:pt x="4" y="5"/>
                    </a:cubicBezTo>
                    <a:cubicBezTo>
                      <a:pt x="0" y="10"/>
                      <a:pt x="0" y="17"/>
                      <a:pt x="4" y="22"/>
                    </a:cubicBezTo>
                    <a:cubicBezTo>
                      <a:pt x="114" y="131"/>
                      <a:pt x="114" y="131"/>
                      <a:pt x="114" y="131"/>
                    </a:cubicBezTo>
                    <a:cubicBezTo>
                      <a:pt x="118" y="136"/>
                      <a:pt x="126" y="136"/>
                      <a:pt x="131" y="131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4" name="Freeform 279"/>
              <p:cNvSpPr>
                <a:spLocks/>
              </p:cNvSpPr>
              <p:nvPr/>
            </p:nvSpPr>
            <p:spPr bwMode="auto">
              <a:xfrm>
                <a:off x="4327525" y="4119564"/>
                <a:ext cx="41275" cy="39688"/>
              </a:xfrm>
              <a:custGeom>
                <a:avLst/>
                <a:gdLst>
                  <a:gd name="T0" fmla="*/ 5 w 136"/>
                  <a:gd name="T1" fmla="*/ 131 h 136"/>
                  <a:gd name="T2" fmla="*/ 5 w 136"/>
                  <a:gd name="T3" fmla="*/ 131 h 136"/>
                  <a:gd name="T4" fmla="*/ 5 w 136"/>
                  <a:gd name="T5" fmla="*/ 114 h 136"/>
                  <a:gd name="T6" fmla="*/ 114 w 136"/>
                  <a:gd name="T7" fmla="*/ 4 h 136"/>
                  <a:gd name="T8" fmla="*/ 131 w 136"/>
                  <a:gd name="T9" fmla="*/ 4 h 136"/>
                  <a:gd name="T10" fmla="*/ 131 w 136"/>
                  <a:gd name="T11" fmla="*/ 22 h 136"/>
                  <a:gd name="T12" fmla="*/ 22 w 136"/>
                  <a:gd name="T13" fmla="*/ 131 h 136"/>
                  <a:gd name="T14" fmla="*/ 5 w 136"/>
                  <a:gd name="T15" fmla="*/ 13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136">
                    <a:moveTo>
                      <a:pt x="5" y="131"/>
                    </a:moveTo>
                    <a:cubicBezTo>
                      <a:pt x="5" y="131"/>
                      <a:pt x="5" y="131"/>
                      <a:pt x="5" y="131"/>
                    </a:cubicBezTo>
                    <a:cubicBezTo>
                      <a:pt x="0" y="126"/>
                      <a:pt x="0" y="118"/>
                      <a:pt x="5" y="11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9" y="0"/>
                      <a:pt x="126" y="0"/>
                      <a:pt x="131" y="4"/>
                    </a:cubicBezTo>
                    <a:cubicBezTo>
                      <a:pt x="136" y="9"/>
                      <a:pt x="136" y="17"/>
                      <a:pt x="131" y="22"/>
                    </a:cubicBezTo>
                    <a:cubicBezTo>
                      <a:pt x="22" y="131"/>
                      <a:pt x="22" y="131"/>
                      <a:pt x="22" y="131"/>
                    </a:cubicBezTo>
                    <a:cubicBezTo>
                      <a:pt x="17" y="136"/>
                      <a:pt x="9" y="136"/>
                      <a:pt x="5" y="131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03" name="그룹 102"/>
            <p:cNvGrpSpPr/>
            <p:nvPr/>
          </p:nvGrpSpPr>
          <p:grpSpPr>
            <a:xfrm>
              <a:off x="3476898" y="5282750"/>
              <a:ext cx="146426" cy="256246"/>
              <a:chOff x="3586163" y="5305426"/>
              <a:chExt cx="139700" cy="244476"/>
            </a:xfrm>
          </p:grpSpPr>
          <p:sp>
            <p:nvSpPr>
              <p:cNvPr id="387" name="Freeform 280"/>
              <p:cNvSpPr>
                <a:spLocks/>
              </p:cNvSpPr>
              <p:nvPr/>
            </p:nvSpPr>
            <p:spPr bwMode="auto">
              <a:xfrm>
                <a:off x="3586163" y="5305426"/>
                <a:ext cx="139700" cy="193675"/>
              </a:xfrm>
              <a:custGeom>
                <a:avLst/>
                <a:gdLst>
                  <a:gd name="T0" fmla="*/ 464 w 464"/>
                  <a:gd name="T1" fmla="*/ 409 h 641"/>
                  <a:gd name="T2" fmla="*/ 232 w 464"/>
                  <a:gd name="T3" fmla="*/ 641 h 641"/>
                  <a:gd name="T4" fmla="*/ 0 w 464"/>
                  <a:gd name="T5" fmla="*/ 409 h 641"/>
                  <a:gd name="T6" fmla="*/ 198 w 464"/>
                  <a:gd name="T7" fmla="*/ 23 h 641"/>
                  <a:gd name="T8" fmla="*/ 266 w 464"/>
                  <a:gd name="T9" fmla="*/ 23 h 641"/>
                  <a:gd name="T10" fmla="*/ 464 w 464"/>
                  <a:gd name="T11" fmla="*/ 40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4" h="641">
                    <a:moveTo>
                      <a:pt x="464" y="409"/>
                    </a:moveTo>
                    <a:cubicBezTo>
                      <a:pt x="464" y="537"/>
                      <a:pt x="360" y="641"/>
                      <a:pt x="232" y="641"/>
                    </a:cubicBezTo>
                    <a:cubicBezTo>
                      <a:pt x="104" y="641"/>
                      <a:pt x="0" y="537"/>
                      <a:pt x="0" y="409"/>
                    </a:cubicBezTo>
                    <a:cubicBezTo>
                      <a:pt x="0" y="312"/>
                      <a:pt x="133" y="114"/>
                      <a:pt x="198" y="23"/>
                    </a:cubicBezTo>
                    <a:cubicBezTo>
                      <a:pt x="215" y="0"/>
                      <a:pt x="250" y="0"/>
                      <a:pt x="266" y="23"/>
                    </a:cubicBezTo>
                    <a:cubicBezTo>
                      <a:pt x="331" y="114"/>
                      <a:pt x="464" y="312"/>
                      <a:pt x="464" y="4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8" name="Freeform 281"/>
              <p:cNvSpPr>
                <a:spLocks/>
              </p:cNvSpPr>
              <p:nvPr/>
            </p:nvSpPr>
            <p:spPr bwMode="auto">
              <a:xfrm>
                <a:off x="3652838" y="5386389"/>
                <a:ext cx="6350" cy="163513"/>
              </a:xfrm>
              <a:custGeom>
                <a:avLst/>
                <a:gdLst>
                  <a:gd name="T0" fmla="*/ 0 w 24"/>
                  <a:gd name="T1" fmla="*/ 544 h 544"/>
                  <a:gd name="T2" fmla="*/ 24 w 24"/>
                  <a:gd name="T3" fmla="*/ 544 h 544"/>
                  <a:gd name="T4" fmla="*/ 24 w 24"/>
                  <a:gd name="T5" fmla="*/ 13 h 544"/>
                  <a:gd name="T6" fmla="*/ 12 w 24"/>
                  <a:gd name="T7" fmla="*/ 0 h 544"/>
                  <a:gd name="T8" fmla="*/ 0 w 24"/>
                  <a:gd name="T9" fmla="*/ 13 h 544"/>
                  <a:gd name="T10" fmla="*/ 0 w 24"/>
                  <a:gd name="T11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544">
                    <a:moveTo>
                      <a:pt x="0" y="544"/>
                    </a:moveTo>
                    <a:cubicBezTo>
                      <a:pt x="24" y="544"/>
                      <a:pt x="24" y="544"/>
                      <a:pt x="24" y="54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6"/>
                      <a:pt x="19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lnTo>
                      <a:pt x="0" y="544"/>
                    </a:ln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9" name="Freeform 282"/>
              <p:cNvSpPr>
                <a:spLocks/>
              </p:cNvSpPr>
              <p:nvPr/>
            </p:nvSpPr>
            <p:spPr bwMode="auto">
              <a:xfrm>
                <a:off x="3619500" y="5437189"/>
                <a:ext cx="41275" cy="39688"/>
              </a:xfrm>
              <a:custGeom>
                <a:avLst/>
                <a:gdLst>
                  <a:gd name="T0" fmla="*/ 131 w 136"/>
                  <a:gd name="T1" fmla="*/ 131 h 136"/>
                  <a:gd name="T2" fmla="*/ 131 w 136"/>
                  <a:gd name="T3" fmla="*/ 131 h 136"/>
                  <a:gd name="T4" fmla="*/ 131 w 136"/>
                  <a:gd name="T5" fmla="*/ 114 h 136"/>
                  <a:gd name="T6" fmla="*/ 22 w 136"/>
                  <a:gd name="T7" fmla="*/ 5 h 136"/>
                  <a:gd name="T8" fmla="*/ 4 w 136"/>
                  <a:gd name="T9" fmla="*/ 5 h 136"/>
                  <a:gd name="T10" fmla="*/ 4 w 136"/>
                  <a:gd name="T11" fmla="*/ 22 h 136"/>
                  <a:gd name="T12" fmla="*/ 114 w 136"/>
                  <a:gd name="T13" fmla="*/ 131 h 136"/>
                  <a:gd name="T14" fmla="*/ 131 w 136"/>
                  <a:gd name="T15" fmla="*/ 13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136">
                    <a:moveTo>
                      <a:pt x="131" y="131"/>
                    </a:moveTo>
                    <a:cubicBezTo>
                      <a:pt x="131" y="131"/>
                      <a:pt x="131" y="131"/>
                      <a:pt x="131" y="131"/>
                    </a:cubicBezTo>
                    <a:cubicBezTo>
                      <a:pt x="136" y="126"/>
                      <a:pt x="136" y="119"/>
                      <a:pt x="131" y="114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ubicBezTo>
                      <a:pt x="0" y="9"/>
                      <a:pt x="0" y="17"/>
                      <a:pt x="4" y="22"/>
                    </a:cubicBezTo>
                    <a:cubicBezTo>
                      <a:pt x="114" y="131"/>
                      <a:pt x="114" y="131"/>
                      <a:pt x="114" y="131"/>
                    </a:cubicBezTo>
                    <a:cubicBezTo>
                      <a:pt x="118" y="136"/>
                      <a:pt x="126" y="136"/>
                      <a:pt x="131" y="131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0" name="Freeform 283"/>
              <p:cNvSpPr>
                <a:spLocks/>
              </p:cNvSpPr>
              <p:nvPr/>
            </p:nvSpPr>
            <p:spPr bwMode="auto">
              <a:xfrm>
                <a:off x="3651250" y="5411789"/>
                <a:ext cx="41275" cy="41275"/>
              </a:xfrm>
              <a:custGeom>
                <a:avLst/>
                <a:gdLst>
                  <a:gd name="T0" fmla="*/ 5 w 136"/>
                  <a:gd name="T1" fmla="*/ 132 h 136"/>
                  <a:gd name="T2" fmla="*/ 5 w 136"/>
                  <a:gd name="T3" fmla="*/ 132 h 136"/>
                  <a:gd name="T4" fmla="*/ 5 w 136"/>
                  <a:gd name="T5" fmla="*/ 114 h 136"/>
                  <a:gd name="T6" fmla="*/ 114 w 136"/>
                  <a:gd name="T7" fmla="*/ 5 h 136"/>
                  <a:gd name="T8" fmla="*/ 131 w 136"/>
                  <a:gd name="T9" fmla="*/ 5 h 136"/>
                  <a:gd name="T10" fmla="*/ 131 w 136"/>
                  <a:gd name="T11" fmla="*/ 22 h 136"/>
                  <a:gd name="T12" fmla="*/ 22 w 136"/>
                  <a:gd name="T13" fmla="*/ 132 h 136"/>
                  <a:gd name="T14" fmla="*/ 5 w 136"/>
                  <a:gd name="T15" fmla="*/ 13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136">
                    <a:moveTo>
                      <a:pt x="5" y="132"/>
                    </a:moveTo>
                    <a:cubicBezTo>
                      <a:pt x="5" y="132"/>
                      <a:pt x="5" y="132"/>
                      <a:pt x="5" y="132"/>
                    </a:cubicBezTo>
                    <a:cubicBezTo>
                      <a:pt x="0" y="127"/>
                      <a:pt x="0" y="119"/>
                      <a:pt x="5" y="114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9" y="0"/>
                      <a:pt x="126" y="0"/>
                      <a:pt x="131" y="5"/>
                    </a:cubicBezTo>
                    <a:cubicBezTo>
                      <a:pt x="136" y="10"/>
                      <a:pt x="136" y="18"/>
                      <a:pt x="131" y="22"/>
                    </a:cubicBezTo>
                    <a:cubicBezTo>
                      <a:pt x="22" y="132"/>
                      <a:pt x="22" y="132"/>
                      <a:pt x="22" y="132"/>
                    </a:cubicBezTo>
                    <a:cubicBezTo>
                      <a:pt x="17" y="136"/>
                      <a:pt x="9" y="136"/>
                      <a:pt x="5" y="132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04" name="그룹 103"/>
            <p:cNvGrpSpPr/>
            <p:nvPr/>
          </p:nvGrpSpPr>
          <p:grpSpPr>
            <a:xfrm>
              <a:off x="1634929" y="4232812"/>
              <a:ext cx="143098" cy="251254"/>
              <a:chOff x="1828800" y="4303714"/>
              <a:chExt cx="136525" cy="239713"/>
            </a:xfrm>
          </p:grpSpPr>
          <p:sp>
            <p:nvSpPr>
              <p:cNvPr id="383" name="Freeform 284"/>
              <p:cNvSpPr>
                <a:spLocks/>
              </p:cNvSpPr>
              <p:nvPr/>
            </p:nvSpPr>
            <p:spPr bwMode="auto">
              <a:xfrm>
                <a:off x="1828800" y="4303714"/>
                <a:ext cx="136525" cy="188913"/>
              </a:xfrm>
              <a:custGeom>
                <a:avLst/>
                <a:gdLst>
                  <a:gd name="T0" fmla="*/ 454 w 454"/>
                  <a:gd name="T1" fmla="*/ 400 h 627"/>
                  <a:gd name="T2" fmla="*/ 227 w 454"/>
                  <a:gd name="T3" fmla="*/ 627 h 627"/>
                  <a:gd name="T4" fmla="*/ 0 w 454"/>
                  <a:gd name="T5" fmla="*/ 400 h 627"/>
                  <a:gd name="T6" fmla="*/ 193 w 454"/>
                  <a:gd name="T7" fmla="*/ 23 h 627"/>
                  <a:gd name="T8" fmla="*/ 260 w 454"/>
                  <a:gd name="T9" fmla="*/ 23 h 627"/>
                  <a:gd name="T10" fmla="*/ 454 w 454"/>
                  <a:gd name="T11" fmla="*/ 40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627">
                    <a:moveTo>
                      <a:pt x="454" y="400"/>
                    </a:moveTo>
                    <a:cubicBezTo>
                      <a:pt x="454" y="525"/>
                      <a:pt x="352" y="627"/>
                      <a:pt x="227" y="627"/>
                    </a:cubicBezTo>
                    <a:cubicBezTo>
                      <a:pt x="101" y="627"/>
                      <a:pt x="0" y="525"/>
                      <a:pt x="0" y="400"/>
                    </a:cubicBezTo>
                    <a:cubicBezTo>
                      <a:pt x="0" y="305"/>
                      <a:pt x="130" y="111"/>
                      <a:pt x="193" y="23"/>
                    </a:cubicBezTo>
                    <a:cubicBezTo>
                      <a:pt x="210" y="0"/>
                      <a:pt x="244" y="0"/>
                      <a:pt x="260" y="23"/>
                    </a:cubicBezTo>
                    <a:cubicBezTo>
                      <a:pt x="323" y="111"/>
                      <a:pt x="454" y="305"/>
                      <a:pt x="454" y="4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4" name="Freeform 285"/>
              <p:cNvSpPr>
                <a:spLocks/>
              </p:cNvSpPr>
              <p:nvPr/>
            </p:nvSpPr>
            <p:spPr bwMode="auto">
              <a:xfrm>
                <a:off x="1892300" y="4383089"/>
                <a:ext cx="7938" cy="160338"/>
              </a:xfrm>
              <a:custGeom>
                <a:avLst/>
                <a:gdLst>
                  <a:gd name="T0" fmla="*/ 0 w 24"/>
                  <a:gd name="T1" fmla="*/ 531 h 531"/>
                  <a:gd name="T2" fmla="*/ 24 w 24"/>
                  <a:gd name="T3" fmla="*/ 531 h 531"/>
                  <a:gd name="T4" fmla="*/ 24 w 24"/>
                  <a:gd name="T5" fmla="*/ 11 h 531"/>
                  <a:gd name="T6" fmla="*/ 12 w 24"/>
                  <a:gd name="T7" fmla="*/ 0 h 531"/>
                  <a:gd name="T8" fmla="*/ 0 w 24"/>
                  <a:gd name="T9" fmla="*/ 11 h 531"/>
                  <a:gd name="T10" fmla="*/ 0 w 24"/>
                  <a:gd name="T11" fmla="*/ 531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531">
                    <a:moveTo>
                      <a:pt x="0" y="531"/>
                    </a:moveTo>
                    <a:cubicBezTo>
                      <a:pt x="24" y="531"/>
                      <a:pt x="24" y="531"/>
                      <a:pt x="24" y="53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5"/>
                      <a:pt x="18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lnTo>
                      <a:pt x="0" y="531"/>
                    </a:ln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5" name="Freeform 286"/>
              <p:cNvSpPr>
                <a:spLocks/>
              </p:cNvSpPr>
              <p:nvPr/>
            </p:nvSpPr>
            <p:spPr bwMode="auto">
              <a:xfrm>
                <a:off x="1860550" y="4432301"/>
                <a:ext cx="39688" cy="39688"/>
              </a:xfrm>
              <a:custGeom>
                <a:avLst/>
                <a:gdLst>
                  <a:gd name="T0" fmla="*/ 128 w 133"/>
                  <a:gd name="T1" fmla="*/ 129 h 133"/>
                  <a:gd name="T2" fmla="*/ 128 w 133"/>
                  <a:gd name="T3" fmla="*/ 129 h 133"/>
                  <a:gd name="T4" fmla="*/ 128 w 133"/>
                  <a:gd name="T5" fmla="*/ 112 h 133"/>
                  <a:gd name="T6" fmla="*/ 21 w 133"/>
                  <a:gd name="T7" fmla="*/ 5 h 133"/>
                  <a:gd name="T8" fmla="*/ 4 w 133"/>
                  <a:gd name="T9" fmla="*/ 5 h 133"/>
                  <a:gd name="T10" fmla="*/ 4 w 133"/>
                  <a:gd name="T11" fmla="*/ 22 h 133"/>
                  <a:gd name="T12" fmla="*/ 111 w 133"/>
                  <a:gd name="T13" fmla="*/ 129 h 133"/>
                  <a:gd name="T14" fmla="*/ 128 w 133"/>
                  <a:gd name="T15" fmla="*/ 129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3" h="133">
                    <a:moveTo>
                      <a:pt x="128" y="129"/>
                    </a:moveTo>
                    <a:cubicBezTo>
                      <a:pt x="128" y="129"/>
                      <a:pt x="128" y="129"/>
                      <a:pt x="128" y="129"/>
                    </a:cubicBezTo>
                    <a:cubicBezTo>
                      <a:pt x="133" y="124"/>
                      <a:pt x="133" y="117"/>
                      <a:pt x="128" y="112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7" y="0"/>
                      <a:pt x="9" y="0"/>
                      <a:pt x="4" y="5"/>
                    </a:cubicBezTo>
                    <a:cubicBezTo>
                      <a:pt x="0" y="10"/>
                      <a:pt x="0" y="17"/>
                      <a:pt x="4" y="22"/>
                    </a:cubicBezTo>
                    <a:cubicBezTo>
                      <a:pt x="111" y="129"/>
                      <a:pt x="111" y="129"/>
                      <a:pt x="111" y="129"/>
                    </a:cubicBezTo>
                    <a:cubicBezTo>
                      <a:pt x="116" y="133"/>
                      <a:pt x="123" y="133"/>
                      <a:pt x="128" y="129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6" name="Freeform 287"/>
              <p:cNvSpPr>
                <a:spLocks/>
              </p:cNvSpPr>
              <p:nvPr/>
            </p:nvSpPr>
            <p:spPr bwMode="auto">
              <a:xfrm>
                <a:off x="1892300" y="4408489"/>
                <a:ext cx="41275" cy="41275"/>
              </a:xfrm>
              <a:custGeom>
                <a:avLst/>
                <a:gdLst>
                  <a:gd name="T0" fmla="*/ 4 w 133"/>
                  <a:gd name="T1" fmla="*/ 128 h 133"/>
                  <a:gd name="T2" fmla="*/ 4 w 133"/>
                  <a:gd name="T3" fmla="*/ 128 h 133"/>
                  <a:gd name="T4" fmla="*/ 4 w 133"/>
                  <a:gd name="T5" fmla="*/ 111 h 133"/>
                  <a:gd name="T6" fmla="*/ 111 w 133"/>
                  <a:gd name="T7" fmla="*/ 4 h 133"/>
                  <a:gd name="T8" fmla="*/ 128 w 133"/>
                  <a:gd name="T9" fmla="*/ 4 h 133"/>
                  <a:gd name="T10" fmla="*/ 128 w 133"/>
                  <a:gd name="T11" fmla="*/ 21 h 133"/>
                  <a:gd name="T12" fmla="*/ 21 w 133"/>
                  <a:gd name="T13" fmla="*/ 128 h 133"/>
                  <a:gd name="T14" fmla="*/ 4 w 133"/>
                  <a:gd name="T15" fmla="*/ 12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3" h="133">
                    <a:moveTo>
                      <a:pt x="4" y="128"/>
                    </a:moveTo>
                    <a:cubicBezTo>
                      <a:pt x="4" y="128"/>
                      <a:pt x="4" y="128"/>
                      <a:pt x="4" y="128"/>
                    </a:cubicBezTo>
                    <a:cubicBezTo>
                      <a:pt x="0" y="123"/>
                      <a:pt x="0" y="116"/>
                      <a:pt x="4" y="111"/>
                    </a:cubicBezTo>
                    <a:cubicBezTo>
                      <a:pt x="111" y="4"/>
                      <a:pt x="111" y="4"/>
                      <a:pt x="111" y="4"/>
                    </a:cubicBezTo>
                    <a:cubicBezTo>
                      <a:pt x="116" y="0"/>
                      <a:pt x="123" y="0"/>
                      <a:pt x="128" y="4"/>
                    </a:cubicBezTo>
                    <a:cubicBezTo>
                      <a:pt x="133" y="9"/>
                      <a:pt x="133" y="16"/>
                      <a:pt x="128" y="21"/>
                    </a:cubicBezTo>
                    <a:cubicBezTo>
                      <a:pt x="21" y="128"/>
                      <a:pt x="21" y="128"/>
                      <a:pt x="21" y="128"/>
                    </a:cubicBezTo>
                    <a:cubicBezTo>
                      <a:pt x="16" y="133"/>
                      <a:pt x="9" y="133"/>
                      <a:pt x="4" y="128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05" name="그룹 104"/>
            <p:cNvGrpSpPr/>
            <p:nvPr/>
          </p:nvGrpSpPr>
          <p:grpSpPr>
            <a:xfrm>
              <a:off x="1673200" y="5420857"/>
              <a:ext cx="146426" cy="254582"/>
              <a:chOff x="1865313" y="5437189"/>
              <a:chExt cx="139700" cy="242888"/>
            </a:xfrm>
          </p:grpSpPr>
          <p:sp>
            <p:nvSpPr>
              <p:cNvPr id="379" name="Freeform 288"/>
              <p:cNvSpPr>
                <a:spLocks/>
              </p:cNvSpPr>
              <p:nvPr/>
            </p:nvSpPr>
            <p:spPr bwMode="auto">
              <a:xfrm>
                <a:off x="1865313" y="5437189"/>
                <a:ext cx="139700" cy="192088"/>
              </a:xfrm>
              <a:custGeom>
                <a:avLst/>
                <a:gdLst>
                  <a:gd name="T0" fmla="*/ 465 w 465"/>
                  <a:gd name="T1" fmla="*/ 409 h 641"/>
                  <a:gd name="T2" fmla="*/ 233 w 465"/>
                  <a:gd name="T3" fmla="*/ 641 h 641"/>
                  <a:gd name="T4" fmla="*/ 0 w 465"/>
                  <a:gd name="T5" fmla="*/ 409 h 641"/>
                  <a:gd name="T6" fmla="*/ 198 w 465"/>
                  <a:gd name="T7" fmla="*/ 23 h 641"/>
                  <a:gd name="T8" fmla="*/ 267 w 465"/>
                  <a:gd name="T9" fmla="*/ 23 h 641"/>
                  <a:gd name="T10" fmla="*/ 465 w 465"/>
                  <a:gd name="T11" fmla="*/ 40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5" h="641">
                    <a:moveTo>
                      <a:pt x="465" y="409"/>
                    </a:moveTo>
                    <a:cubicBezTo>
                      <a:pt x="465" y="537"/>
                      <a:pt x="361" y="641"/>
                      <a:pt x="233" y="641"/>
                    </a:cubicBezTo>
                    <a:cubicBezTo>
                      <a:pt x="104" y="641"/>
                      <a:pt x="0" y="537"/>
                      <a:pt x="0" y="409"/>
                    </a:cubicBezTo>
                    <a:cubicBezTo>
                      <a:pt x="0" y="312"/>
                      <a:pt x="134" y="114"/>
                      <a:pt x="198" y="23"/>
                    </a:cubicBezTo>
                    <a:cubicBezTo>
                      <a:pt x="215" y="0"/>
                      <a:pt x="250" y="0"/>
                      <a:pt x="267" y="23"/>
                    </a:cubicBezTo>
                    <a:cubicBezTo>
                      <a:pt x="331" y="114"/>
                      <a:pt x="465" y="312"/>
                      <a:pt x="465" y="4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0" name="Freeform 289"/>
              <p:cNvSpPr>
                <a:spLocks/>
              </p:cNvSpPr>
              <p:nvPr/>
            </p:nvSpPr>
            <p:spPr bwMode="auto">
              <a:xfrm>
                <a:off x="1931988" y="5516564"/>
                <a:ext cx="6350" cy="163513"/>
              </a:xfrm>
              <a:custGeom>
                <a:avLst/>
                <a:gdLst>
                  <a:gd name="T0" fmla="*/ 0 w 25"/>
                  <a:gd name="T1" fmla="*/ 544 h 544"/>
                  <a:gd name="T2" fmla="*/ 25 w 25"/>
                  <a:gd name="T3" fmla="*/ 544 h 544"/>
                  <a:gd name="T4" fmla="*/ 25 w 25"/>
                  <a:gd name="T5" fmla="*/ 13 h 544"/>
                  <a:gd name="T6" fmla="*/ 13 w 25"/>
                  <a:gd name="T7" fmla="*/ 0 h 544"/>
                  <a:gd name="T8" fmla="*/ 0 w 25"/>
                  <a:gd name="T9" fmla="*/ 13 h 544"/>
                  <a:gd name="T10" fmla="*/ 0 w 25"/>
                  <a:gd name="T11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544">
                    <a:moveTo>
                      <a:pt x="0" y="544"/>
                    </a:moveTo>
                    <a:cubicBezTo>
                      <a:pt x="25" y="544"/>
                      <a:pt x="25" y="544"/>
                      <a:pt x="25" y="544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19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lnTo>
                      <a:pt x="0" y="544"/>
                    </a:ln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1" name="Freeform 290"/>
              <p:cNvSpPr>
                <a:spLocks/>
              </p:cNvSpPr>
              <p:nvPr/>
            </p:nvSpPr>
            <p:spPr bwMode="auto">
              <a:xfrm>
                <a:off x="1898650" y="5567364"/>
                <a:ext cx="41275" cy="41275"/>
              </a:xfrm>
              <a:custGeom>
                <a:avLst/>
                <a:gdLst>
                  <a:gd name="T0" fmla="*/ 131 w 136"/>
                  <a:gd name="T1" fmla="*/ 131 h 136"/>
                  <a:gd name="T2" fmla="*/ 131 w 136"/>
                  <a:gd name="T3" fmla="*/ 131 h 136"/>
                  <a:gd name="T4" fmla="*/ 131 w 136"/>
                  <a:gd name="T5" fmla="*/ 114 h 136"/>
                  <a:gd name="T6" fmla="*/ 22 w 136"/>
                  <a:gd name="T7" fmla="*/ 5 h 136"/>
                  <a:gd name="T8" fmla="*/ 5 w 136"/>
                  <a:gd name="T9" fmla="*/ 5 h 136"/>
                  <a:gd name="T10" fmla="*/ 5 w 136"/>
                  <a:gd name="T11" fmla="*/ 22 h 136"/>
                  <a:gd name="T12" fmla="*/ 114 w 136"/>
                  <a:gd name="T13" fmla="*/ 131 h 136"/>
                  <a:gd name="T14" fmla="*/ 131 w 136"/>
                  <a:gd name="T15" fmla="*/ 13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136">
                    <a:moveTo>
                      <a:pt x="131" y="131"/>
                    </a:moveTo>
                    <a:cubicBezTo>
                      <a:pt x="131" y="131"/>
                      <a:pt x="131" y="131"/>
                      <a:pt x="131" y="131"/>
                    </a:cubicBezTo>
                    <a:cubicBezTo>
                      <a:pt x="136" y="126"/>
                      <a:pt x="136" y="119"/>
                      <a:pt x="131" y="114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7" y="0"/>
                      <a:pt x="9" y="0"/>
                      <a:pt x="5" y="5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114" y="131"/>
                      <a:pt x="114" y="131"/>
                      <a:pt x="114" y="131"/>
                    </a:cubicBezTo>
                    <a:cubicBezTo>
                      <a:pt x="119" y="136"/>
                      <a:pt x="127" y="136"/>
                      <a:pt x="131" y="131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2" name="Freeform 291"/>
              <p:cNvSpPr>
                <a:spLocks/>
              </p:cNvSpPr>
              <p:nvPr/>
            </p:nvSpPr>
            <p:spPr bwMode="auto">
              <a:xfrm>
                <a:off x="1931988" y="5543551"/>
                <a:ext cx="39688" cy="41275"/>
              </a:xfrm>
              <a:custGeom>
                <a:avLst/>
                <a:gdLst>
                  <a:gd name="T0" fmla="*/ 5 w 136"/>
                  <a:gd name="T1" fmla="*/ 132 h 136"/>
                  <a:gd name="T2" fmla="*/ 5 w 136"/>
                  <a:gd name="T3" fmla="*/ 132 h 136"/>
                  <a:gd name="T4" fmla="*/ 5 w 136"/>
                  <a:gd name="T5" fmla="*/ 114 h 136"/>
                  <a:gd name="T6" fmla="*/ 114 w 136"/>
                  <a:gd name="T7" fmla="*/ 5 h 136"/>
                  <a:gd name="T8" fmla="*/ 132 w 136"/>
                  <a:gd name="T9" fmla="*/ 5 h 136"/>
                  <a:gd name="T10" fmla="*/ 132 w 136"/>
                  <a:gd name="T11" fmla="*/ 22 h 136"/>
                  <a:gd name="T12" fmla="*/ 22 w 136"/>
                  <a:gd name="T13" fmla="*/ 132 h 136"/>
                  <a:gd name="T14" fmla="*/ 5 w 136"/>
                  <a:gd name="T15" fmla="*/ 13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136">
                    <a:moveTo>
                      <a:pt x="5" y="132"/>
                    </a:moveTo>
                    <a:cubicBezTo>
                      <a:pt x="5" y="132"/>
                      <a:pt x="5" y="132"/>
                      <a:pt x="5" y="132"/>
                    </a:cubicBezTo>
                    <a:cubicBezTo>
                      <a:pt x="0" y="127"/>
                      <a:pt x="0" y="119"/>
                      <a:pt x="5" y="114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9" y="0"/>
                      <a:pt x="127" y="0"/>
                      <a:pt x="132" y="5"/>
                    </a:cubicBezTo>
                    <a:cubicBezTo>
                      <a:pt x="136" y="10"/>
                      <a:pt x="136" y="18"/>
                      <a:pt x="132" y="22"/>
                    </a:cubicBezTo>
                    <a:cubicBezTo>
                      <a:pt x="22" y="132"/>
                      <a:pt x="22" y="132"/>
                      <a:pt x="22" y="132"/>
                    </a:cubicBezTo>
                    <a:cubicBezTo>
                      <a:pt x="18" y="136"/>
                      <a:pt x="10" y="136"/>
                      <a:pt x="5" y="132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06" name="그룹 105"/>
            <p:cNvGrpSpPr/>
            <p:nvPr/>
          </p:nvGrpSpPr>
          <p:grpSpPr>
            <a:xfrm>
              <a:off x="2258903" y="3969911"/>
              <a:ext cx="482539" cy="414318"/>
              <a:chOff x="2424113" y="4052889"/>
              <a:chExt cx="460375" cy="395287"/>
            </a:xfrm>
          </p:grpSpPr>
          <p:sp>
            <p:nvSpPr>
              <p:cNvPr id="370" name="Oval 292"/>
              <p:cNvSpPr>
                <a:spLocks noChangeArrowheads="1"/>
              </p:cNvSpPr>
              <p:nvPr/>
            </p:nvSpPr>
            <p:spPr bwMode="auto">
              <a:xfrm>
                <a:off x="2720975" y="4413251"/>
                <a:ext cx="152400" cy="349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1" name="Freeform 293"/>
              <p:cNvSpPr>
                <a:spLocks/>
              </p:cNvSpPr>
              <p:nvPr/>
            </p:nvSpPr>
            <p:spPr bwMode="auto">
              <a:xfrm>
                <a:off x="2424113" y="4340226"/>
                <a:ext cx="150813" cy="60325"/>
              </a:xfrm>
              <a:custGeom>
                <a:avLst/>
                <a:gdLst>
                  <a:gd name="T0" fmla="*/ 491 w 500"/>
                  <a:gd name="T1" fmla="*/ 175 h 205"/>
                  <a:gd name="T2" fmla="*/ 233 w 500"/>
                  <a:gd name="T3" fmla="*/ 157 h 205"/>
                  <a:gd name="T4" fmla="*/ 9 w 500"/>
                  <a:gd name="T5" fmla="*/ 30 h 205"/>
                  <a:gd name="T6" fmla="*/ 266 w 500"/>
                  <a:gd name="T7" fmla="*/ 48 h 205"/>
                  <a:gd name="T8" fmla="*/ 491 w 500"/>
                  <a:gd name="T9" fmla="*/ 17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205">
                    <a:moveTo>
                      <a:pt x="491" y="175"/>
                    </a:moveTo>
                    <a:cubicBezTo>
                      <a:pt x="482" y="205"/>
                      <a:pt x="366" y="197"/>
                      <a:pt x="233" y="157"/>
                    </a:cubicBezTo>
                    <a:cubicBezTo>
                      <a:pt x="100" y="117"/>
                      <a:pt x="0" y="60"/>
                      <a:pt x="9" y="30"/>
                    </a:cubicBezTo>
                    <a:cubicBezTo>
                      <a:pt x="18" y="0"/>
                      <a:pt x="133" y="8"/>
                      <a:pt x="266" y="48"/>
                    </a:cubicBezTo>
                    <a:cubicBezTo>
                      <a:pt x="399" y="88"/>
                      <a:pt x="500" y="145"/>
                      <a:pt x="491" y="17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2" name="Freeform 294"/>
              <p:cNvSpPr>
                <a:spLocks/>
              </p:cNvSpPr>
              <p:nvPr/>
            </p:nvSpPr>
            <p:spPr bwMode="auto">
              <a:xfrm>
                <a:off x="2609850" y="4052889"/>
                <a:ext cx="65088" cy="63500"/>
              </a:xfrm>
              <a:custGeom>
                <a:avLst/>
                <a:gdLst>
                  <a:gd name="T0" fmla="*/ 205 w 216"/>
                  <a:gd name="T1" fmla="*/ 127 h 215"/>
                  <a:gd name="T2" fmla="*/ 88 w 216"/>
                  <a:gd name="T3" fmla="*/ 205 h 215"/>
                  <a:gd name="T4" fmla="*/ 11 w 216"/>
                  <a:gd name="T5" fmla="*/ 88 h 215"/>
                  <a:gd name="T6" fmla="*/ 128 w 216"/>
                  <a:gd name="T7" fmla="*/ 11 h 215"/>
                  <a:gd name="T8" fmla="*/ 205 w 216"/>
                  <a:gd name="T9" fmla="*/ 1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5">
                    <a:moveTo>
                      <a:pt x="205" y="127"/>
                    </a:moveTo>
                    <a:cubicBezTo>
                      <a:pt x="194" y="181"/>
                      <a:pt x="142" y="215"/>
                      <a:pt x="88" y="205"/>
                    </a:cubicBezTo>
                    <a:cubicBezTo>
                      <a:pt x="35" y="194"/>
                      <a:pt x="0" y="141"/>
                      <a:pt x="11" y="88"/>
                    </a:cubicBezTo>
                    <a:cubicBezTo>
                      <a:pt x="22" y="35"/>
                      <a:pt x="74" y="0"/>
                      <a:pt x="128" y="11"/>
                    </a:cubicBezTo>
                    <a:cubicBezTo>
                      <a:pt x="181" y="22"/>
                      <a:pt x="216" y="74"/>
                      <a:pt x="205" y="1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3" name="Freeform 295"/>
              <p:cNvSpPr>
                <a:spLocks noEditPoints="1"/>
              </p:cNvSpPr>
              <p:nvPr/>
            </p:nvSpPr>
            <p:spPr bwMode="auto">
              <a:xfrm>
                <a:off x="2438400" y="4205289"/>
                <a:ext cx="182563" cy="182563"/>
              </a:xfrm>
              <a:custGeom>
                <a:avLst/>
                <a:gdLst>
                  <a:gd name="T0" fmla="*/ 573 w 603"/>
                  <a:gd name="T1" fmla="*/ 357 h 603"/>
                  <a:gd name="T2" fmla="*/ 246 w 603"/>
                  <a:gd name="T3" fmla="*/ 572 h 603"/>
                  <a:gd name="T4" fmla="*/ 31 w 603"/>
                  <a:gd name="T5" fmla="*/ 246 h 603"/>
                  <a:gd name="T6" fmla="*/ 357 w 603"/>
                  <a:gd name="T7" fmla="*/ 30 h 603"/>
                  <a:gd name="T8" fmla="*/ 573 w 603"/>
                  <a:gd name="T9" fmla="*/ 357 h 603"/>
                  <a:gd name="T10" fmla="*/ 343 w 603"/>
                  <a:gd name="T11" fmla="*/ 98 h 603"/>
                  <a:gd name="T12" fmla="*/ 99 w 603"/>
                  <a:gd name="T13" fmla="*/ 260 h 603"/>
                  <a:gd name="T14" fmla="*/ 260 w 603"/>
                  <a:gd name="T15" fmla="*/ 504 h 603"/>
                  <a:gd name="T16" fmla="*/ 505 w 603"/>
                  <a:gd name="T17" fmla="*/ 343 h 603"/>
                  <a:gd name="T18" fmla="*/ 343 w 603"/>
                  <a:gd name="T19" fmla="*/ 98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3" h="603">
                    <a:moveTo>
                      <a:pt x="573" y="357"/>
                    </a:moveTo>
                    <a:cubicBezTo>
                      <a:pt x="542" y="506"/>
                      <a:pt x="396" y="603"/>
                      <a:pt x="246" y="572"/>
                    </a:cubicBezTo>
                    <a:cubicBezTo>
                      <a:pt x="97" y="542"/>
                      <a:pt x="0" y="396"/>
                      <a:pt x="31" y="246"/>
                    </a:cubicBezTo>
                    <a:cubicBezTo>
                      <a:pt x="61" y="96"/>
                      <a:pt x="207" y="0"/>
                      <a:pt x="357" y="30"/>
                    </a:cubicBezTo>
                    <a:cubicBezTo>
                      <a:pt x="507" y="61"/>
                      <a:pt x="603" y="207"/>
                      <a:pt x="573" y="357"/>
                    </a:cubicBezTo>
                    <a:close/>
                    <a:moveTo>
                      <a:pt x="343" y="98"/>
                    </a:moveTo>
                    <a:cubicBezTo>
                      <a:pt x="231" y="76"/>
                      <a:pt x="121" y="148"/>
                      <a:pt x="99" y="260"/>
                    </a:cubicBezTo>
                    <a:cubicBezTo>
                      <a:pt x="76" y="372"/>
                      <a:pt x="148" y="482"/>
                      <a:pt x="260" y="504"/>
                    </a:cubicBezTo>
                    <a:cubicBezTo>
                      <a:pt x="372" y="527"/>
                      <a:pt x="482" y="455"/>
                      <a:pt x="505" y="343"/>
                    </a:cubicBezTo>
                    <a:cubicBezTo>
                      <a:pt x="527" y="231"/>
                      <a:pt x="455" y="121"/>
                      <a:pt x="343" y="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4" name="Freeform 296"/>
              <p:cNvSpPr>
                <a:spLocks noEditPoints="1"/>
              </p:cNvSpPr>
              <p:nvPr/>
            </p:nvSpPr>
            <p:spPr bwMode="auto">
              <a:xfrm>
                <a:off x="2703513" y="4259264"/>
                <a:ext cx="180975" cy="182563"/>
              </a:xfrm>
              <a:custGeom>
                <a:avLst/>
                <a:gdLst>
                  <a:gd name="T0" fmla="*/ 573 w 604"/>
                  <a:gd name="T1" fmla="*/ 357 h 604"/>
                  <a:gd name="T2" fmla="*/ 247 w 604"/>
                  <a:gd name="T3" fmla="*/ 573 h 604"/>
                  <a:gd name="T4" fmla="*/ 31 w 604"/>
                  <a:gd name="T5" fmla="*/ 247 h 604"/>
                  <a:gd name="T6" fmla="*/ 357 w 604"/>
                  <a:gd name="T7" fmla="*/ 31 h 604"/>
                  <a:gd name="T8" fmla="*/ 573 w 604"/>
                  <a:gd name="T9" fmla="*/ 357 h 604"/>
                  <a:gd name="T10" fmla="*/ 343 w 604"/>
                  <a:gd name="T11" fmla="*/ 99 h 604"/>
                  <a:gd name="T12" fmla="*/ 99 w 604"/>
                  <a:gd name="T13" fmla="*/ 261 h 604"/>
                  <a:gd name="T14" fmla="*/ 261 w 604"/>
                  <a:gd name="T15" fmla="*/ 505 h 604"/>
                  <a:gd name="T16" fmla="*/ 505 w 604"/>
                  <a:gd name="T17" fmla="*/ 343 h 604"/>
                  <a:gd name="T18" fmla="*/ 343 w 604"/>
                  <a:gd name="T19" fmla="*/ 99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4" h="604">
                    <a:moveTo>
                      <a:pt x="573" y="357"/>
                    </a:moveTo>
                    <a:cubicBezTo>
                      <a:pt x="543" y="507"/>
                      <a:pt x="397" y="604"/>
                      <a:pt x="247" y="573"/>
                    </a:cubicBezTo>
                    <a:cubicBezTo>
                      <a:pt x="97" y="543"/>
                      <a:pt x="0" y="397"/>
                      <a:pt x="31" y="247"/>
                    </a:cubicBezTo>
                    <a:cubicBezTo>
                      <a:pt x="62" y="97"/>
                      <a:pt x="208" y="0"/>
                      <a:pt x="357" y="31"/>
                    </a:cubicBezTo>
                    <a:cubicBezTo>
                      <a:pt x="507" y="61"/>
                      <a:pt x="604" y="208"/>
                      <a:pt x="573" y="357"/>
                    </a:cubicBezTo>
                    <a:close/>
                    <a:moveTo>
                      <a:pt x="343" y="99"/>
                    </a:moveTo>
                    <a:cubicBezTo>
                      <a:pt x="231" y="76"/>
                      <a:pt x="122" y="149"/>
                      <a:pt x="99" y="261"/>
                    </a:cubicBezTo>
                    <a:cubicBezTo>
                      <a:pt x="76" y="373"/>
                      <a:pt x="149" y="482"/>
                      <a:pt x="261" y="505"/>
                    </a:cubicBezTo>
                    <a:cubicBezTo>
                      <a:pt x="373" y="528"/>
                      <a:pt x="482" y="456"/>
                      <a:pt x="505" y="343"/>
                    </a:cubicBezTo>
                    <a:cubicBezTo>
                      <a:pt x="528" y="231"/>
                      <a:pt x="456" y="122"/>
                      <a:pt x="343" y="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5" name="Freeform 297"/>
              <p:cNvSpPr>
                <a:spLocks noEditPoints="1"/>
              </p:cNvSpPr>
              <p:nvPr/>
            </p:nvSpPr>
            <p:spPr bwMode="auto">
              <a:xfrm>
                <a:off x="2524125" y="4164014"/>
                <a:ext cx="273050" cy="190500"/>
              </a:xfrm>
              <a:custGeom>
                <a:avLst/>
                <a:gdLst>
                  <a:gd name="T0" fmla="*/ 18 w 910"/>
                  <a:gd name="T1" fmla="*/ 460 h 635"/>
                  <a:gd name="T2" fmla="*/ 10 w 910"/>
                  <a:gd name="T3" fmla="*/ 456 h 635"/>
                  <a:gd name="T4" fmla="*/ 7 w 910"/>
                  <a:gd name="T5" fmla="*/ 430 h 635"/>
                  <a:gd name="T6" fmla="*/ 232 w 910"/>
                  <a:gd name="T7" fmla="*/ 149 h 635"/>
                  <a:gd name="T8" fmla="*/ 167 w 910"/>
                  <a:gd name="T9" fmla="*/ 136 h 635"/>
                  <a:gd name="T10" fmla="*/ 116 w 910"/>
                  <a:gd name="T11" fmla="*/ 59 h 635"/>
                  <a:gd name="T12" fmla="*/ 193 w 910"/>
                  <a:gd name="T13" fmla="*/ 8 h 635"/>
                  <a:gd name="T14" fmla="*/ 294 w 910"/>
                  <a:gd name="T15" fmla="*/ 28 h 635"/>
                  <a:gd name="T16" fmla="*/ 308 w 910"/>
                  <a:gd name="T17" fmla="*/ 50 h 635"/>
                  <a:gd name="T18" fmla="*/ 286 w 910"/>
                  <a:gd name="T19" fmla="*/ 65 h 635"/>
                  <a:gd name="T20" fmla="*/ 186 w 910"/>
                  <a:gd name="T21" fmla="*/ 44 h 635"/>
                  <a:gd name="T22" fmla="*/ 153 w 910"/>
                  <a:gd name="T23" fmla="*/ 66 h 635"/>
                  <a:gd name="T24" fmla="*/ 175 w 910"/>
                  <a:gd name="T25" fmla="*/ 99 h 635"/>
                  <a:gd name="T26" fmla="*/ 264 w 910"/>
                  <a:gd name="T27" fmla="*/ 117 h 635"/>
                  <a:gd name="T28" fmla="*/ 267 w 910"/>
                  <a:gd name="T29" fmla="*/ 118 h 635"/>
                  <a:gd name="T30" fmla="*/ 270 w 910"/>
                  <a:gd name="T31" fmla="*/ 119 h 635"/>
                  <a:gd name="T32" fmla="*/ 714 w 910"/>
                  <a:gd name="T33" fmla="*/ 209 h 635"/>
                  <a:gd name="T34" fmla="*/ 818 w 910"/>
                  <a:gd name="T35" fmla="*/ 303 h 635"/>
                  <a:gd name="T36" fmla="*/ 906 w 910"/>
                  <a:gd name="T37" fmla="*/ 584 h 635"/>
                  <a:gd name="T38" fmla="*/ 898 w 910"/>
                  <a:gd name="T39" fmla="*/ 620 h 635"/>
                  <a:gd name="T40" fmla="*/ 863 w 910"/>
                  <a:gd name="T41" fmla="*/ 632 h 635"/>
                  <a:gd name="T42" fmla="*/ 455 w 910"/>
                  <a:gd name="T43" fmla="*/ 549 h 635"/>
                  <a:gd name="T44" fmla="*/ 378 w 910"/>
                  <a:gd name="T45" fmla="*/ 487 h 635"/>
                  <a:gd name="T46" fmla="*/ 378 w 910"/>
                  <a:gd name="T47" fmla="*/ 486 h 635"/>
                  <a:gd name="T48" fmla="*/ 257 w 910"/>
                  <a:gd name="T49" fmla="*/ 178 h 635"/>
                  <a:gd name="T50" fmla="*/ 36 w 910"/>
                  <a:gd name="T51" fmla="*/ 453 h 635"/>
                  <a:gd name="T52" fmla="*/ 18 w 910"/>
                  <a:gd name="T53" fmla="*/ 460 h 635"/>
                  <a:gd name="T54" fmla="*/ 413 w 910"/>
                  <a:gd name="T55" fmla="*/ 472 h 635"/>
                  <a:gd name="T56" fmla="*/ 462 w 910"/>
                  <a:gd name="T57" fmla="*/ 512 h 635"/>
                  <a:gd name="T58" fmla="*/ 870 w 910"/>
                  <a:gd name="T59" fmla="*/ 595 h 635"/>
                  <a:gd name="T60" fmla="*/ 871 w 910"/>
                  <a:gd name="T61" fmla="*/ 595 h 635"/>
                  <a:gd name="T62" fmla="*/ 782 w 910"/>
                  <a:gd name="T63" fmla="*/ 315 h 635"/>
                  <a:gd name="T64" fmla="*/ 706 w 910"/>
                  <a:gd name="T65" fmla="*/ 246 h 635"/>
                  <a:gd name="T66" fmla="*/ 290 w 910"/>
                  <a:gd name="T67" fmla="*/ 161 h 635"/>
                  <a:gd name="T68" fmla="*/ 413 w 910"/>
                  <a:gd name="T69" fmla="*/ 4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10" h="635">
                    <a:moveTo>
                      <a:pt x="18" y="460"/>
                    </a:moveTo>
                    <a:cubicBezTo>
                      <a:pt x="15" y="459"/>
                      <a:pt x="12" y="458"/>
                      <a:pt x="10" y="456"/>
                    </a:cubicBezTo>
                    <a:cubicBezTo>
                      <a:pt x="2" y="450"/>
                      <a:pt x="0" y="438"/>
                      <a:pt x="7" y="430"/>
                    </a:cubicBezTo>
                    <a:cubicBezTo>
                      <a:pt x="232" y="149"/>
                      <a:pt x="232" y="149"/>
                      <a:pt x="232" y="149"/>
                    </a:cubicBezTo>
                    <a:cubicBezTo>
                      <a:pt x="167" y="136"/>
                      <a:pt x="167" y="136"/>
                      <a:pt x="167" y="136"/>
                    </a:cubicBezTo>
                    <a:cubicBezTo>
                      <a:pt x="132" y="129"/>
                      <a:pt x="109" y="94"/>
                      <a:pt x="116" y="59"/>
                    </a:cubicBezTo>
                    <a:cubicBezTo>
                      <a:pt x="123" y="23"/>
                      <a:pt x="158" y="0"/>
                      <a:pt x="193" y="8"/>
                    </a:cubicBezTo>
                    <a:cubicBezTo>
                      <a:pt x="294" y="28"/>
                      <a:pt x="294" y="28"/>
                      <a:pt x="294" y="28"/>
                    </a:cubicBezTo>
                    <a:cubicBezTo>
                      <a:pt x="304" y="30"/>
                      <a:pt x="310" y="40"/>
                      <a:pt x="308" y="50"/>
                    </a:cubicBezTo>
                    <a:cubicBezTo>
                      <a:pt x="306" y="60"/>
                      <a:pt x="296" y="67"/>
                      <a:pt x="286" y="65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71" y="41"/>
                      <a:pt x="156" y="51"/>
                      <a:pt x="153" y="66"/>
                    </a:cubicBezTo>
                    <a:cubicBezTo>
                      <a:pt x="150" y="81"/>
                      <a:pt x="160" y="96"/>
                      <a:pt x="175" y="99"/>
                    </a:cubicBezTo>
                    <a:cubicBezTo>
                      <a:pt x="264" y="117"/>
                      <a:pt x="264" y="117"/>
                      <a:pt x="264" y="117"/>
                    </a:cubicBezTo>
                    <a:cubicBezTo>
                      <a:pt x="265" y="118"/>
                      <a:pt x="266" y="118"/>
                      <a:pt x="267" y="118"/>
                    </a:cubicBezTo>
                    <a:cubicBezTo>
                      <a:pt x="268" y="118"/>
                      <a:pt x="269" y="118"/>
                      <a:pt x="270" y="119"/>
                    </a:cubicBezTo>
                    <a:cubicBezTo>
                      <a:pt x="714" y="209"/>
                      <a:pt x="714" y="209"/>
                      <a:pt x="714" y="209"/>
                    </a:cubicBezTo>
                    <a:cubicBezTo>
                      <a:pt x="763" y="219"/>
                      <a:pt x="803" y="255"/>
                      <a:pt x="818" y="303"/>
                    </a:cubicBezTo>
                    <a:cubicBezTo>
                      <a:pt x="906" y="584"/>
                      <a:pt x="906" y="584"/>
                      <a:pt x="906" y="584"/>
                    </a:cubicBezTo>
                    <a:cubicBezTo>
                      <a:pt x="910" y="596"/>
                      <a:pt x="907" y="610"/>
                      <a:pt x="898" y="620"/>
                    </a:cubicBezTo>
                    <a:cubicBezTo>
                      <a:pt x="889" y="630"/>
                      <a:pt x="876" y="635"/>
                      <a:pt x="863" y="632"/>
                    </a:cubicBezTo>
                    <a:cubicBezTo>
                      <a:pt x="455" y="549"/>
                      <a:pt x="455" y="549"/>
                      <a:pt x="455" y="549"/>
                    </a:cubicBezTo>
                    <a:cubicBezTo>
                      <a:pt x="420" y="542"/>
                      <a:pt x="392" y="519"/>
                      <a:pt x="378" y="487"/>
                    </a:cubicBezTo>
                    <a:cubicBezTo>
                      <a:pt x="378" y="486"/>
                      <a:pt x="378" y="486"/>
                      <a:pt x="378" y="486"/>
                    </a:cubicBezTo>
                    <a:cubicBezTo>
                      <a:pt x="257" y="178"/>
                      <a:pt x="257" y="178"/>
                      <a:pt x="257" y="178"/>
                    </a:cubicBezTo>
                    <a:cubicBezTo>
                      <a:pt x="36" y="453"/>
                      <a:pt x="36" y="453"/>
                      <a:pt x="36" y="453"/>
                    </a:cubicBezTo>
                    <a:cubicBezTo>
                      <a:pt x="32" y="459"/>
                      <a:pt x="25" y="461"/>
                      <a:pt x="18" y="460"/>
                    </a:cubicBezTo>
                    <a:close/>
                    <a:moveTo>
                      <a:pt x="413" y="472"/>
                    </a:moveTo>
                    <a:cubicBezTo>
                      <a:pt x="422" y="493"/>
                      <a:pt x="440" y="508"/>
                      <a:pt x="462" y="512"/>
                    </a:cubicBezTo>
                    <a:cubicBezTo>
                      <a:pt x="870" y="595"/>
                      <a:pt x="870" y="595"/>
                      <a:pt x="870" y="595"/>
                    </a:cubicBezTo>
                    <a:cubicBezTo>
                      <a:pt x="871" y="595"/>
                      <a:pt x="871" y="595"/>
                      <a:pt x="871" y="595"/>
                    </a:cubicBezTo>
                    <a:cubicBezTo>
                      <a:pt x="782" y="315"/>
                      <a:pt x="782" y="315"/>
                      <a:pt x="782" y="315"/>
                    </a:cubicBezTo>
                    <a:cubicBezTo>
                      <a:pt x="771" y="280"/>
                      <a:pt x="742" y="253"/>
                      <a:pt x="706" y="246"/>
                    </a:cubicBezTo>
                    <a:cubicBezTo>
                      <a:pt x="290" y="161"/>
                      <a:pt x="290" y="161"/>
                      <a:pt x="290" y="161"/>
                    </a:cubicBezTo>
                    <a:lnTo>
                      <a:pt x="413" y="472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6" name="Freeform 298"/>
              <p:cNvSpPr>
                <a:spLocks/>
              </p:cNvSpPr>
              <p:nvPr/>
            </p:nvSpPr>
            <p:spPr bwMode="auto">
              <a:xfrm>
                <a:off x="2635250" y="4192589"/>
                <a:ext cx="71438" cy="98425"/>
              </a:xfrm>
              <a:custGeom>
                <a:avLst/>
                <a:gdLst>
                  <a:gd name="T0" fmla="*/ 225 w 238"/>
                  <a:gd name="T1" fmla="*/ 0 h 324"/>
                  <a:gd name="T2" fmla="*/ 68 w 238"/>
                  <a:gd name="T3" fmla="*/ 59 h 324"/>
                  <a:gd name="T4" fmla="*/ 0 w 238"/>
                  <a:gd name="T5" fmla="*/ 154 h 324"/>
                  <a:gd name="T6" fmla="*/ 0 w 238"/>
                  <a:gd name="T7" fmla="*/ 324 h 324"/>
                  <a:gd name="T8" fmla="*/ 50 w 238"/>
                  <a:gd name="T9" fmla="*/ 319 h 324"/>
                  <a:gd name="T10" fmla="*/ 101 w 238"/>
                  <a:gd name="T11" fmla="*/ 259 h 324"/>
                  <a:gd name="T12" fmla="*/ 97 w 238"/>
                  <a:gd name="T13" fmla="*/ 183 h 324"/>
                  <a:gd name="T14" fmla="*/ 126 w 238"/>
                  <a:gd name="T15" fmla="*/ 143 h 324"/>
                  <a:gd name="T16" fmla="*/ 190 w 238"/>
                  <a:gd name="T17" fmla="*/ 126 h 324"/>
                  <a:gd name="T18" fmla="*/ 238 w 238"/>
                  <a:gd name="T19" fmla="*/ 63 h 324"/>
                  <a:gd name="T20" fmla="*/ 225 w 238"/>
                  <a:gd name="T21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8" h="324">
                    <a:moveTo>
                      <a:pt x="225" y="0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27" y="73"/>
                      <a:pt x="0" y="112"/>
                      <a:pt x="0" y="154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50" y="319"/>
                      <a:pt x="50" y="319"/>
                      <a:pt x="50" y="319"/>
                    </a:cubicBezTo>
                    <a:cubicBezTo>
                      <a:pt x="80" y="316"/>
                      <a:pt x="103" y="289"/>
                      <a:pt x="101" y="259"/>
                    </a:cubicBezTo>
                    <a:cubicBezTo>
                      <a:pt x="97" y="183"/>
                      <a:pt x="97" y="183"/>
                      <a:pt x="97" y="183"/>
                    </a:cubicBezTo>
                    <a:cubicBezTo>
                      <a:pt x="96" y="165"/>
                      <a:pt x="108" y="148"/>
                      <a:pt x="126" y="143"/>
                    </a:cubicBezTo>
                    <a:cubicBezTo>
                      <a:pt x="190" y="126"/>
                      <a:pt x="190" y="126"/>
                      <a:pt x="190" y="126"/>
                    </a:cubicBezTo>
                    <a:cubicBezTo>
                      <a:pt x="238" y="63"/>
                      <a:pt x="238" y="63"/>
                      <a:pt x="238" y="63"/>
                    </a:cubicBezTo>
                    <a:lnTo>
                      <a:pt x="22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7" name="Freeform 299"/>
              <p:cNvSpPr>
                <a:spLocks/>
              </p:cNvSpPr>
              <p:nvPr/>
            </p:nvSpPr>
            <p:spPr bwMode="auto">
              <a:xfrm>
                <a:off x="2665413" y="4170364"/>
                <a:ext cx="96838" cy="200025"/>
              </a:xfrm>
              <a:custGeom>
                <a:avLst/>
                <a:gdLst>
                  <a:gd name="T0" fmla="*/ 305 w 321"/>
                  <a:gd name="T1" fmla="*/ 61 h 665"/>
                  <a:gd name="T2" fmla="*/ 279 w 321"/>
                  <a:gd name="T3" fmla="*/ 0 h 665"/>
                  <a:gd name="T4" fmla="*/ 119 w 321"/>
                  <a:gd name="T5" fmla="*/ 104 h 665"/>
                  <a:gd name="T6" fmla="*/ 120 w 321"/>
                  <a:gd name="T7" fmla="*/ 145 h 665"/>
                  <a:gd name="T8" fmla="*/ 49 w 321"/>
                  <a:gd name="T9" fmla="*/ 352 h 665"/>
                  <a:gd name="T10" fmla="*/ 0 w 321"/>
                  <a:gd name="T11" fmla="*/ 594 h 665"/>
                  <a:gd name="T12" fmla="*/ 108 w 321"/>
                  <a:gd name="T13" fmla="*/ 590 h 665"/>
                  <a:gd name="T14" fmla="*/ 145 w 321"/>
                  <a:gd name="T15" fmla="*/ 405 h 665"/>
                  <a:gd name="T16" fmla="*/ 217 w 321"/>
                  <a:gd name="T17" fmla="*/ 236 h 665"/>
                  <a:gd name="T18" fmla="*/ 305 w 321"/>
                  <a:gd name="T19" fmla="*/ 61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1" h="665">
                    <a:moveTo>
                      <a:pt x="305" y="61"/>
                    </a:moveTo>
                    <a:cubicBezTo>
                      <a:pt x="301" y="42"/>
                      <a:pt x="292" y="21"/>
                      <a:pt x="279" y="0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25" y="129"/>
                      <a:pt x="120" y="145"/>
                      <a:pt x="120" y="145"/>
                    </a:cubicBezTo>
                    <a:cubicBezTo>
                      <a:pt x="57" y="254"/>
                      <a:pt x="49" y="352"/>
                      <a:pt x="49" y="352"/>
                    </a:cubicBezTo>
                    <a:cubicBezTo>
                      <a:pt x="0" y="594"/>
                      <a:pt x="0" y="594"/>
                      <a:pt x="0" y="594"/>
                    </a:cubicBezTo>
                    <a:cubicBezTo>
                      <a:pt x="58" y="665"/>
                      <a:pt x="108" y="590"/>
                      <a:pt x="108" y="590"/>
                    </a:cubicBezTo>
                    <a:cubicBezTo>
                      <a:pt x="108" y="590"/>
                      <a:pt x="132" y="498"/>
                      <a:pt x="145" y="405"/>
                    </a:cubicBezTo>
                    <a:cubicBezTo>
                      <a:pt x="159" y="313"/>
                      <a:pt x="191" y="263"/>
                      <a:pt x="217" y="236"/>
                    </a:cubicBezTo>
                    <a:cubicBezTo>
                      <a:pt x="243" y="209"/>
                      <a:pt x="321" y="145"/>
                      <a:pt x="305" y="6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8" name="Freeform 300"/>
              <p:cNvSpPr>
                <a:spLocks/>
              </p:cNvSpPr>
              <p:nvPr/>
            </p:nvSpPr>
            <p:spPr bwMode="auto">
              <a:xfrm>
                <a:off x="2597150" y="4097339"/>
                <a:ext cx="152400" cy="104775"/>
              </a:xfrm>
              <a:custGeom>
                <a:avLst/>
                <a:gdLst>
                  <a:gd name="T0" fmla="*/ 198 w 508"/>
                  <a:gd name="T1" fmla="*/ 132 h 350"/>
                  <a:gd name="T2" fmla="*/ 0 w 508"/>
                  <a:gd name="T3" fmla="*/ 275 h 350"/>
                  <a:gd name="T4" fmla="*/ 89 w 508"/>
                  <a:gd name="T5" fmla="*/ 338 h 350"/>
                  <a:gd name="T6" fmla="*/ 245 w 508"/>
                  <a:gd name="T7" fmla="*/ 223 h 350"/>
                  <a:gd name="T8" fmla="*/ 348 w 508"/>
                  <a:gd name="T9" fmla="*/ 350 h 350"/>
                  <a:gd name="T10" fmla="*/ 508 w 508"/>
                  <a:gd name="T11" fmla="*/ 246 h 350"/>
                  <a:gd name="T12" fmla="*/ 369 w 508"/>
                  <a:gd name="T13" fmla="*/ 75 h 350"/>
                  <a:gd name="T14" fmla="*/ 198 w 508"/>
                  <a:gd name="T15" fmla="*/ 13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8" h="350">
                    <a:moveTo>
                      <a:pt x="198" y="132"/>
                    </a:moveTo>
                    <a:cubicBezTo>
                      <a:pt x="159" y="263"/>
                      <a:pt x="0" y="275"/>
                      <a:pt x="0" y="275"/>
                    </a:cubicBezTo>
                    <a:cubicBezTo>
                      <a:pt x="0" y="275"/>
                      <a:pt x="16" y="345"/>
                      <a:pt x="89" y="338"/>
                    </a:cubicBezTo>
                    <a:cubicBezTo>
                      <a:pt x="162" y="330"/>
                      <a:pt x="245" y="223"/>
                      <a:pt x="245" y="223"/>
                    </a:cubicBezTo>
                    <a:cubicBezTo>
                      <a:pt x="318" y="272"/>
                      <a:pt x="341" y="319"/>
                      <a:pt x="348" y="350"/>
                    </a:cubicBezTo>
                    <a:cubicBezTo>
                      <a:pt x="508" y="246"/>
                      <a:pt x="508" y="246"/>
                      <a:pt x="508" y="246"/>
                    </a:cubicBezTo>
                    <a:cubicBezTo>
                      <a:pt x="466" y="175"/>
                      <a:pt x="388" y="101"/>
                      <a:pt x="369" y="75"/>
                    </a:cubicBezTo>
                    <a:cubicBezTo>
                      <a:pt x="346" y="41"/>
                      <a:pt x="236" y="0"/>
                      <a:pt x="198" y="13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07" name="Freeform 325"/>
            <p:cNvSpPr>
              <a:spLocks/>
            </p:cNvSpPr>
            <p:nvPr/>
          </p:nvSpPr>
          <p:spPr bwMode="auto">
            <a:xfrm>
              <a:off x="3894543" y="4472418"/>
              <a:ext cx="297844" cy="118139"/>
            </a:xfrm>
            <a:custGeom>
              <a:avLst/>
              <a:gdLst>
                <a:gd name="T0" fmla="*/ 544 w 941"/>
                <a:gd name="T1" fmla="*/ 244 h 378"/>
                <a:gd name="T2" fmla="*/ 636 w 941"/>
                <a:gd name="T3" fmla="*/ 218 h 378"/>
                <a:gd name="T4" fmla="*/ 846 w 941"/>
                <a:gd name="T5" fmla="*/ 310 h 378"/>
                <a:gd name="T6" fmla="*/ 941 w 941"/>
                <a:gd name="T7" fmla="*/ 378 h 378"/>
                <a:gd name="T8" fmla="*/ 918 w 941"/>
                <a:gd name="T9" fmla="*/ 343 h 378"/>
                <a:gd name="T10" fmla="*/ 874 w 941"/>
                <a:gd name="T11" fmla="*/ 304 h 378"/>
                <a:gd name="T12" fmla="*/ 795 w 941"/>
                <a:gd name="T13" fmla="*/ 218 h 378"/>
                <a:gd name="T14" fmla="*/ 668 w 941"/>
                <a:gd name="T15" fmla="*/ 181 h 378"/>
                <a:gd name="T16" fmla="*/ 529 w 941"/>
                <a:gd name="T17" fmla="*/ 155 h 378"/>
                <a:gd name="T18" fmla="*/ 411 w 941"/>
                <a:gd name="T19" fmla="*/ 120 h 378"/>
                <a:gd name="T20" fmla="*/ 314 w 941"/>
                <a:gd name="T21" fmla="*/ 59 h 378"/>
                <a:gd name="T22" fmla="*/ 221 w 941"/>
                <a:gd name="T23" fmla="*/ 10 h 378"/>
                <a:gd name="T24" fmla="*/ 95 w 941"/>
                <a:gd name="T25" fmla="*/ 29 h 378"/>
                <a:gd name="T26" fmla="*/ 20 w 941"/>
                <a:gd name="T27" fmla="*/ 58 h 378"/>
                <a:gd name="T28" fmla="*/ 20 w 941"/>
                <a:gd name="T29" fmla="*/ 47 h 378"/>
                <a:gd name="T30" fmla="*/ 159 w 941"/>
                <a:gd name="T31" fmla="*/ 52 h 378"/>
                <a:gd name="T32" fmla="*/ 281 w 941"/>
                <a:gd name="T33" fmla="*/ 83 h 378"/>
                <a:gd name="T34" fmla="*/ 422 w 941"/>
                <a:gd name="T35" fmla="*/ 228 h 378"/>
                <a:gd name="T36" fmla="*/ 516 w 941"/>
                <a:gd name="T37" fmla="*/ 319 h 378"/>
                <a:gd name="T38" fmla="*/ 544 w 941"/>
                <a:gd name="T39" fmla="*/ 2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1" h="378">
                  <a:moveTo>
                    <a:pt x="544" y="244"/>
                  </a:moveTo>
                  <a:cubicBezTo>
                    <a:pt x="571" y="221"/>
                    <a:pt x="601" y="218"/>
                    <a:pt x="636" y="218"/>
                  </a:cubicBezTo>
                  <a:cubicBezTo>
                    <a:pt x="720" y="218"/>
                    <a:pt x="781" y="264"/>
                    <a:pt x="846" y="310"/>
                  </a:cubicBezTo>
                  <a:cubicBezTo>
                    <a:pt x="875" y="329"/>
                    <a:pt x="907" y="369"/>
                    <a:pt x="941" y="378"/>
                  </a:cubicBezTo>
                  <a:cubicBezTo>
                    <a:pt x="931" y="368"/>
                    <a:pt x="928" y="354"/>
                    <a:pt x="918" y="343"/>
                  </a:cubicBezTo>
                  <a:cubicBezTo>
                    <a:pt x="906" y="329"/>
                    <a:pt x="888" y="317"/>
                    <a:pt x="874" y="304"/>
                  </a:cubicBezTo>
                  <a:cubicBezTo>
                    <a:pt x="847" y="277"/>
                    <a:pt x="825" y="242"/>
                    <a:pt x="795" y="218"/>
                  </a:cubicBezTo>
                  <a:cubicBezTo>
                    <a:pt x="758" y="189"/>
                    <a:pt x="714" y="181"/>
                    <a:pt x="668" y="181"/>
                  </a:cubicBezTo>
                  <a:cubicBezTo>
                    <a:pt x="615" y="181"/>
                    <a:pt x="576" y="182"/>
                    <a:pt x="529" y="155"/>
                  </a:cubicBezTo>
                  <a:cubicBezTo>
                    <a:pt x="497" y="136"/>
                    <a:pt x="452" y="89"/>
                    <a:pt x="411" y="120"/>
                  </a:cubicBezTo>
                  <a:cubicBezTo>
                    <a:pt x="380" y="92"/>
                    <a:pt x="355" y="75"/>
                    <a:pt x="314" y="59"/>
                  </a:cubicBezTo>
                  <a:cubicBezTo>
                    <a:pt x="283" y="47"/>
                    <a:pt x="251" y="17"/>
                    <a:pt x="221" y="10"/>
                  </a:cubicBezTo>
                  <a:cubicBezTo>
                    <a:pt x="179" y="0"/>
                    <a:pt x="135" y="18"/>
                    <a:pt x="95" y="29"/>
                  </a:cubicBezTo>
                  <a:cubicBezTo>
                    <a:pt x="83" y="32"/>
                    <a:pt x="0" y="27"/>
                    <a:pt x="20" y="58"/>
                  </a:cubicBezTo>
                  <a:cubicBezTo>
                    <a:pt x="24" y="57"/>
                    <a:pt x="28" y="56"/>
                    <a:pt x="20" y="47"/>
                  </a:cubicBezTo>
                  <a:cubicBezTo>
                    <a:pt x="66" y="56"/>
                    <a:pt x="113" y="54"/>
                    <a:pt x="159" y="52"/>
                  </a:cubicBezTo>
                  <a:cubicBezTo>
                    <a:pt x="207" y="50"/>
                    <a:pt x="238" y="68"/>
                    <a:pt x="281" y="83"/>
                  </a:cubicBezTo>
                  <a:cubicBezTo>
                    <a:pt x="348" y="107"/>
                    <a:pt x="415" y="155"/>
                    <a:pt x="422" y="228"/>
                  </a:cubicBezTo>
                  <a:cubicBezTo>
                    <a:pt x="426" y="264"/>
                    <a:pt x="474" y="320"/>
                    <a:pt x="516" y="319"/>
                  </a:cubicBezTo>
                  <a:cubicBezTo>
                    <a:pt x="525" y="293"/>
                    <a:pt x="521" y="264"/>
                    <a:pt x="544" y="2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326"/>
            <p:cNvSpPr>
              <a:spLocks/>
            </p:cNvSpPr>
            <p:nvPr/>
          </p:nvSpPr>
          <p:spPr bwMode="auto">
            <a:xfrm>
              <a:off x="3353767" y="4563933"/>
              <a:ext cx="226294" cy="212983"/>
            </a:xfrm>
            <a:custGeom>
              <a:avLst/>
              <a:gdLst>
                <a:gd name="T0" fmla="*/ 341 w 715"/>
                <a:gd name="T1" fmla="*/ 671 h 676"/>
                <a:gd name="T2" fmla="*/ 348 w 715"/>
                <a:gd name="T3" fmla="*/ 655 h 676"/>
                <a:gd name="T4" fmla="*/ 381 w 715"/>
                <a:gd name="T5" fmla="*/ 655 h 676"/>
                <a:gd name="T6" fmla="*/ 368 w 715"/>
                <a:gd name="T7" fmla="*/ 619 h 676"/>
                <a:gd name="T8" fmla="*/ 356 w 715"/>
                <a:gd name="T9" fmla="*/ 578 h 676"/>
                <a:gd name="T10" fmla="*/ 388 w 715"/>
                <a:gd name="T11" fmla="*/ 558 h 676"/>
                <a:gd name="T12" fmla="*/ 434 w 715"/>
                <a:gd name="T13" fmla="*/ 536 h 676"/>
                <a:gd name="T14" fmla="*/ 477 w 715"/>
                <a:gd name="T15" fmla="*/ 511 h 676"/>
                <a:gd name="T16" fmla="*/ 496 w 715"/>
                <a:gd name="T17" fmla="*/ 504 h 676"/>
                <a:gd name="T18" fmla="*/ 550 w 715"/>
                <a:gd name="T19" fmla="*/ 500 h 676"/>
                <a:gd name="T20" fmla="*/ 509 w 715"/>
                <a:gd name="T21" fmla="*/ 444 h 676"/>
                <a:gd name="T22" fmla="*/ 527 w 715"/>
                <a:gd name="T23" fmla="*/ 427 h 676"/>
                <a:gd name="T24" fmla="*/ 575 w 715"/>
                <a:gd name="T25" fmla="*/ 399 h 676"/>
                <a:gd name="T26" fmla="*/ 637 w 715"/>
                <a:gd name="T27" fmla="*/ 388 h 676"/>
                <a:gd name="T28" fmla="*/ 666 w 715"/>
                <a:gd name="T29" fmla="*/ 387 h 676"/>
                <a:gd name="T30" fmla="*/ 705 w 715"/>
                <a:gd name="T31" fmla="*/ 386 h 676"/>
                <a:gd name="T32" fmla="*/ 602 w 715"/>
                <a:gd name="T33" fmla="*/ 356 h 676"/>
                <a:gd name="T34" fmla="*/ 444 w 715"/>
                <a:gd name="T35" fmla="*/ 414 h 676"/>
                <a:gd name="T36" fmla="*/ 401 w 715"/>
                <a:gd name="T37" fmla="*/ 415 h 676"/>
                <a:gd name="T38" fmla="*/ 391 w 715"/>
                <a:gd name="T39" fmla="*/ 396 h 676"/>
                <a:gd name="T40" fmla="*/ 373 w 715"/>
                <a:gd name="T41" fmla="*/ 369 h 676"/>
                <a:gd name="T42" fmla="*/ 351 w 715"/>
                <a:gd name="T43" fmla="*/ 304 h 676"/>
                <a:gd name="T44" fmla="*/ 324 w 715"/>
                <a:gd name="T45" fmla="*/ 245 h 676"/>
                <a:gd name="T46" fmla="*/ 278 w 715"/>
                <a:gd name="T47" fmla="*/ 180 h 676"/>
                <a:gd name="T48" fmla="*/ 198 w 715"/>
                <a:gd name="T49" fmla="*/ 115 h 676"/>
                <a:gd name="T50" fmla="*/ 149 w 715"/>
                <a:gd name="T51" fmla="*/ 84 h 676"/>
                <a:gd name="T52" fmla="*/ 115 w 715"/>
                <a:gd name="T53" fmla="*/ 57 h 676"/>
                <a:gd name="T54" fmla="*/ 25 w 715"/>
                <a:gd name="T55" fmla="*/ 5 h 676"/>
                <a:gd name="T56" fmla="*/ 9 w 715"/>
                <a:gd name="T57" fmla="*/ 18 h 676"/>
                <a:gd name="T58" fmla="*/ 2 w 715"/>
                <a:gd name="T59" fmla="*/ 19 h 676"/>
                <a:gd name="T60" fmla="*/ 27 w 715"/>
                <a:gd name="T61" fmla="*/ 54 h 676"/>
                <a:gd name="T62" fmla="*/ 34 w 715"/>
                <a:gd name="T63" fmla="*/ 74 h 676"/>
                <a:gd name="T64" fmla="*/ 55 w 715"/>
                <a:gd name="T65" fmla="*/ 92 h 676"/>
                <a:gd name="T66" fmla="*/ 99 w 715"/>
                <a:gd name="T67" fmla="*/ 147 h 676"/>
                <a:gd name="T68" fmla="*/ 108 w 715"/>
                <a:gd name="T69" fmla="*/ 168 h 676"/>
                <a:gd name="T70" fmla="*/ 128 w 715"/>
                <a:gd name="T71" fmla="*/ 197 h 676"/>
                <a:gd name="T72" fmla="*/ 197 w 715"/>
                <a:gd name="T73" fmla="*/ 272 h 676"/>
                <a:gd name="T74" fmla="*/ 221 w 715"/>
                <a:gd name="T75" fmla="*/ 311 h 676"/>
                <a:gd name="T76" fmla="*/ 248 w 715"/>
                <a:gd name="T77" fmla="*/ 361 h 676"/>
                <a:gd name="T78" fmla="*/ 264 w 715"/>
                <a:gd name="T79" fmla="*/ 396 h 676"/>
                <a:gd name="T80" fmla="*/ 266 w 715"/>
                <a:gd name="T81" fmla="*/ 434 h 676"/>
                <a:gd name="T82" fmla="*/ 291 w 715"/>
                <a:gd name="T83" fmla="*/ 494 h 676"/>
                <a:gd name="T84" fmla="*/ 261 w 715"/>
                <a:gd name="T85" fmla="*/ 496 h 676"/>
                <a:gd name="T86" fmla="*/ 230 w 715"/>
                <a:gd name="T87" fmla="*/ 492 h 676"/>
                <a:gd name="T88" fmla="*/ 180 w 715"/>
                <a:gd name="T89" fmla="*/ 482 h 676"/>
                <a:gd name="T90" fmla="*/ 150 w 715"/>
                <a:gd name="T91" fmla="*/ 480 h 676"/>
                <a:gd name="T92" fmla="*/ 145 w 715"/>
                <a:gd name="T93" fmla="*/ 506 h 676"/>
                <a:gd name="T94" fmla="*/ 137 w 715"/>
                <a:gd name="T95" fmla="*/ 517 h 676"/>
                <a:gd name="T96" fmla="*/ 137 w 715"/>
                <a:gd name="T97" fmla="*/ 540 h 676"/>
                <a:gd name="T98" fmla="*/ 149 w 715"/>
                <a:gd name="T99" fmla="*/ 573 h 676"/>
                <a:gd name="T100" fmla="*/ 152 w 715"/>
                <a:gd name="T101" fmla="*/ 586 h 676"/>
                <a:gd name="T102" fmla="*/ 162 w 715"/>
                <a:gd name="T103" fmla="*/ 601 h 676"/>
                <a:gd name="T104" fmla="*/ 188 w 715"/>
                <a:gd name="T105" fmla="*/ 635 h 676"/>
                <a:gd name="T106" fmla="*/ 229 w 715"/>
                <a:gd name="T107" fmla="*/ 653 h 676"/>
                <a:gd name="T108" fmla="*/ 269 w 715"/>
                <a:gd name="T109" fmla="*/ 661 h 676"/>
                <a:gd name="T110" fmla="*/ 318 w 715"/>
                <a:gd name="T111" fmla="*/ 669 h 676"/>
                <a:gd name="T112" fmla="*/ 341 w 715"/>
                <a:gd name="T113" fmla="*/ 671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5" h="676">
                  <a:moveTo>
                    <a:pt x="341" y="671"/>
                  </a:moveTo>
                  <a:cubicBezTo>
                    <a:pt x="347" y="667"/>
                    <a:pt x="344" y="660"/>
                    <a:pt x="348" y="655"/>
                  </a:cubicBezTo>
                  <a:cubicBezTo>
                    <a:pt x="356" y="645"/>
                    <a:pt x="371" y="653"/>
                    <a:pt x="381" y="655"/>
                  </a:cubicBezTo>
                  <a:cubicBezTo>
                    <a:pt x="384" y="643"/>
                    <a:pt x="372" y="630"/>
                    <a:pt x="368" y="619"/>
                  </a:cubicBezTo>
                  <a:cubicBezTo>
                    <a:pt x="366" y="612"/>
                    <a:pt x="353" y="586"/>
                    <a:pt x="356" y="578"/>
                  </a:cubicBezTo>
                  <a:cubicBezTo>
                    <a:pt x="359" y="571"/>
                    <a:pt x="381" y="562"/>
                    <a:pt x="388" y="558"/>
                  </a:cubicBezTo>
                  <a:cubicBezTo>
                    <a:pt x="403" y="548"/>
                    <a:pt x="420" y="548"/>
                    <a:pt x="434" y="536"/>
                  </a:cubicBezTo>
                  <a:cubicBezTo>
                    <a:pt x="448" y="524"/>
                    <a:pt x="462" y="519"/>
                    <a:pt x="477" y="511"/>
                  </a:cubicBezTo>
                  <a:cubicBezTo>
                    <a:pt x="489" y="504"/>
                    <a:pt x="486" y="504"/>
                    <a:pt x="496" y="504"/>
                  </a:cubicBezTo>
                  <a:cubicBezTo>
                    <a:pt x="513" y="504"/>
                    <a:pt x="532" y="499"/>
                    <a:pt x="550" y="500"/>
                  </a:cubicBezTo>
                  <a:cubicBezTo>
                    <a:pt x="549" y="476"/>
                    <a:pt x="526" y="457"/>
                    <a:pt x="509" y="444"/>
                  </a:cubicBezTo>
                  <a:cubicBezTo>
                    <a:pt x="491" y="430"/>
                    <a:pt x="513" y="432"/>
                    <a:pt x="527" y="427"/>
                  </a:cubicBezTo>
                  <a:cubicBezTo>
                    <a:pt x="544" y="421"/>
                    <a:pt x="559" y="408"/>
                    <a:pt x="575" y="399"/>
                  </a:cubicBezTo>
                  <a:cubicBezTo>
                    <a:pt x="597" y="387"/>
                    <a:pt x="613" y="388"/>
                    <a:pt x="637" y="388"/>
                  </a:cubicBezTo>
                  <a:cubicBezTo>
                    <a:pt x="647" y="388"/>
                    <a:pt x="656" y="388"/>
                    <a:pt x="666" y="387"/>
                  </a:cubicBezTo>
                  <a:cubicBezTo>
                    <a:pt x="672" y="386"/>
                    <a:pt x="701" y="390"/>
                    <a:pt x="705" y="386"/>
                  </a:cubicBezTo>
                  <a:cubicBezTo>
                    <a:pt x="715" y="372"/>
                    <a:pt x="614" y="356"/>
                    <a:pt x="602" y="356"/>
                  </a:cubicBezTo>
                  <a:cubicBezTo>
                    <a:pt x="540" y="355"/>
                    <a:pt x="497" y="390"/>
                    <a:pt x="444" y="414"/>
                  </a:cubicBezTo>
                  <a:cubicBezTo>
                    <a:pt x="431" y="419"/>
                    <a:pt x="414" y="425"/>
                    <a:pt x="401" y="415"/>
                  </a:cubicBezTo>
                  <a:cubicBezTo>
                    <a:pt x="395" y="411"/>
                    <a:pt x="394" y="403"/>
                    <a:pt x="391" y="396"/>
                  </a:cubicBezTo>
                  <a:cubicBezTo>
                    <a:pt x="386" y="387"/>
                    <a:pt x="379" y="378"/>
                    <a:pt x="373" y="369"/>
                  </a:cubicBezTo>
                  <a:cubicBezTo>
                    <a:pt x="362" y="349"/>
                    <a:pt x="360" y="325"/>
                    <a:pt x="351" y="304"/>
                  </a:cubicBezTo>
                  <a:cubicBezTo>
                    <a:pt x="343" y="284"/>
                    <a:pt x="332" y="265"/>
                    <a:pt x="324" y="245"/>
                  </a:cubicBezTo>
                  <a:cubicBezTo>
                    <a:pt x="314" y="219"/>
                    <a:pt x="295" y="201"/>
                    <a:pt x="278" y="180"/>
                  </a:cubicBezTo>
                  <a:cubicBezTo>
                    <a:pt x="255" y="153"/>
                    <a:pt x="229" y="131"/>
                    <a:pt x="198" y="115"/>
                  </a:cubicBezTo>
                  <a:cubicBezTo>
                    <a:pt x="179" y="106"/>
                    <a:pt x="164" y="98"/>
                    <a:pt x="149" y="84"/>
                  </a:cubicBezTo>
                  <a:cubicBezTo>
                    <a:pt x="138" y="73"/>
                    <a:pt x="128" y="64"/>
                    <a:pt x="115" y="57"/>
                  </a:cubicBezTo>
                  <a:cubicBezTo>
                    <a:pt x="87" y="41"/>
                    <a:pt x="59" y="7"/>
                    <a:pt x="25" y="5"/>
                  </a:cubicBezTo>
                  <a:cubicBezTo>
                    <a:pt x="14" y="0"/>
                    <a:pt x="0" y="4"/>
                    <a:pt x="9" y="18"/>
                  </a:cubicBezTo>
                  <a:cubicBezTo>
                    <a:pt x="6" y="18"/>
                    <a:pt x="4" y="19"/>
                    <a:pt x="2" y="19"/>
                  </a:cubicBezTo>
                  <a:cubicBezTo>
                    <a:pt x="5" y="36"/>
                    <a:pt x="17" y="41"/>
                    <a:pt x="27" y="54"/>
                  </a:cubicBezTo>
                  <a:cubicBezTo>
                    <a:pt x="32" y="61"/>
                    <a:pt x="30" y="66"/>
                    <a:pt x="34" y="74"/>
                  </a:cubicBezTo>
                  <a:cubicBezTo>
                    <a:pt x="37" y="83"/>
                    <a:pt x="48" y="86"/>
                    <a:pt x="55" y="92"/>
                  </a:cubicBezTo>
                  <a:cubicBezTo>
                    <a:pt x="74" y="106"/>
                    <a:pt x="89" y="126"/>
                    <a:pt x="99" y="147"/>
                  </a:cubicBezTo>
                  <a:cubicBezTo>
                    <a:pt x="103" y="154"/>
                    <a:pt x="103" y="161"/>
                    <a:pt x="108" y="168"/>
                  </a:cubicBezTo>
                  <a:cubicBezTo>
                    <a:pt x="114" y="178"/>
                    <a:pt x="121" y="187"/>
                    <a:pt x="128" y="197"/>
                  </a:cubicBezTo>
                  <a:cubicBezTo>
                    <a:pt x="147" y="224"/>
                    <a:pt x="174" y="247"/>
                    <a:pt x="197" y="272"/>
                  </a:cubicBezTo>
                  <a:cubicBezTo>
                    <a:pt x="208" y="285"/>
                    <a:pt x="214" y="296"/>
                    <a:pt x="221" y="311"/>
                  </a:cubicBezTo>
                  <a:cubicBezTo>
                    <a:pt x="229" y="328"/>
                    <a:pt x="240" y="344"/>
                    <a:pt x="248" y="361"/>
                  </a:cubicBezTo>
                  <a:cubicBezTo>
                    <a:pt x="253" y="372"/>
                    <a:pt x="260" y="384"/>
                    <a:pt x="264" y="396"/>
                  </a:cubicBezTo>
                  <a:cubicBezTo>
                    <a:pt x="267" y="409"/>
                    <a:pt x="264" y="421"/>
                    <a:pt x="266" y="434"/>
                  </a:cubicBezTo>
                  <a:cubicBezTo>
                    <a:pt x="267" y="451"/>
                    <a:pt x="301" y="478"/>
                    <a:pt x="291" y="494"/>
                  </a:cubicBezTo>
                  <a:cubicBezTo>
                    <a:pt x="287" y="501"/>
                    <a:pt x="268" y="498"/>
                    <a:pt x="261" y="496"/>
                  </a:cubicBezTo>
                  <a:cubicBezTo>
                    <a:pt x="250" y="494"/>
                    <a:pt x="242" y="492"/>
                    <a:pt x="230" y="492"/>
                  </a:cubicBezTo>
                  <a:cubicBezTo>
                    <a:pt x="212" y="491"/>
                    <a:pt x="197" y="486"/>
                    <a:pt x="180" y="482"/>
                  </a:cubicBezTo>
                  <a:cubicBezTo>
                    <a:pt x="169" y="479"/>
                    <a:pt x="158" y="482"/>
                    <a:pt x="150" y="480"/>
                  </a:cubicBezTo>
                  <a:cubicBezTo>
                    <a:pt x="152" y="493"/>
                    <a:pt x="153" y="497"/>
                    <a:pt x="145" y="506"/>
                  </a:cubicBezTo>
                  <a:cubicBezTo>
                    <a:pt x="141" y="511"/>
                    <a:pt x="140" y="509"/>
                    <a:pt x="137" y="517"/>
                  </a:cubicBezTo>
                  <a:cubicBezTo>
                    <a:pt x="136" y="523"/>
                    <a:pt x="136" y="533"/>
                    <a:pt x="137" y="540"/>
                  </a:cubicBezTo>
                  <a:cubicBezTo>
                    <a:pt x="138" y="553"/>
                    <a:pt x="145" y="561"/>
                    <a:pt x="149" y="573"/>
                  </a:cubicBezTo>
                  <a:cubicBezTo>
                    <a:pt x="151" y="578"/>
                    <a:pt x="151" y="582"/>
                    <a:pt x="152" y="586"/>
                  </a:cubicBezTo>
                  <a:cubicBezTo>
                    <a:pt x="154" y="593"/>
                    <a:pt x="158" y="594"/>
                    <a:pt x="162" y="601"/>
                  </a:cubicBezTo>
                  <a:cubicBezTo>
                    <a:pt x="171" y="616"/>
                    <a:pt x="168" y="625"/>
                    <a:pt x="188" y="635"/>
                  </a:cubicBezTo>
                  <a:cubicBezTo>
                    <a:pt x="201" y="642"/>
                    <a:pt x="215" y="650"/>
                    <a:pt x="229" y="653"/>
                  </a:cubicBezTo>
                  <a:cubicBezTo>
                    <a:pt x="242" y="657"/>
                    <a:pt x="256" y="656"/>
                    <a:pt x="269" y="661"/>
                  </a:cubicBezTo>
                  <a:cubicBezTo>
                    <a:pt x="287" y="666"/>
                    <a:pt x="300" y="666"/>
                    <a:pt x="318" y="669"/>
                  </a:cubicBezTo>
                  <a:cubicBezTo>
                    <a:pt x="325" y="670"/>
                    <a:pt x="334" y="676"/>
                    <a:pt x="341" y="6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328"/>
            <p:cNvSpPr>
              <a:spLocks/>
            </p:cNvSpPr>
            <p:nvPr/>
          </p:nvSpPr>
          <p:spPr bwMode="auto">
            <a:xfrm>
              <a:off x="3127473" y="4322664"/>
              <a:ext cx="176376" cy="171385"/>
            </a:xfrm>
            <a:custGeom>
              <a:avLst/>
              <a:gdLst>
                <a:gd name="T0" fmla="*/ 0 w 558"/>
                <a:gd name="T1" fmla="*/ 542 h 542"/>
                <a:gd name="T2" fmla="*/ 296 w 558"/>
                <a:gd name="T3" fmla="*/ 343 h 542"/>
                <a:gd name="T4" fmla="*/ 425 w 558"/>
                <a:gd name="T5" fmla="*/ 93 h 542"/>
                <a:gd name="T6" fmla="*/ 358 w 558"/>
                <a:gd name="T7" fmla="*/ 238 h 542"/>
                <a:gd name="T8" fmla="*/ 128 w 558"/>
                <a:gd name="T9" fmla="*/ 516 h 542"/>
                <a:gd name="T10" fmla="*/ 390 w 558"/>
                <a:gd name="T11" fmla="*/ 408 h 542"/>
                <a:gd name="T12" fmla="*/ 558 w 558"/>
                <a:gd name="T13" fmla="*/ 26 h 542"/>
                <a:gd name="T14" fmla="*/ 217 w 558"/>
                <a:gd name="T15" fmla="*/ 97 h 542"/>
                <a:gd name="T16" fmla="*/ 122 w 558"/>
                <a:gd name="T17" fmla="*/ 365 h 542"/>
                <a:gd name="T18" fmla="*/ 0 w 558"/>
                <a:gd name="T19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8" h="542">
                  <a:moveTo>
                    <a:pt x="0" y="542"/>
                  </a:moveTo>
                  <a:cubicBezTo>
                    <a:pt x="0" y="542"/>
                    <a:pt x="211" y="507"/>
                    <a:pt x="296" y="343"/>
                  </a:cubicBezTo>
                  <a:cubicBezTo>
                    <a:pt x="381" y="178"/>
                    <a:pt x="317" y="178"/>
                    <a:pt x="425" y="93"/>
                  </a:cubicBezTo>
                  <a:cubicBezTo>
                    <a:pt x="425" y="93"/>
                    <a:pt x="369" y="147"/>
                    <a:pt x="358" y="238"/>
                  </a:cubicBezTo>
                  <a:cubicBezTo>
                    <a:pt x="349" y="312"/>
                    <a:pt x="242" y="492"/>
                    <a:pt x="128" y="516"/>
                  </a:cubicBezTo>
                  <a:cubicBezTo>
                    <a:pt x="128" y="516"/>
                    <a:pt x="291" y="539"/>
                    <a:pt x="390" y="408"/>
                  </a:cubicBezTo>
                  <a:cubicBezTo>
                    <a:pt x="489" y="277"/>
                    <a:pt x="411" y="144"/>
                    <a:pt x="558" y="26"/>
                  </a:cubicBezTo>
                  <a:cubicBezTo>
                    <a:pt x="558" y="26"/>
                    <a:pt x="332" y="0"/>
                    <a:pt x="217" y="97"/>
                  </a:cubicBezTo>
                  <a:cubicBezTo>
                    <a:pt x="102" y="195"/>
                    <a:pt x="122" y="365"/>
                    <a:pt x="122" y="365"/>
                  </a:cubicBezTo>
                  <a:cubicBezTo>
                    <a:pt x="122" y="365"/>
                    <a:pt x="124" y="484"/>
                    <a:pt x="0" y="5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329"/>
            <p:cNvSpPr>
              <a:spLocks/>
            </p:cNvSpPr>
            <p:nvPr/>
          </p:nvSpPr>
          <p:spPr bwMode="auto">
            <a:xfrm>
              <a:off x="1716462" y="4910030"/>
              <a:ext cx="139770" cy="161402"/>
            </a:xfrm>
            <a:custGeom>
              <a:avLst/>
              <a:gdLst>
                <a:gd name="T0" fmla="*/ 447 w 447"/>
                <a:gd name="T1" fmla="*/ 510 h 510"/>
                <a:gd name="T2" fmla="*/ 203 w 447"/>
                <a:gd name="T3" fmla="*/ 306 h 510"/>
                <a:gd name="T4" fmla="*/ 112 w 447"/>
                <a:gd name="T5" fmla="*/ 74 h 510"/>
                <a:gd name="T6" fmla="*/ 158 w 447"/>
                <a:gd name="T7" fmla="*/ 208 h 510"/>
                <a:gd name="T8" fmla="*/ 336 w 447"/>
                <a:gd name="T9" fmla="*/ 475 h 510"/>
                <a:gd name="T10" fmla="*/ 114 w 447"/>
                <a:gd name="T11" fmla="*/ 355 h 510"/>
                <a:gd name="T12" fmla="*/ 0 w 447"/>
                <a:gd name="T13" fmla="*/ 2 h 510"/>
                <a:gd name="T14" fmla="*/ 295 w 447"/>
                <a:gd name="T15" fmla="*/ 97 h 510"/>
                <a:gd name="T16" fmla="*/ 355 w 447"/>
                <a:gd name="T17" fmla="*/ 342 h 510"/>
                <a:gd name="T18" fmla="*/ 447 w 447"/>
                <a:gd name="T19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7" h="510">
                  <a:moveTo>
                    <a:pt x="447" y="510"/>
                  </a:moveTo>
                  <a:cubicBezTo>
                    <a:pt x="447" y="510"/>
                    <a:pt x="263" y="460"/>
                    <a:pt x="203" y="306"/>
                  </a:cubicBezTo>
                  <a:cubicBezTo>
                    <a:pt x="143" y="153"/>
                    <a:pt x="200" y="158"/>
                    <a:pt x="112" y="74"/>
                  </a:cubicBezTo>
                  <a:cubicBezTo>
                    <a:pt x="112" y="74"/>
                    <a:pt x="156" y="127"/>
                    <a:pt x="158" y="208"/>
                  </a:cubicBezTo>
                  <a:cubicBezTo>
                    <a:pt x="159" y="274"/>
                    <a:pt x="237" y="443"/>
                    <a:pt x="336" y="475"/>
                  </a:cubicBezTo>
                  <a:cubicBezTo>
                    <a:pt x="336" y="475"/>
                    <a:pt x="190" y="480"/>
                    <a:pt x="114" y="355"/>
                  </a:cubicBezTo>
                  <a:cubicBezTo>
                    <a:pt x="39" y="231"/>
                    <a:pt x="120" y="120"/>
                    <a:pt x="0" y="2"/>
                  </a:cubicBezTo>
                  <a:cubicBezTo>
                    <a:pt x="0" y="2"/>
                    <a:pt x="203" y="0"/>
                    <a:pt x="295" y="97"/>
                  </a:cubicBezTo>
                  <a:cubicBezTo>
                    <a:pt x="388" y="193"/>
                    <a:pt x="355" y="342"/>
                    <a:pt x="355" y="342"/>
                  </a:cubicBezTo>
                  <a:cubicBezTo>
                    <a:pt x="355" y="342"/>
                    <a:pt x="343" y="447"/>
                    <a:pt x="447" y="5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330"/>
            <p:cNvSpPr>
              <a:spLocks/>
            </p:cNvSpPr>
            <p:nvPr/>
          </p:nvSpPr>
          <p:spPr bwMode="auto">
            <a:xfrm>
              <a:off x="2999350" y="5655470"/>
              <a:ext cx="159737" cy="143098"/>
            </a:xfrm>
            <a:custGeom>
              <a:avLst/>
              <a:gdLst>
                <a:gd name="T0" fmla="*/ 505 w 505"/>
                <a:gd name="T1" fmla="*/ 0 h 455"/>
                <a:gd name="T2" fmla="*/ 306 w 505"/>
                <a:gd name="T3" fmla="*/ 247 h 455"/>
                <a:gd name="T4" fmla="*/ 75 w 505"/>
                <a:gd name="T5" fmla="*/ 342 h 455"/>
                <a:gd name="T6" fmla="*/ 209 w 505"/>
                <a:gd name="T7" fmla="*/ 294 h 455"/>
                <a:gd name="T8" fmla="*/ 472 w 505"/>
                <a:gd name="T9" fmla="*/ 111 h 455"/>
                <a:gd name="T10" fmla="*/ 357 w 505"/>
                <a:gd name="T11" fmla="*/ 335 h 455"/>
                <a:gd name="T12" fmla="*/ 6 w 505"/>
                <a:gd name="T13" fmla="*/ 455 h 455"/>
                <a:gd name="T14" fmla="*/ 95 w 505"/>
                <a:gd name="T15" fmla="*/ 158 h 455"/>
                <a:gd name="T16" fmla="*/ 339 w 505"/>
                <a:gd name="T17" fmla="*/ 94 h 455"/>
                <a:gd name="T18" fmla="*/ 505 w 505"/>
                <a:gd name="T1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5" h="455">
                  <a:moveTo>
                    <a:pt x="505" y="0"/>
                  </a:moveTo>
                  <a:cubicBezTo>
                    <a:pt x="505" y="0"/>
                    <a:pt x="458" y="184"/>
                    <a:pt x="306" y="247"/>
                  </a:cubicBezTo>
                  <a:cubicBezTo>
                    <a:pt x="154" y="310"/>
                    <a:pt x="158" y="252"/>
                    <a:pt x="75" y="342"/>
                  </a:cubicBezTo>
                  <a:cubicBezTo>
                    <a:pt x="75" y="342"/>
                    <a:pt x="127" y="297"/>
                    <a:pt x="209" y="294"/>
                  </a:cubicBezTo>
                  <a:cubicBezTo>
                    <a:pt x="275" y="291"/>
                    <a:pt x="442" y="210"/>
                    <a:pt x="472" y="111"/>
                  </a:cubicBezTo>
                  <a:cubicBezTo>
                    <a:pt x="472" y="111"/>
                    <a:pt x="480" y="257"/>
                    <a:pt x="357" y="335"/>
                  </a:cubicBezTo>
                  <a:cubicBezTo>
                    <a:pt x="233" y="413"/>
                    <a:pt x="122" y="333"/>
                    <a:pt x="6" y="455"/>
                  </a:cubicBezTo>
                  <a:cubicBezTo>
                    <a:pt x="6" y="455"/>
                    <a:pt x="0" y="253"/>
                    <a:pt x="95" y="158"/>
                  </a:cubicBezTo>
                  <a:cubicBezTo>
                    <a:pt x="190" y="64"/>
                    <a:pt x="339" y="94"/>
                    <a:pt x="339" y="94"/>
                  </a:cubicBezTo>
                  <a:cubicBezTo>
                    <a:pt x="339" y="94"/>
                    <a:pt x="445" y="105"/>
                    <a:pt x="5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331"/>
            <p:cNvSpPr>
              <a:spLocks/>
            </p:cNvSpPr>
            <p:nvPr/>
          </p:nvSpPr>
          <p:spPr bwMode="auto">
            <a:xfrm>
              <a:off x="4773097" y="3958263"/>
              <a:ext cx="128123" cy="154746"/>
            </a:xfrm>
            <a:custGeom>
              <a:avLst/>
              <a:gdLst>
                <a:gd name="T0" fmla="*/ 35 w 405"/>
                <a:gd name="T1" fmla="*/ 491 h 491"/>
                <a:gd name="T2" fmla="*/ 149 w 405"/>
                <a:gd name="T3" fmla="*/ 240 h 491"/>
                <a:gd name="T4" fmla="*/ 322 w 405"/>
                <a:gd name="T5" fmla="*/ 110 h 491"/>
                <a:gd name="T6" fmla="*/ 220 w 405"/>
                <a:gd name="T7" fmla="*/ 180 h 491"/>
                <a:gd name="T8" fmla="*/ 39 w 405"/>
                <a:gd name="T9" fmla="*/ 390 h 491"/>
                <a:gd name="T10" fmla="*/ 87 w 405"/>
                <a:gd name="T11" fmla="*/ 177 h 491"/>
                <a:gd name="T12" fmla="*/ 356 w 405"/>
                <a:gd name="T13" fmla="*/ 0 h 491"/>
                <a:gd name="T14" fmla="*/ 345 w 405"/>
                <a:gd name="T15" fmla="*/ 269 h 491"/>
                <a:gd name="T16" fmla="*/ 154 w 405"/>
                <a:gd name="T17" fmla="*/ 376 h 491"/>
                <a:gd name="T18" fmla="*/ 35 w 405"/>
                <a:gd name="T19" fmla="*/ 49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5" h="491">
                  <a:moveTo>
                    <a:pt x="35" y="491"/>
                  </a:moveTo>
                  <a:cubicBezTo>
                    <a:pt x="35" y="491"/>
                    <a:pt x="35" y="326"/>
                    <a:pt x="149" y="240"/>
                  </a:cubicBezTo>
                  <a:cubicBezTo>
                    <a:pt x="263" y="155"/>
                    <a:pt x="272" y="204"/>
                    <a:pt x="322" y="110"/>
                  </a:cubicBezTo>
                  <a:cubicBezTo>
                    <a:pt x="322" y="110"/>
                    <a:pt x="288" y="159"/>
                    <a:pt x="220" y="180"/>
                  </a:cubicBezTo>
                  <a:cubicBezTo>
                    <a:pt x="166" y="196"/>
                    <a:pt x="42" y="300"/>
                    <a:pt x="39" y="390"/>
                  </a:cubicBezTo>
                  <a:cubicBezTo>
                    <a:pt x="39" y="390"/>
                    <a:pt x="0" y="269"/>
                    <a:pt x="87" y="177"/>
                  </a:cubicBezTo>
                  <a:cubicBezTo>
                    <a:pt x="174" y="85"/>
                    <a:pt x="285" y="128"/>
                    <a:pt x="356" y="0"/>
                  </a:cubicBezTo>
                  <a:cubicBezTo>
                    <a:pt x="356" y="0"/>
                    <a:pt x="405" y="169"/>
                    <a:pt x="345" y="269"/>
                  </a:cubicBezTo>
                  <a:cubicBezTo>
                    <a:pt x="286" y="369"/>
                    <a:pt x="154" y="376"/>
                    <a:pt x="154" y="376"/>
                  </a:cubicBezTo>
                  <a:cubicBezTo>
                    <a:pt x="154" y="376"/>
                    <a:pt x="63" y="389"/>
                    <a:pt x="35" y="4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13" name="그룹 112"/>
            <p:cNvGrpSpPr/>
            <p:nvPr/>
          </p:nvGrpSpPr>
          <p:grpSpPr>
            <a:xfrm>
              <a:off x="428582" y="3146267"/>
              <a:ext cx="512490" cy="1061586"/>
              <a:chOff x="677863" y="3267076"/>
              <a:chExt cx="488950" cy="1012825"/>
            </a:xfrm>
          </p:grpSpPr>
          <p:sp>
            <p:nvSpPr>
              <p:cNvPr id="358" name="Freeform 332"/>
              <p:cNvSpPr>
                <a:spLocks/>
              </p:cNvSpPr>
              <p:nvPr/>
            </p:nvSpPr>
            <p:spPr bwMode="auto">
              <a:xfrm>
                <a:off x="868363" y="3590926"/>
                <a:ext cx="47625" cy="688975"/>
              </a:xfrm>
              <a:custGeom>
                <a:avLst/>
                <a:gdLst>
                  <a:gd name="T0" fmla="*/ 115 w 157"/>
                  <a:gd name="T1" fmla="*/ 10 h 2287"/>
                  <a:gd name="T2" fmla="*/ 157 w 157"/>
                  <a:gd name="T3" fmla="*/ 2287 h 2287"/>
                  <a:gd name="T4" fmla="*/ 0 w 157"/>
                  <a:gd name="T5" fmla="*/ 2287 h 2287"/>
                  <a:gd name="T6" fmla="*/ 57 w 157"/>
                  <a:gd name="T7" fmla="*/ 10 h 2287"/>
                  <a:gd name="T8" fmla="*/ 67 w 157"/>
                  <a:gd name="T9" fmla="*/ 0 h 2287"/>
                  <a:gd name="T10" fmla="*/ 105 w 157"/>
                  <a:gd name="T11" fmla="*/ 0 h 2287"/>
                  <a:gd name="T12" fmla="*/ 115 w 157"/>
                  <a:gd name="T13" fmla="*/ 10 h 2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2287">
                    <a:moveTo>
                      <a:pt x="115" y="10"/>
                    </a:moveTo>
                    <a:cubicBezTo>
                      <a:pt x="157" y="2287"/>
                      <a:pt x="157" y="2287"/>
                      <a:pt x="157" y="2287"/>
                    </a:cubicBezTo>
                    <a:cubicBezTo>
                      <a:pt x="0" y="2287"/>
                      <a:pt x="0" y="2287"/>
                      <a:pt x="0" y="2287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5"/>
                      <a:pt x="62" y="0"/>
                      <a:pt x="67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11" y="0"/>
                      <a:pt x="115" y="5"/>
                      <a:pt x="115" y="10"/>
                    </a:cubicBezTo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9" name="Freeform 333"/>
              <p:cNvSpPr>
                <a:spLocks/>
              </p:cNvSpPr>
              <p:nvPr/>
            </p:nvSpPr>
            <p:spPr bwMode="auto">
              <a:xfrm>
                <a:off x="868363" y="3590926"/>
                <a:ext cx="20638" cy="688975"/>
              </a:xfrm>
              <a:custGeom>
                <a:avLst/>
                <a:gdLst>
                  <a:gd name="T0" fmla="*/ 11 w 13"/>
                  <a:gd name="T1" fmla="*/ 0 h 434"/>
                  <a:gd name="T2" fmla="*/ 0 w 13"/>
                  <a:gd name="T3" fmla="*/ 434 h 434"/>
                  <a:gd name="T4" fmla="*/ 10 w 13"/>
                  <a:gd name="T5" fmla="*/ 434 h 434"/>
                  <a:gd name="T6" fmla="*/ 13 w 13"/>
                  <a:gd name="T7" fmla="*/ 0 h 434"/>
                  <a:gd name="T8" fmla="*/ 11 w 13"/>
                  <a:gd name="T9" fmla="*/ 0 h 434"/>
                  <a:gd name="T10" fmla="*/ 11 w 13"/>
                  <a:gd name="T1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434">
                    <a:moveTo>
                      <a:pt x="11" y="0"/>
                    </a:moveTo>
                    <a:lnTo>
                      <a:pt x="0" y="434"/>
                    </a:lnTo>
                    <a:lnTo>
                      <a:pt x="10" y="43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0" name="Freeform 334"/>
              <p:cNvSpPr>
                <a:spLocks/>
              </p:cNvSpPr>
              <p:nvPr/>
            </p:nvSpPr>
            <p:spPr bwMode="auto">
              <a:xfrm>
                <a:off x="795338" y="3267076"/>
                <a:ext cx="77788" cy="292100"/>
              </a:xfrm>
              <a:custGeom>
                <a:avLst/>
                <a:gdLst>
                  <a:gd name="T0" fmla="*/ 47 w 49"/>
                  <a:gd name="T1" fmla="*/ 181 h 184"/>
                  <a:gd name="T2" fmla="*/ 49 w 49"/>
                  <a:gd name="T3" fmla="*/ 148 h 184"/>
                  <a:gd name="T4" fmla="*/ 0 w 49"/>
                  <a:gd name="T5" fmla="*/ 0 h 184"/>
                  <a:gd name="T6" fmla="*/ 3 w 49"/>
                  <a:gd name="T7" fmla="*/ 39 h 184"/>
                  <a:gd name="T8" fmla="*/ 40 w 49"/>
                  <a:gd name="T9" fmla="*/ 184 h 184"/>
                  <a:gd name="T10" fmla="*/ 47 w 49"/>
                  <a:gd name="T11" fmla="*/ 181 h 184"/>
                  <a:gd name="T12" fmla="*/ 47 w 49"/>
                  <a:gd name="T13" fmla="*/ 181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84">
                    <a:moveTo>
                      <a:pt x="47" y="181"/>
                    </a:moveTo>
                    <a:lnTo>
                      <a:pt x="49" y="148"/>
                    </a:lnTo>
                    <a:lnTo>
                      <a:pt x="0" y="0"/>
                    </a:lnTo>
                    <a:lnTo>
                      <a:pt x="3" y="39"/>
                    </a:lnTo>
                    <a:lnTo>
                      <a:pt x="40" y="184"/>
                    </a:lnTo>
                    <a:lnTo>
                      <a:pt x="47" y="181"/>
                    </a:lnTo>
                    <a:lnTo>
                      <a:pt x="47" y="1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1" name="Freeform 335"/>
              <p:cNvSpPr>
                <a:spLocks/>
              </p:cNvSpPr>
              <p:nvPr/>
            </p:nvSpPr>
            <p:spPr bwMode="auto">
              <a:xfrm>
                <a:off x="677863" y="3579814"/>
                <a:ext cx="188913" cy="284163"/>
              </a:xfrm>
              <a:custGeom>
                <a:avLst/>
                <a:gdLst>
                  <a:gd name="T0" fmla="*/ 119 w 119"/>
                  <a:gd name="T1" fmla="*/ 4 h 179"/>
                  <a:gd name="T2" fmla="*/ 0 w 119"/>
                  <a:gd name="T3" fmla="*/ 179 h 179"/>
                  <a:gd name="T4" fmla="*/ 91 w 119"/>
                  <a:gd name="T5" fmla="*/ 22 h 179"/>
                  <a:gd name="T6" fmla="*/ 112 w 119"/>
                  <a:gd name="T7" fmla="*/ 0 h 179"/>
                  <a:gd name="T8" fmla="*/ 119 w 119"/>
                  <a:gd name="T9" fmla="*/ 4 h 179"/>
                  <a:gd name="T10" fmla="*/ 119 w 119"/>
                  <a:gd name="T11" fmla="*/ 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79">
                    <a:moveTo>
                      <a:pt x="119" y="4"/>
                    </a:moveTo>
                    <a:lnTo>
                      <a:pt x="0" y="179"/>
                    </a:lnTo>
                    <a:lnTo>
                      <a:pt x="91" y="22"/>
                    </a:lnTo>
                    <a:lnTo>
                      <a:pt x="112" y="0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2" name="Freeform 336"/>
              <p:cNvSpPr>
                <a:spLocks/>
              </p:cNvSpPr>
              <p:nvPr/>
            </p:nvSpPr>
            <p:spPr bwMode="auto">
              <a:xfrm>
                <a:off x="869950" y="3554414"/>
                <a:ext cx="68263" cy="44450"/>
              </a:xfrm>
              <a:custGeom>
                <a:avLst/>
                <a:gdLst>
                  <a:gd name="T0" fmla="*/ 0 w 230"/>
                  <a:gd name="T1" fmla="*/ 0 h 149"/>
                  <a:gd name="T2" fmla="*/ 89 w 230"/>
                  <a:gd name="T3" fmla="*/ 4 h 149"/>
                  <a:gd name="T4" fmla="*/ 219 w 230"/>
                  <a:gd name="T5" fmla="*/ 85 h 149"/>
                  <a:gd name="T6" fmla="*/ 228 w 230"/>
                  <a:gd name="T7" fmla="*/ 101 h 149"/>
                  <a:gd name="T8" fmla="*/ 229 w 230"/>
                  <a:gd name="T9" fmla="*/ 129 h 149"/>
                  <a:gd name="T10" fmla="*/ 210 w 230"/>
                  <a:gd name="T11" fmla="*/ 149 h 149"/>
                  <a:gd name="T12" fmla="*/ 205 w 230"/>
                  <a:gd name="T13" fmla="*/ 149 h 149"/>
                  <a:gd name="T14" fmla="*/ 40 w 230"/>
                  <a:gd name="T15" fmla="*/ 97 h 149"/>
                  <a:gd name="T16" fmla="*/ 0 w 230"/>
                  <a:gd name="T17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0" h="149">
                    <a:moveTo>
                      <a:pt x="0" y="0"/>
                    </a:moveTo>
                    <a:cubicBezTo>
                      <a:pt x="89" y="4"/>
                      <a:pt x="89" y="4"/>
                      <a:pt x="89" y="4"/>
                    </a:cubicBezTo>
                    <a:cubicBezTo>
                      <a:pt x="219" y="85"/>
                      <a:pt x="219" y="85"/>
                      <a:pt x="219" y="85"/>
                    </a:cubicBezTo>
                    <a:cubicBezTo>
                      <a:pt x="225" y="89"/>
                      <a:pt x="228" y="94"/>
                      <a:pt x="228" y="101"/>
                    </a:cubicBezTo>
                    <a:cubicBezTo>
                      <a:pt x="229" y="129"/>
                      <a:pt x="229" y="129"/>
                      <a:pt x="229" y="129"/>
                    </a:cubicBezTo>
                    <a:cubicBezTo>
                      <a:pt x="230" y="140"/>
                      <a:pt x="221" y="149"/>
                      <a:pt x="210" y="149"/>
                    </a:cubicBezTo>
                    <a:cubicBezTo>
                      <a:pt x="205" y="149"/>
                      <a:pt x="205" y="149"/>
                      <a:pt x="205" y="149"/>
                    </a:cubicBezTo>
                    <a:cubicBezTo>
                      <a:pt x="40" y="97"/>
                      <a:pt x="40" y="97"/>
                      <a:pt x="40" y="9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3" name="Freeform 337"/>
              <p:cNvSpPr>
                <a:spLocks/>
              </p:cNvSpPr>
              <p:nvPr/>
            </p:nvSpPr>
            <p:spPr bwMode="auto">
              <a:xfrm>
                <a:off x="866775" y="3582989"/>
                <a:ext cx="63500" cy="15875"/>
              </a:xfrm>
              <a:custGeom>
                <a:avLst/>
                <a:gdLst>
                  <a:gd name="T0" fmla="*/ 40 w 40"/>
                  <a:gd name="T1" fmla="*/ 10 h 10"/>
                  <a:gd name="T2" fmla="*/ 27 w 40"/>
                  <a:gd name="T3" fmla="*/ 10 h 10"/>
                  <a:gd name="T4" fmla="*/ 0 w 40"/>
                  <a:gd name="T5" fmla="*/ 4 h 10"/>
                  <a:gd name="T6" fmla="*/ 9 w 40"/>
                  <a:gd name="T7" fmla="*/ 0 h 10"/>
                  <a:gd name="T8" fmla="*/ 40 w 40"/>
                  <a:gd name="T9" fmla="*/ 10 h 10"/>
                  <a:gd name="T10" fmla="*/ 40 w 40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10">
                    <a:moveTo>
                      <a:pt x="40" y="10"/>
                    </a:moveTo>
                    <a:lnTo>
                      <a:pt x="27" y="10"/>
                    </a:lnTo>
                    <a:lnTo>
                      <a:pt x="0" y="4"/>
                    </a:lnTo>
                    <a:lnTo>
                      <a:pt x="9" y="0"/>
                    </a:lnTo>
                    <a:lnTo>
                      <a:pt x="40" y="10"/>
                    </a:lnTo>
                    <a:lnTo>
                      <a:pt x="40" y="1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4" name="Freeform 338"/>
              <p:cNvSpPr>
                <a:spLocks/>
              </p:cNvSpPr>
              <p:nvPr/>
            </p:nvSpPr>
            <p:spPr bwMode="auto">
              <a:xfrm>
                <a:off x="873125" y="3563939"/>
                <a:ext cx="293688" cy="26988"/>
              </a:xfrm>
              <a:custGeom>
                <a:avLst/>
                <a:gdLst>
                  <a:gd name="T0" fmla="*/ 0 w 185"/>
                  <a:gd name="T1" fmla="*/ 0 h 17"/>
                  <a:gd name="T2" fmla="*/ 185 w 185"/>
                  <a:gd name="T3" fmla="*/ 8 h 17"/>
                  <a:gd name="T4" fmla="*/ 27 w 185"/>
                  <a:gd name="T5" fmla="*/ 17 h 17"/>
                  <a:gd name="T6" fmla="*/ 2 w 185"/>
                  <a:gd name="T7" fmla="*/ 8 h 17"/>
                  <a:gd name="T8" fmla="*/ 0 w 185"/>
                  <a:gd name="T9" fmla="*/ 0 h 17"/>
                  <a:gd name="T10" fmla="*/ 0 w 185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5" h="17">
                    <a:moveTo>
                      <a:pt x="0" y="0"/>
                    </a:moveTo>
                    <a:lnTo>
                      <a:pt x="185" y="8"/>
                    </a:lnTo>
                    <a:lnTo>
                      <a:pt x="27" y="17"/>
                    </a:lnTo>
                    <a:lnTo>
                      <a:pt x="2" y="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5" name="Oval 339"/>
              <p:cNvSpPr>
                <a:spLocks noChangeArrowheads="1"/>
              </p:cNvSpPr>
              <p:nvPr/>
            </p:nvSpPr>
            <p:spPr bwMode="auto">
              <a:xfrm>
                <a:off x="854075" y="3554414"/>
                <a:ext cx="30163" cy="349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6" name="Freeform 340"/>
              <p:cNvSpPr>
                <a:spLocks/>
              </p:cNvSpPr>
              <p:nvPr/>
            </p:nvSpPr>
            <p:spPr bwMode="auto">
              <a:xfrm>
                <a:off x="850900" y="3554414"/>
                <a:ext cx="22225" cy="28575"/>
              </a:xfrm>
              <a:custGeom>
                <a:avLst/>
                <a:gdLst>
                  <a:gd name="T0" fmla="*/ 0 w 78"/>
                  <a:gd name="T1" fmla="*/ 41 h 93"/>
                  <a:gd name="T2" fmla="*/ 24 w 78"/>
                  <a:gd name="T3" fmla="*/ 7 h 93"/>
                  <a:gd name="T4" fmla="*/ 26 w 78"/>
                  <a:gd name="T5" fmla="*/ 6 h 93"/>
                  <a:gd name="T6" fmla="*/ 26 w 78"/>
                  <a:gd name="T7" fmla="*/ 5 h 93"/>
                  <a:gd name="T8" fmla="*/ 26 w 78"/>
                  <a:gd name="T9" fmla="*/ 5 h 93"/>
                  <a:gd name="T10" fmla="*/ 42 w 78"/>
                  <a:gd name="T11" fmla="*/ 0 h 93"/>
                  <a:gd name="T12" fmla="*/ 78 w 78"/>
                  <a:gd name="T13" fmla="*/ 47 h 93"/>
                  <a:gd name="T14" fmla="*/ 60 w 78"/>
                  <a:gd name="T15" fmla="*/ 87 h 93"/>
                  <a:gd name="T16" fmla="*/ 60 w 78"/>
                  <a:gd name="T17" fmla="*/ 87 h 93"/>
                  <a:gd name="T18" fmla="*/ 60 w 78"/>
                  <a:gd name="T19" fmla="*/ 87 h 93"/>
                  <a:gd name="T20" fmla="*/ 42 w 78"/>
                  <a:gd name="T21" fmla="*/ 93 h 93"/>
                  <a:gd name="T22" fmla="*/ 0 w 78"/>
                  <a:gd name="T23" fmla="*/ 4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93">
                    <a:moveTo>
                      <a:pt x="0" y="41"/>
                    </a:move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5" y="6"/>
                      <a:pt x="26" y="6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31" y="2"/>
                      <a:pt x="37" y="0"/>
                      <a:pt x="42" y="0"/>
                    </a:cubicBezTo>
                    <a:cubicBezTo>
                      <a:pt x="62" y="0"/>
                      <a:pt x="78" y="21"/>
                      <a:pt x="78" y="47"/>
                    </a:cubicBezTo>
                    <a:cubicBezTo>
                      <a:pt x="78" y="64"/>
                      <a:pt x="71" y="79"/>
                      <a:pt x="60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55" y="91"/>
                      <a:pt x="49" y="93"/>
                      <a:pt x="42" y="93"/>
                    </a:cubicBezTo>
                    <a:cubicBezTo>
                      <a:pt x="23" y="93"/>
                      <a:pt x="11" y="64"/>
                      <a:pt x="0" y="4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7" name="Oval 341"/>
              <p:cNvSpPr>
                <a:spLocks noChangeArrowheads="1"/>
              </p:cNvSpPr>
              <p:nvPr/>
            </p:nvSpPr>
            <p:spPr bwMode="auto">
              <a:xfrm>
                <a:off x="854075" y="3554414"/>
                <a:ext cx="30163" cy="349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8" name="Freeform 342"/>
              <p:cNvSpPr>
                <a:spLocks/>
              </p:cNvSpPr>
              <p:nvPr/>
            </p:nvSpPr>
            <p:spPr bwMode="auto">
              <a:xfrm>
                <a:off x="855663" y="3576639"/>
                <a:ext cx="26988" cy="17463"/>
              </a:xfrm>
              <a:custGeom>
                <a:avLst/>
                <a:gdLst>
                  <a:gd name="T0" fmla="*/ 87 w 93"/>
                  <a:gd name="T1" fmla="*/ 22 h 57"/>
                  <a:gd name="T2" fmla="*/ 44 w 93"/>
                  <a:gd name="T3" fmla="*/ 16 h 57"/>
                  <a:gd name="T4" fmla="*/ 0 w 93"/>
                  <a:gd name="T5" fmla="*/ 11 h 57"/>
                  <a:gd name="T6" fmla="*/ 13 w 93"/>
                  <a:gd name="T7" fmla="*/ 57 h 57"/>
                  <a:gd name="T8" fmla="*/ 55 w 93"/>
                  <a:gd name="T9" fmla="*/ 54 h 57"/>
                  <a:gd name="T10" fmla="*/ 93 w 93"/>
                  <a:gd name="T11" fmla="*/ 39 h 57"/>
                  <a:gd name="T12" fmla="*/ 87 w 93"/>
                  <a:gd name="T13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57">
                    <a:moveTo>
                      <a:pt x="87" y="22"/>
                    </a:moveTo>
                    <a:cubicBezTo>
                      <a:pt x="87" y="22"/>
                      <a:pt x="65" y="32"/>
                      <a:pt x="44" y="16"/>
                    </a:cubicBezTo>
                    <a:cubicBezTo>
                      <a:pt x="23" y="0"/>
                      <a:pt x="0" y="11"/>
                      <a:pt x="0" y="11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93" y="39"/>
                      <a:pt x="93" y="39"/>
                      <a:pt x="93" y="39"/>
                    </a:cubicBezTo>
                    <a:lnTo>
                      <a:pt x="87" y="2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9" name="Freeform 343"/>
              <p:cNvSpPr>
                <a:spLocks/>
              </p:cNvSpPr>
              <p:nvPr/>
            </p:nvSpPr>
            <p:spPr bwMode="auto">
              <a:xfrm>
                <a:off x="850900" y="3567114"/>
                <a:ext cx="17463" cy="20638"/>
              </a:xfrm>
              <a:custGeom>
                <a:avLst/>
                <a:gdLst>
                  <a:gd name="T0" fmla="*/ 60 w 60"/>
                  <a:gd name="T1" fmla="*/ 46 h 67"/>
                  <a:gd name="T2" fmla="*/ 0 w 60"/>
                  <a:gd name="T3" fmla="*/ 0 h 67"/>
                  <a:gd name="T4" fmla="*/ 12 w 60"/>
                  <a:gd name="T5" fmla="*/ 33 h 67"/>
                  <a:gd name="T6" fmla="*/ 60 w 60"/>
                  <a:gd name="T7" fmla="*/ 4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67">
                    <a:moveTo>
                      <a:pt x="60" y="46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32" y="67"/>
                      <a:pt x="60" y="4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14" name="그룹 113"/>
            <p:cNvGrpSpPr/>
            <p:nvPr/>
          </p:nvGrpSpPr>
          <p:grpSpPr>
            <a:xfrm>
              <a:off x="372008" y="3773568"/>
              <a:ext cx="430958" cy="434286"/>
              <a:chOff x="623888" y="3865564"/>
              <a:chExt cx="411163" cy="414338"/>
            </a:xfrm>
          </p:grpSpPr>
          <p:sp>
            <p:nvSpPr>
              <p:cNvPr id="350" name="Freeform 344"/>
              <p:cNvSpPr>
                <a:spLocks/>
              </p:cNvSpPr>
              <p:nvPr/>
            </p:nvSpPr>
            <p:spPr bwMode="auto">
              <a:xfrm>
                <a:off x="722313" y="3865564"/>
                <a:ext cx="312738" cy="100013"/>
              </a:xfrm>
              <a:custGeom>
                <a:avLst/>
                <a:gdLst>
                  <a:gd name="T0" fmla="*/ 0 w 197"/>
                  <a:gd name="T1" fmla="*/ 0 h 63"/>
                  <a:gd name="T2" fmla="*/ 134 w 197"/>
                  <a:gd name="T3" fmla="*/ 0 h 63"/>
                  <a:gd name="T4" fmla="*/ 197 w 197"/>
                  <a:gd name="T5" fmla="*/ 63 h 63"/>
                  <a:gd name="T6" fmla="*/ 64 w 197"/>
                  <a:gd name="T7" fmla="*/ 63 h 63"/>
                  <a:gd name="T8" fmla="*/ 0 w 197"/>
                  <a:gd name="T9" fmla="*/ 0 h 63"/>
                  <a:gd name="T10" fmla="*/ 0 w 197"/>
                  <a:gd name="T1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63">
                    <a:moveTo>
                      <a:pt x="0" y="0"/>
                    </a:moveTo>
                    <a:lnTo>
                      <a:pt x="134" y="0"/>
                    </a:lnTo>
                    <a:lnTo>
                      <a:pt x="197" y="63"/>
                    </a:lnTo>
                    <a:lnTo>
                      <a:pt x="64" y="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1" name="Freeform 345"/>
              <p:cNvSpPr>
                <a:spLocks/>
              </p:cNvSpPr>
              <p:nvPr/>
            </p:nvSpPr>
            <p:spPr bwMode="auto">
              <a:xfrm>
                <a:off x="823913" y="3965576"/>
                <a:ext cx="211138" cy="314325"/>
              </a:xfrm>
              <a:custGeom>
                <a:avLst/>
                <a:gdLst>
                  <a:gd name="T0" fmla="*/ 133 w 133"/>
                  <a:gd name="T1" fmla="*/ 198 h 198"/>
                  <a:gd name="T2" fmla="*/ 0 w 133"/>
                  <a:gd name="T3" fmla="*/ 198 h 198"/>
                  <a:gd name="T4" fmla="*/ 0 w 133"/>
                  <a:gd name="T5" fmla="*/ 0 h 198"/>
                  <a:gd name="T6" fmla="*/ 133 w 133"/>
                  <a:gd name="T7" fmla="*/ 0 h 198"/>
                  <a:gd name="T8" fmla="*/ 133 w 133"/>
                  <a:gd name="T9" fmla="*/ 198 h 198"/>
                  <a:gd name="T10" fmla="*/ 133 w 133"/>
                  <a:gd name="T11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3" h="198">
                    <a:moveTo>
                      <a:pt x="133" y="198"/>
                    </a:moveTo>
                    <a:lnTo>
                      <a:pt x="0" y="198"/>
                    </a:lnTo>
                    <a:lnTo>
                      <a:pt x="0" y="0"/>
                    </a:lnTo>
                    <a:lnTo>
                      <a:pt x="133" y="0"/>
                    </a:lnTo>
                    <a:lnTo>
                      <a:pt x="133" y="198"/>
                    </a:lnTo>
                    <a:lnTo>
                      <a:pt x="133" y="198"/>
                    </a:lnTo>
                    <a:close/>
                  </a:path>
                </a:pathLst>
              </a:custGeom>
              <a:gradFill flip="none" rotWithShape="1">
                <a:gsLst>
                  <a:gs pos="90000">
                    <a:schemeClr val="bg1">
                      <a:lumMod val="85000"/>
                    </a:schemeClr>
                  </a:gs>
                  <a:gs pos="28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2" name="Freeform 346"/>
              <p:cNvSpPr>
                <a:spLocks/>
              </p:cNvSpPr>
              <p:nvPr/>
            </p:nvSpPr>
            <p:spPr bwMode="auto">
              <a:xfrm>
                <a:off x="623888" y="3865564"/>
                <a:ext cx="200025" cy="414338"/>
              </a:xfrm>
              <a:custGeom>
                <a:avLst/>
                <a:gdLst>
                  <a:gd name="T0" fmla="*/ 327 w 664"/>
                  <a:gd name="T1" fmla="*/ 0 h 1377"/>
                  <a:gd name="T2" fmla="*/ 0 w 664"/>
                  <a:gd name="T3" fmla="*/ 326 h 1377"/>
                  <a:gd name="T4" fmla="*/ 0 w 664"/>
                  <a:gd name="T5" fmla="*/ 1377 h 1377"/>
                  <a:gd name="T6" fmla="*/ 139 w 664"/>
                  <a:gd name="T7" fmla="*/ 1377 h 1377"/>
                  <a:gd name="T8" fmla="*/ 139 w 664"/>
                  <a:gd name="T9" fmla="*/ 956 h 1377"/>
                  <a:gd name="T10" fmla="*/ 327 w 664"/>
                  <a:gd name="T11" fmla="*/ 769 h 1377"/>
                  <a:gd name="T12" fmla="*/ 327 w 664"/>
                  <a:gd name="T13" fmla="*/ 769 h 1377"/>
                  <a:gd name="T14" fmla="*/ 514 w 664"/>
                  <a:gd name="T15" fmla="*/ 956 h 1377"/>
                  <a:gd name="T16" fmla="*/ 514 w 664"/>
                  <a:gd name="T17" fmla="*/ 1377 h 1377"/>
                  <a:gd name="T18" fmla="*/ 664 w 664"/>
                  <a:gd name="T19" fmla="*/ 1377 h 1377"/>
                  <a:gd name="T20" fmla="*/ 664 w 664"/>
                  <a:gd name="T21" fmla="*/ 332 h 1377"/>
                  <a:gd name="T22" fmla="*/ 327 w 664"/>
                  <a:gd name="T23" fmla="*/ 0 h 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4" h="1377">
                    <a:moveTo>
                      <a:pt x="327" y="0"/>
                    </a:moveTo>
                    <a:cubicBezTo>
                      <a:pt x="0" y="326"/>
                      <a:pt x="0" y="326"/>
                      <a:pt x="0" y="326"/>
                    </a:cubicBezTo>
                    <a:cubicBezTo>
                      <a:pt x="0" y="1377"/>
                      <a:pt x="0" y="1377"/>
                      <a:pt x="0" y="1377"/>
                    </a:cubicBezTo>
                    <a:cubicBezTo>
                      <a:pt x="139" y="1377"/>
                      <a:pt x="139" y="1377"/>
                      <a:pt x="139" y="1377"/>
                    </a:cubicBezTo>
                    <a:cubicBezTo>
                      <a:pt x="139" y="956"/>
                      <a:pt x="139" y="956"/>
                      <a:pt x="139" y="956"/>
                    </a:cubicBezTo>
                    <a:cubicBezTo>
                      <a:pt x="139" y="853"/>
                      <a:pt x="223" y="769"/>
                      <a:pt x="327" y="769"/>
                    </a:cubicBezTo>
                    <a:cubicBezTo>
                      <a:pt x="327" y="769"/>
                      <a:pt x="327" y="769"/>
                      <a:pt x="327" y="769"/>
                    </a:cubicBezTo>
                    <a:cubicBezTo>
                      <a:pt x="430" y="769"/>
                      <a:pt x="514" y="853"/>
                      <a:pt x="514" y="956"/>
                    </a:cubicBezTo>
                    <a:cubicBezTo>
                      <a:pt x="514" y="1377"/>
                      <a:pt x="514" y="1377"/>
                      <a:pt x="514" y="1377"/>
                    </a:cubicBezTo>
                    <a:cubicBezTo>
                      <a:pt x="664" y="1377"/>
                      <a:pt x="664" y="1377"/>
                      <a:pt x="664" y="1377"/>
                    </a:cubicBezTo>
                    <a:cubicBezTo>
                      <a:pt x="664" y="332"/>
                      <a:pt x="664" y="332"/>
                      <a:pt x="664" y="332"/>
                    </a:cubicBezTo>
                    <a:lnTo>
                      <a:pt x="3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3" name="Freeform 347"/>
              <p:cNvSpPr>
                <a:spLocks noEditPoints="1"/>
              </p:cNvSpPr>
              <p:nvPr/>
            </p:nvSpPr>
            <p:spPr bwMode="auto">
              <a:xfrm>
                <a:off x="684213" y="3978276"/>
                <a:ext cx="74613" cy="71438"/>
              </a:xfrm>
              <a:custGeom>
                <a:avLst/>
                <a:gdLst>
                  <a:gd name="T0" fmla="*/ 0 w 246"/>
                  <a:gd name="T1" fmla="*/ 110 h 240"/>
                  <a:gd name="T2" fmla="*/ 110 w 246"/>
                  <a:gd name="T3" fmla="*/ 110 h 240"/>
                  <a:gd name="T4" fmla="*/ 110 w 246"/>
                  <a:gd name="T5" fmla="*/ 0 h 240"/>
                  <a:gd name="T6" fmla="*/ 0 w 246"/>
                  <a:gd name="T7" fmla="*/ 110 h 240"/>
                  <a:gd name="T8" fmla="*/ 136 w 246"/>
                  <a:gd name="T9" fmla="*/ 0 h 240"/>
                  <a:gd name="T10" fmla="*/ 136 w 246"/>
                  <a:gd name="T11" fmla="*/ 110 h 240"/>
                  <a:gd name="T12" fmla="*/ 246 w 246"/>
                  <a:gd name="T13" fmla="*/ 110 h 240"/>
                  <a:gd name="T14" fmla="*/ 136 w 246"/>
                  <a:gd name="T15" fmla="*/ 0 h 240"/>
                  <a:gd name="T16" fmla="*/ 0 w 246"/>
                  <a:gd name="T17" fmla="*/ 130 h 240"/>
                  <a:gd name="T18" fmla="*/ 0 w 246"/>
                  <a:gd name="T19" fmla="*/ 240 h 240"/>
                  <a:gd name="T20" fmla="*/ 110 w 246"/>
                  <a:gd name="T21" fmla="*/ 240 h 240"/>
                  <a:gd name="T22" fmla="*/ 110 w 246"/>
                  <a:gd name="T23" fmla="*/ 130 h 240"/>
                  <a:gd name="T24" fmla="*/ 0 w 246"/>
                  <a:gd name="T25" fmla="*/ 130 h 240"/>
                  <a:gd name="T26" fmla="*/ 246 w 246"/>
                  <a:gd name="T27" fmla="*/ 130 h 240"/>
                  <a:gd name="T28" fmla="*/ 136 w 246"/>
                  <a:gd name="T29" fmla="*/ 130 h 240"/>
                  <a:gd name="T30" fmla="*/ 136 w 246"/>
                  <a:gd name="T31" fmla="*/ 240 h 240"/>
                  <a:gd name="T32" fmla="*/ 246 w 246"/>
                  <a:gd name="T33" fmla="*/ 240 h 240"/>
                  <a:gd name="T34" fmla="*/ 246 w 246"/>
                  <a:gd name="T35" fmla="*/ 13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6" h="240">
                    <a:moveTo>
                      <a:pt x="0" y="110"/>
                    </a:moveTo>
                    <a:cubicBezTo>
                      <a:pt x="110" y="110"/>
                      <a:pt x="110" y="110"/>
                      <a:pt x="110" y="11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49" y="0"/>
                      <a:pt x="0" y="49"/>
                      <a:pt x="0" y="110"/>
                    </a:cubicBezTo>
                    <a:close/>
                    <a:moveTo>
                      <a:pt x="136" y="0"/>
                    </a:moveTo>
                    <a:cubicBezTo>
                      <a:pt x="136" y="110"/>
                      <a:pt x="136" y="110"/>
                      <a:pt x="136" y="110"/>
                    </a:cubicBezTo>
                    <a:cubicBezTo>
                      <a:pt x="246" y="110"/>
                      <a:pt x="246" y="110"/>
                      <a:pt x="246" y="110"/>
                    </a:cubicBezTo>
                    <a:cubicBezTo>
                      <a:pt x="246" y="49"/>
                      <a:pt x="196" y="0"/>
                      <a:pt x="136" y="0"/>
                    </a:cubicBezTo>
                    <a:close/>
                    <a:moveTo>
                      <a:pt x="0" y="130"/>
                    </a:moveTo>
                    <a:cubicBezTo>
                      <a:pt x="0" y="240"/>
                      <a:pt x="0" y="240"/>
                      <a:pt x="0" y="240"/>
                    </a:cubicBezTo>
                    <a:cubicBezTo>
                      <a:pt x="110" y="240"/>
                      <a:pt x="110" y="240"/>
                      <a:pt x="110" y="240"/>
                    </a:cubicBezTo>
                    <a:cubicBezTo>
                      <a:pt x="110" y="130"/>
                      <a:pt x="110" y="130"/>
                      <a:pt x="110" y="130"/>
                    </a:cubicBezTo>
                    <a:lnTo>
                      <a:pt x="0" y="130"/>
                    </a:lnTo>
                    <a:close/>
                    <a:moveTo>
                      <a:pt x="246" y="130"/>
                    </a:move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240"/>
                      <a:pt x="136" y="240"/>
                      <a:pt x="136" y="240"/>
                    </a:cubicBezTo>
                    <a:cubicBezTo>
                      <a:pt x="246" y="240"/>
                      <a:pt x="246" y="240"/>
                      <a:pt x="246" y="240"/>
                    </a:cubicBezTo>
                    <a:lnTo>
                      <a:pt x="246" y="13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4" name="Freeform 348"/>
              <p:cNvSpPr>
                <a:spLocks/>
              </p:cNvSpPr>
              <p:nvPr/>
            </p:nvSpPr>
            <p:spPr bwMode="auto">
              <a:xfrm>
                <a:off x="862013" y="4000501"/>
                <a:ext cx="57150" cy="80963"/>
              </a:xfrm>
              <a:custGeom>
                <a:avLst/>
                <a:gdLst>
                  <a:gd name="T0" fmla="*/ 36 w 36"/>
                  <a:gd name="T1" fmla="*/ 51 h 51"/>
                  <a:gd name="T2" fmla="*/ 36 w 36"/>
                  <a:gd name="T3" fmla="*/ 0 h 51"/>
                  <a:gd name="T4" fmla="*/ 0 w 36"/>
                  <a:gd name="T5" fmla="*/ 0 h 51"/>
                  <a:gd name="T6" fmla="*/ 0 w 36"/>
                  <a:gd name="T7" fmla="*/ 51 h 51"/>
                  <a:gd name="T8" fmla="*/ 36 w 36"/>
                  <a:gd name="T9" fmla="*/ 51 h 51"/>
                  <a:gd name="T10" fmla="*/ 36 w 36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1">
                    <a:moveTo>
                      <a:pt x="36" y="51"/>
                    </a:moveTo>
                    <a:lnTo>
                      <a:pt x="36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36" y="51"/>
                    </a:lnTo>
                    <a:lnTo>
                      <a:pt x="36" y="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5" name="Freeform 349"/>
              <p:cNvSpPr>
                <a:spLocks/>
              </p:cNvSpPr>
              <p:nvPr/>
            </p:nvSpPr>
            <p:spPr bwMode="auto">
              <a:xfrm>
                <a:off x="941388" y="4000501"/>
                <a:ext cx="57150" cy="80963"/>
              </a:xfrm>
              <a:custGeom>
                <a:avLst/>
                <a:gdLst>
                  <a:gd name="T0" fmla="*/ 36 w 36"/>
                  <a:gd name="T1" fmla="*/ 51 h 51"/>
                  <a:gd name="T2" fmla="*/ 36 w 36"/>
                  <a:gd name="T3" fmla="*/ 0 h 51"/>
                  <a:gd name="T4" fmla="*/ 0 w 36"/>
                  <a:gd name="T5" fmla="*/ 0 h 51"/>
                  <a:gd name="T6" fmla="*/ 0 w 36"/>
                  <a:gd name="T7" fmla="*/ 51 h 51"/>
                  <a:gd name="T8" fmla="*/ 36 w 36"/>
                  <a:gd name="T9" fmla="*/ 51 h 51"/>
                  <a:gd name="T10" fmla="*/ 36 w 36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1">
                    <a:moveTo>
                      <a:pt x="36" y="51"/>
                    </a:moveTo>
                    <a:lnTo>
                      <a:pt x="36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36" y="51"/>
                    </a:lnTo>
                    <a:lnTo>
                      <a:pt x="36" y="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6" name="Freeform 350"/>
              <p:cNvSpPr>
                <a:spLocks/>
              </p:cNvSpPr>
              <p:nvPr/>
            </p:nvSpPr>
            <p:spPr bwMode="auto">
              <a:xfrm>
                <a:off x="862013" y="4125914"/>
                <a:ext cx="57150" cy="79375"/>
              </a:xfrm>
              <a:custGeom>
                <a:avLst/>
                <a:gdLst>
                  <a:gd name="T0" fmla="*/ 36 w 36"/>
                  <a:gd name="T1" fmla="*/ 50 h 50"/>
                  <a:gd name="T2" fmla="*/ 36 w 36"/>
                  <a:gd name="T3" fmla="*/ 0 h 50"/>
                  <a:gd name="T4" fmla="*/ 0 w 36"/>
                  <a:gd name="T5" fmla="*/ 0 h 50"/>
                  <a:gd name="T6" fmla="*/ 0 w 36"/>
                  <a:gd name="T7" fmla="*/ 50 h 50"/>
                  <a:gd name="T8" fmla="*/ 36 w 36"/>
                  <a:gd name="T9" fmla="*/ 50 h 50"/>
                  <a:gd name="T10" fmla="*/ 36 w 36"/>
                  <a:gd name="T1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0">
                    <a:moveTo>
                      <a:pt x="36" y="50"/>
                    </a:moveTo>
                    <a:lnTo>
                      <a:pt x="36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36" y="50"/>
                    </a:lnTo>
                    <a:lnTo>
                      <a:pt x="36" y="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7" name="Freeform 351"/>
              <p:cNvSpPr>
                <a:spLocks/>
              </p:cNvSpPr>
              <p:nvPr/>
            </p:nvSpPr>
            <p:spPr bwMode="auto">
              <a:xfrm>
                <a:off x="941388" y="4125914"/>
                <a:ext cx="57150" cy="79375"/>
              </a:xfrm>
              <a:custGeom>
                <a:avLst/>
                <a:gdLst>
                  <a:gd name="T0" fmla="*/ 36 w 36"/>
                  <a:gd name="T1" fmla="*/ 50 h 50"/>
                  <a:gd name="T2" fmla="*/ 36 w 36"/>
                  <a:gd name="T3" fmla="*/ 0 h 50"/>
                  <a:gd name="T4" fmla="*/ 0 w 36"/>
                  <a:gd name="T5" fmla="*/ 0 h 50"/>
                  <a:gd name="T6" fmla="*/ 0 w 36"/>
                  <a:gd name="T7" fmla="*/ 50 h 50"/>
                  <a:gd name="T8" fmla="*/ 36 w 36"/>
                  <a:gd name="T9" fmla="*/ 50 h 50"/>
                  <a:gd name="T10" fmla="*/ 36 w 36"/>
                  <a:gd name="T1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0">
                    <a:moveTo>
                      <a:pt x="36" y="50"/>
                    </a:moveTo>
                    <a:lnTo>
                      <a:pt x="36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36" y="50"/>
                    </a:lnTo>
                    <a:lnTo>
                      <a:pt x="36" y="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15" name="Freeform 352"/>
            <p:cNvSpPr>
              <a:spLocks noEditPoints="1"/>
            </p:cNvSpPr>
            <p:nvPr/>
          </p:nvSpPr>
          <p:spPr bwMode="auto">
            <a:xfrm>
              <a:off x="35895" y="3683716"/>
              <a:ext cx="222966" cy="683875"/>
            </a:xfrm>
            <a:custGeom>
              <a:avLst/>
              <a:gdLst>
                <a:gd name="T0" fmla="*/ 0 w 134"/>
                <a:gd name="T1" fmla="*/ 0 h 411"/>
                <a:gd name="T2" fmla="*/ 0 w 134"/>
                <a:gd name="T3" fmla="*/ 411 h 411"/>
                <a:gd name="T4" fmla="*/ 134 w 134"/>
                <a:gd name="T5" fmla="*/ 411 h 411"/>
                <a:gd name="T6" fmla="*/ 134 w 134"/>
                <a:gd name="T7" fmla="*/ 0 h 411"/>
                <a:gd name="T8" fmla="*/ 0 w 134"/>
                <a:gd name="T9" fmla="*/ 0 h 411"/>
                <a:gd name="T10" fmla="*/ 0 w 134"/>
                <a:gd name="T11" fmla="*/ 0 h 411"/>
                <a:gd name="T12" fmla="*/ 27 w 134"/>
                <a:gd name="T13" fmla="*/ 401 h 411"/>
                <a:gd name="T14" fmla="*/ 15 w 134"/>
                <a:gd name="T15" fmla="*/ 401 h 411"/>
                <a:gd name="T16" fmla="*/ 15 w 134"/>
                <a:gd name="T17" fmla="*/ 21 h 411"/>
                <a:gd name="T18" fmla="*/ 27 w 134"/>
                <a:gd name="T19" fmla="*/ 21 h 411"/>
                <a:gd name="T20" fmla="*/ 27 w 134"/>
                <a:gd name="T21" fmla="*/ 401 h 411"/>
                <a:gd name="T22" fmla="*/ 27 w 134"/>
                <a:gd name="T23" fmla="*/ 401 h 411"/>
                <a:gd name="T24" fmla="*/ 52 w 134"/>
                <a:gd name="T25" fmla="*/ 401 h 411"/>
                <a:gd name="T26" fmla="*/ 39 w 134"/>
                <a:gd name="T27" fmla="*/ 401 h 411"/>
                <a:gd name="T28" fmla="*/ 39 w 134"/>
                <a:gd name="T29" fmla="*/ 21 h 411"/>
                <a:gd name="T30" fmla="*/ 52 w 134"/>
                <a:gd name="T31" fmla="*/ 21 h 411"/>
                <a:gd name="T32" fmla="*/ 52 w 134"/>
                <a:gd name="T33" fmla="*/ 401 h 411"/>
                <a:gd name="T34" fmla="*/ 52 w 134"/>
                <a:gd name="T35" fmla="*/ 401 h 411"/>
                <a:gd name="T36" fmla="*/ 76 w 134"/>
                <a:gd name="T37" fmla="*/ 401 h 411"/>
                <a:gd name="T38" fmla="*/ 64 w 134"/>
                <a:gd name="T39" fmla="*/ 401 h 411"/>
                <a:gd name="T40" fmla="*/ 64 w 134"/>
                <a:gd name="T41" fmla="*/ 21 h 411"/>
                <a:gd name="T42" fmla="*/ 76 w 134"/>
                <a:gd name="T43" fmla="*/ 21 h 411"/>
                <a:gd name="T44" fmla="*/ 76 w 134"/>
                <a:gd name="T45" fmla="*/ 401 h 411"/>
                <a:gd name="T46" fmla="*/ 76 w 134"/>
                <a:gd name="T47" fmla="*/ 401 h 411"/>
                <a:gd name="T48" fmla="*/ 101 w 134"/>
                <a:gd name="T49" fmla="*/ 401 h 411"/>
                <a:gd name="T50" fmla="*/ 88 w 134"/>
                <a:gd name="T51" fmla="*/ 401 h 411"/>
                <a:gd name="T52" fmla="*/ 88 w 134"/>
                <a:gd name="T53" fmla="*/ 21 h 411"/>
                <a:gd name="T54" fmla="*/ 101 w 134"/>
                <a:gd name="T55" fmla="*/ 21 h 411"/>
                <a:gd name="T56" fmla="*/ 101 w 134"/>
                <a:gd name="T57" fmla="*/ 401 h 411"/>
                <a:gd name="T58" fmla="*/ 101 w 134"/>
                <a:gd name="T59" fmla="*/ 401 h 411"/>
                <a:gd name="T60" fmla="*/ 125 w 134"/>
                <a:gd name="T61" fmla="*/ 401 h 411"/>
                <a:gd name="T62" fmla="*/ 113 w 134"/>
                <a:gd name="T63" fmla="*/ 401 h 411"/>
                <a:gd name="T64" fmla="*/ 113 w 134"/>
                <a:gd name="T65" fmla="*/ 21 h 411"/>
                <a:gd name="T66" fmla="*/ 125 w 134"/>
                <a:gd name="T67" fmla="*/ 21 h 411"/>
                <a:gd name="T68" fmla="*/ 125 w 134"/>
                <a:gd name="T69" fmla="*/ 401 h 411"/>
                <a:gd name="T70" fmla="*/ 125 w 134"/>
                <a:gd name="T71" fmla="*/ 40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" h="411">
                  <a:moveTo>
                    <a:pt x="0" y="0"/>
                  </a:moveTo>
                  <a:lnTo>
                    <a:pt x="0" y="411"/>
                  </a:lnTo>
                  <a:lnTo>
                    <a:pt x="134" y="411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27" y="401"/>
                  </a:moveTo>
                  <a:lnTo>
                    <a:pt x="15" y="401"/>
                  </a:lnTo>
                  <a:lnTo>
                    <a:pt x="15" y="21"/>
                  </a:lnTo>
                  <a:lnTo>
                    <a:pt x="27" y="21"/>
                  </a:lnTo>
                  <a:lnTo>
                    <a:pt x="27" y="401"/>
                  </a:lnTo>
                  <a:lnTo>
                    <a:pt x="27" y="401"/>
                  </a:lnTo>
                  <a:close/>
                  <a:moveTo>
                    <a:pt x="52" y="401"/>
                  </a:moveTo>
                  <a:lnTo>
                    <a:pt x="39" y="401"/>
                  </a:lnTo>
                  <a:lnTo>
                    <a:pt x="39" y="21"/>
                  </a:lnTo>
                  <a:lnTo>
                    <a:pt x="52" y="21"/>
                  </a:lnTo>
                  <a:lnTo>
                    <a:pt x="52" y="401"/>
                  </a:lnTo>
                  <a:lnTo>
                    <a:pt x="52" y="401"/>
                  </a:lnTo>
                  <a:close/>
                  <a:moveTo>
                    <a:pt x="76" y="401"/>
                  </a:moveTo>
                  <a:lnTo>
                    <a:pt x="64" y="401"/>
                  </a:lnTo>
                  <a:lnTo>
                    <a:pt x="64" y="21"/>
                  </a:lnTo>
                  <a:lnTo>
                    <a:pt x="76" y="21"/>
                  </a:lnTo>
                  <a:lnTo>
                    <a:pt x="76" y="401"/>
                  </a:lnTo>
                  <a:lnTo>
                    <a:pt x="76" y="401"/>
                  </a:lnTo>
                  <a:close/>
                  <a:moveTo>
                    <a:pt x="101" y="401"/>
                  </a:moveTo>
                  <a:lnTo>
                    <a:pt x="88" y="401"/>
                  </a:lnTo>
                  <a:lnTo>
                    <a:pt x="88" y="21"/>
                  </a:lnTo>
                  <a:lnTo>
                    <a:pt x="101" y="21"/>
                  </a:lnTo>
                  <a:lnTo>
                    <a:pt x="101" y="401"/>
                  </a:lnTo>
                  <a:lnTo>
                    <a:pt x="101" y="401"/>
                  </a:lnTo>
                  <a:close/>
                  <a:moveTo>
                    <a:pt x="125" y="401"/>
                  </a:moveTo>
                  <a:lnTo>
                    <a:pt x="113" y="401"/>
                  </a:lnTo>
                  <a:lnTo>
                    <a:pt x="113" y="21"/>
                  </a:lnTo>
                  <a:lnTo>
                    <a:pt x="125" y="21"/>
                  </a:lnTo>
                  <a:lnTo>
                    <a:pt x="125" y="401"/>
                  </a:lnTo>
                  <a:lnTo>
                    <a:pt x="125" y="4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353"/>
            <p:cNvSpPr>
              <a:spLocks/>
            </p:cNvSpPr>
            <p:nvPr/>
          </p:nvSpPr>
          <p:spPr bwMode="auto">
            <a:xfrm>
              <a:off x="35895" y="3618822"/>
              <a:ext cx="307827" cy="64894"/>
            </a:xfrm>
            <a:custGeom>
              <a:avLst/>
              <a:gdLst>
                <a:gd name="T0" fmla="*/ 0 w 185"/>
                <a:gd name="T1" fmla="*/ 39 h 39"/>
                <a:gd name="T2" fmla="*/ 51 w 185"/>
                <a:gd name="T3" fmla="*/ 0 h 39"/>
                <a:gd name="T4" fmla="*/ 185 w 185"/>
                <a:gd name="T5" fmla="*/ 0 h 39"/>
                <a:gd name="T6" fmla="*/ 134 w 185"/>
                <a:gd name="T7" fmla="*/ 39 h 39"/>
                <a:gd name="T8" fmla="*/ 0 w 185"/>
                <a:gd name="T9" fmla="*/ 39 h 39"/>
                <a:gd name="T10" fmla="*/ 0 w 185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39">
                  <a:moveTo>
                    <a:pt x="0" y="39"/>
                  </a:moveTo>
                  <a:lnTo>
                    <a:pt x="51" y="0"/>
                  </a:lnTo>
                  <a:lnTo>
                    <a:pt x="185" y="0"/>
                  </a:lnTo>
                  <a:lnTo>
                    <a:pt x="134" y="39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354"/>
            <p:cNvSpPr>
              <a:spLocks/>
            </p:cNvSpPr>
            <p:nvPr/>
          </p:nvSpPr>
          <p:spPr bwMode="auto">
            <a:xfrm>
              <a:off x="258861" y="3618822"/>
              <a:ext cx="84861" cy="748768"/>
            </a:xfrm>
            <a:custGeom>
              <a:avLst/>
              <a:gdLst>
                <a:gd name="T0" fmla="*/ 51 w 51"/>
                <a:gd name="T1" fmla="*/ 0 h 450"/>
                <a:gd name="T2" fmla="*/ 51 w 51"/>
                <a:gd name="T3" fmla="*/ 450 h 450"/>
                <a:gd name="T4" fmla="*/ 0 w 51"/>
                <a:gd name="T5" fmla="*/ 450 h 450"/>
                <a:gd name="T6" fmla="*/ 0 w 51"/>
                <a:gd name="T7" fmla="*/ 39 h 450"/>
                <a:gd name="T8" fmla="*/ 51 w 51"/>
                <a:gd name="T9" fmla="*/ 0 h 450"/>
                <a:gd name="T10" fmla="*/ 51 w 51"/>
                <a:gd name="T11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50">
                  <a:moveTo>
                    <a:pt x="51" y="0"/>
                  </a:moveTo>
                  <a:lnTo>
                    <a:pt x="51" y="450"/>
                  </a:lnTo>
                  <a:lnTo>
                    <a:pt x="0" y="450"/>
                  </a:lnTo>
                  <a:lnTo>
                    <a:pt x="0" y="39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355"/>
            <p:cNvSpPr>
              <a:spLocks/>
            </p:cNvSpPr>
            <p:nvPr/>
          </p:nvSpPr>
          <p:spPr bwMode="auto">
            <a:xfrm>
              <a:off x="135730" y="3585544"/>
              <a:ext cx="86524" cy="66557"/>
            </a:xfrm>
            <a:custGeom>
              <a:avLst/>
              <a:gdLst>
                <a:gd name="T0" fmla="*/ 52 w 52"/>
                <a:gd name="T1" fmla="*/ 0 h 40"/>
                <a:gd name="T2" fmla="*/ 0 w 52"/>
                <a:gd name="T3" fmla="*/ 0 h 40"/>
                <a:gd name="T4" fmla="*/ 0 w 52"/>
                <a:gd name="T5" fmla="*/ 40 h 40"/>
                <a:gd name="T6" fmla="*/ 52 w 52"/>
                <a:gd name="T7" fmla="*/ 40 h 40"/>
                <a:gd name="T8" fmla="*/ 52 w 52"/>
                <a:gd name="T9" fmla="*/ 0 h 40"/>
                <a:gd name="T10" fmla="*/ 52 w 5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0">
                  <a:moveTo>
                    <a:pt x="52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52" y="4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356"/>
            <p:cNvSpPr>
              <a:spLocks/>
            </p:cNvSpPr>
            <p:nvPr/>
          </p:nvSpPr>
          <p:spPr bwMode="auto">
            <a:xfrm>
              <a:off x="222255" y="3585544"/>
              <a:ext cx="43262" cy="66557"/>
            </a:xfrm>
            <a:custGeom>
              <a:avLst/>
              <a:gdLst>
                <a:gd name="T0" fmla="*/ 0 w 26"/>
                <a:gd name="T1" fmla="*/ 40 h 40"/>
                <a:gd name="T2" fmla="*/ 26 w 26"/>
                <a:gd name="T3" fmla="*/ 20 h 40"/>
                <a:gd name="T4" fmla="*/ 26 w 26"/>
                <a:gd name="T5" fmla="*/ 0 h 40"/>
                <a:gd name="T6" fmla="*/ 0 w 26"/>
                <a:gd name="T7" fmla="*/ 0 h 40"/>
                <a:gd name="T8" fmla="*/ 0 w 26"/>
                <a:gd name="T9" fmla="*/ 40 h 40"/>
                <a:gd name="T10" fmla="*/ 0 w 26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40">
                  <a:moveTo>
                    <a:pt x="0" y="40"/>
                  </a:moveTo>
                  <a:lnTo>
                    <a:pt x="26" y="2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20" name="그룹 119"/>
            <p:cNvGrpSpPr/>
            <p:nvPr/>
          </p:nvGrpSpPr>
          <p:grpSpPr>
            <a:xfrm>
              <a:off x="962702" y="5167940"/>
              <a:ext cx="143098" cy="251254"/>
              <a:chOff x="1187450" y="5195889"/>
              <a:chExt cx="136525" cy="239713"/>
            </a:xfrm>
          </p:grpSpPr>
          <p:sp>
            <p:nvSpPr>
              <p:cNvPr id="346" name="Freeform 357"/>
              <p:cNvSpPr>
                <a:spLocks/>
              </p:cNvSpPr>
              <p:nvPr/>
            </p:nvSpPr>
            <p:spPr bwMode="auto">
              <a:xfrm>
                <a:off x="1187450" y="5195889"/>
                <a:ext cx="136525" cy="190500"/>
              </a:xfrm>
              <a:custGeom>
                <a:avLst/>
                <a:gdLst>
                  <a:gd name="T0" fmla="*/ 456 w 456"/>
                  <a:gd name="T1" fmla="*/ 403 h 631"/>
                  <a:gd name="T2" fmla="*/ 228 w 456"/>
                  <a:gd name="T3" fmla="*/ 631 h 631"/>
                  <a:gd name="T4" fmla="*/ 0 w 456"/>
                  <a:gd name="T5" fmla="*/ 403 h 631"/>
                  <a:gd name="T6" fmla="*/ 194 w 456"/>
                  <a:gd name="T7" fmla="*/ 24 h 631"/>
                  <a:gd name="T8" fmla="*/ 262 w 456"/>
                  <a:gd name="T9" fmla="*/ 24 h 631"/>
                  <a:gd name="T10" fmla="*/ 456 w 456"/>
                  <a:gd name="T11" fmla="*/ 403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6" h="631">
                    <a:moveTo>
                      <a:pt x="456" y="403"/>
                    </a:moveTo>
                    <a:cubicBezTo>
                      <a:pt x="456" y="529"/>
                      <a:pt x="354" y="631"/>
                      <a:pt x="228" y="631"/>
                    </a:cubicBezTo>
                    <a:cubicBezTo>
                      <a:pt x="102" y="631"/>
                      <a:pt x="0" y="529"/>
                      <a:pt x="0" y="403"/>
                    </a:cubicBezTo>
                    <a:cubicBezTo>
                      <a:pt x="0" y="307"/>
                      <a:pt x="131" y="112"/>
                      <a:pt x="194" y="24"/>
                    </a:cubicBezTo>
                    <a:cubicBezTo>
                      <a:pt x="211" y="0"/>
                      <a:pt x="245" y="0"/>
                      <a:pt x="262" y="24"/>
                    </a:cubicBezTo>
                    <a:cubicBezTo>
                      <a:pt x="325" y="112"/>
                      <a:pt x="456" y="307"/>
                      <a:pt x="456" y="4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7" name="Freeform 358"/>
              <p:cNvSpPr>
                <a:spLocks/>
              </p:cNvSpPr>
              <p:nvPr/>
            </p:nvSpPr>
            <p:spPr bwMode="auto">
              <a:xfrm>
                <a:off x="1252538" y="5275264"/>
                <a:ext cx="6350" cy="160338"/>
              </a:xfrm>
              <a:custGeom>
                <a:avLst/>
                <a:gdLst>
                  <a:gd name="T0" fmla="*/ 0 w 24"/>
                  <a:gd name="T1" fmla="*/ 534 h 534"/>
                  <a:gd name="T2" fmla="*/ 24 w 24"/>
                  <a:gd name="T3" fmla="*/ 534 h 534"/>
                  <a:gd name="T4" fmla="*/ 24 w 24"/>
                  <a:gd name="T5" fmla="*/ 12 h 534"/>
                  <a:gd name="T6" fmla="*/ 12 w 24"/>
                  <a:gd name="T7" fmla="*/ 0 h 534"/>
                  <a:gd name="T8" fmla="*/ 0 w 24"/>
                  <a:gd name="T9" fmla="*/ 12 h 534"/>
                  <a:gd name="T10" fmla="*/ 0 w 24"/>
                  <a:gd name="T11" fmla="*/ 534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534">
                    <a:moveTo>
                      <a:pt x="0" y="534"/>
                    </a:moveTo>
                    <a:cubicBezTo>
                      <a:pt x="24" y="534"/>
                      <a:pt x="24" y="534"/>
                      <a:pt x="24" y="534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6"/>
                      <a:pt x="19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lnTo>
                      <a:pt x="0" y="534"/>
                    </a:ln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8" name="Freeform 359"/>
              <p:cNvSpPr>
                <a:spLocks/>
              </p:cNvSpPr>
              <p:nvPr/>
            </p:nvSpPr>
            <p:spPr bwMode="auto">
              <a:xfrm>
                <a:off x="1219200" y="5324476"/>
                <a:ext cx="39688" cy="41275"/>
              </a:xfrm>
              <a:custGeom>
                <a:avLst/>
                <a:gdLst>
                  <a:gd name="T0" fmla="*/ 130 w 134"/>
                  <a:gd name="T1" fmla="*/ 129 h 134"/>
                  <a:gd name="T2" fmla="*/ 130 w 134"/>
                  <a:gd name="T3" fmla="*/ 129 h 134"/>
                  <a:gd name="T4" fmla="*/ 130 w 134"/>
                  <a:gd name="T5" fmla="*/ 112 h 134"/>
                  <a:gd name="T6" fmla="*/ 22 w 134"/>
                  <a:gd name="T7" fmla="*/ 5 h 134"/>
                  <a:gd name="T8" fmla="*/ 5 w 134"/>
                  <a:gd name="T9" fmla="*/ 5 h 134"/>
                  <a:gd name="T10" fmla="*/ 5 w 134"/>
                  <a:gd name="T11" fmla="*/ 22 h 134"/>
                  <a:gd name="T12" fmla="*/ 113 w 134"/>
                  <a:gd name="T13" fmla="*/ 129 h 134"/>
                  <a:gd name="T14" fmla="*/ 130 w 134"/>
                  <a:gd name="T15" fmla="*/ 12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34">
                    <a:moveTo>
                      <a:pt x="130" y="129"/>
                    </a:moveTo>
                    <a:cubicBezTo>
                      <a:pt x="130" y="129"/>
                      <a:pt x="130" y="129"/>
                      <a:pt x="130" y="129"/>
                    </a:cubicBezTo>
                    <a:cubicBezTo>
                      <a:pt x="134" y="124"/>
                      <a:pt x="134" y="117"/>
                      <a:pt x="130" y="11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113" y="129"/>
                      <a:pt x="113" y="129"/>
                      <a:pt x="113" y="129"/>
                    </a:cubicBezTo>
                    <a:cubicBezTo>
                      <a:pt x="117" y="134"/>
                      <a:pt x="125" y="134"/>
                      <a:pt x="130" y="129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9" name="Freeform 360"/>
              <p:cNvSpPr>
                <a:spLocks/>
              </p:cNvSpPr>
              <p:nvPr/>
            </p:nvSpPr>
            <p:spPr bwMode="auto">
              <a:xfrm>
                <a:off x="1250950" y="5300664"/>
                <a:ext cx="41275" cy="41275"/>
              </a:xfrm>
              <a:custGeom>
                <a:avLst/>
                <a:gdLst>
                  <a:gd name="T0" fmla="*/ 5 w 134"/>
                  <a:gd name="T1" fmla="*/ 129 h 134"/>
                  <a:gd name="T2" fmla="*/ 5 w 134"/>
                  <a:gd name="T3" fmla="*/ 129 h 134"/>
                  <a:gd name="T4" fmla="*/ 5 w 134"/>
                  <a:gd name="T5" fmla="*/ 112 h 134"/>
                  <a:gd name="T6" fmla="*/ 112 w 134"/>
                  <a:gd name="T7" fmla="*/ 5 h 134"/>
                  <a:gd name="T8" fmla="*/ 129 w 134"/>
                  <a:gd name="T9" fmla="*/ 5 h 134"/>
                  <a:gd name="T10" fmla="*/ 129 w 134"/>
                  <a:gd name="T11" fmla="*/ 21 h 134"/>
                  <a:gd name="T12" fmla="*/ 22 w 134"/>
                  <a:gd name="T13" fmla="*/ 129 h 134"/>
                  <a:gd name="T14" fmla="*/ 5 w 134"/>
                  <a:gd name="T15" fmla="*/ 12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34">
                    <a:moveTo>
                      <a:pt x="5" y="129"/>
                    </a:moveTo>
                    <a:cubicBezTo>
                      <a:pt x="5" y="129"/>
                      <a:pt x="5" y="129"/>
                      <a:pt x="5" y="129"/>
                    </a:cubicBezTo>
                    <a:cubicBezTo>
                      <a:pt x="0" y="124"/>
                      <a:pt x="0" y="117"/>
                      <a:pt x="5" y="112"/>
                    </a:cubicBezTo>
                    <a:cubicBezTo>
                      <a:pt x="112" y="5"/>
                      <a:pt x="112" y="5"/>
                      <a:pt x="112" y="5"/>
                    </a:cubicBezTo>
                    <a:cubicBezTo>
                      <a:pt x="117" y="0"/>
                      <a:pt x="124" y="0"/>
                      <a:pt x="129" y="5"/>
                    </a:cubicBezTo>
                    <a:cubicBezTo>
                      <a:pt x="134" y="9"/>
                      <a:pt x="134" y="17"/>
                      <a:pt x="129" y="21"/>
                    </a:cubicBezTo>
                    <a:cubicBezTo>
                      <a:pt x="22" y="129"/>
                      <a:pt x="22" y="129"/>
                      <a:pt x="22" y="129"/>
                    </a:cubicBezTo>
                    <a:cubicBezTo>
                      <a:pt x="17" y="134"/>
                      <a:pt x="9" y="134"/>
                      <a:pt x="5" y="129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21" name="Freeform 361"/>
            <p:cNvSpPr>
              <a:spLocks/>
            </p:cNvSpPr>
            <p:nvPr/>
          </p:nvSpPr>
          <p:spPr bwMode="auto">
            <a:xfrm>
              <a:off x="1074186" y="4850129"/>
              <a:ext cx="149754" cy="151418"/>
            </a:xfrm>
            <a:custGeom>
              <a:avLst/>
              <a:gdLst>
                <a:gd name="T0" fmla="*/ 478 w 478"/>
                <a:gd name="T1" fmla="*/ 482 h 482"/>
                <a:gd name="T2" fmla="*/ 300 w 478"/>
                <a:gd name="T3" fmla="*/ 226 h 482"/>
                <a:gd name="T4" fmla="*/ 80 w 478"/>
                <a:gd name="T5" fmla="*/ 116 h 482"/>
                <a:gd name="T6" fmla="*/ 208 w 478"/>
                <a:gd name="T7" fmla="*/ 172 h 482"/>
                <a:gd name="T8" fmla="*/ 453 w 478"/>
                <a:gd name="T9" fmla="*/ 370 h 482"/>
                <a:gd name="T10" fmla="*/ 356 w 478"/>
                <a:gd name="T11" fmla="*/ 143 h 482"/>
                <a:gd name="T12" fmla="*/ 20 w 478"/>
                <a:gd name="T13" fmla="*/ 0 h 482"/>
                <a:gd name="T14" fmla="*/ 86 w 478"/>
                <a:gd name="T15" fmla="*/ 297 h 482"/>
                <a:gd name="T16" fmla="*/ 322 w 478"/>
                <a:gd name="T17" fmla="*/ 378 h 482"/>
                <a:gd name="T18" fmla="*/ 478 w 478"/>
                <a:gd name="T1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8" h="482">
                  <a:moveTo>
                    <a:pt x="478" y="482"/>
                  </a:moveTo>
                  <a:cubicBezTo>
                    <a:pt x="478" y="482"/>
                    <a:pt x="445" y="298"/>
                    <a:pt x="300" y="226"/>
                  </a:cubicBezTo>
                  <a:cubicBezTo>
                    <a:pt x="155" y="153"/>
                    <a:pt x="155" y="210"/>
                    <a:pt x="80" y="116"/>
                  </a:cubicBezTo>
                  <a:cubicBezTo>
                    <a:pt x="80" y="116"/>
                    <a:pt x="128" y="164"/>
                    <a:pt x="208" y="172"/>
                  </a:cubicBezTo>
                  <a:cubicBezTo>
                    <a:pt x="272" y="179"/>
                    <a:pt x="431" y="271"/>
                    <a:pt x="453" y="370"/>
                  </a:cubicBezTo>
                  <a:cubicBezTo>
                    <a:pt x="453" y="370"/>
                    <a:pt x="471" y="227"/>
                    <a:pt x="356" y="143"/>
                  </a:cubicBezTo>
                  <a:cubicBezTo>
                    <a:pt x="240" y="58"/>
                    <a:pt x="125" y="128"/>
                    <a:pt x="20" y="0"/>
                  </a:cubicBezTo>
                  <a:cubicBezTo>
                    <a:pt x="20" y="0"/>
                    <a:pt x="0" y="198"/>
                    <a:pt x="86" y="297"/>
                  </a:cubicBezTo>
                  <a:cubicBezTo>
                    <a:pt x="173" y="397"/>
                    <a:pt x="322" y="378"/>
                    <a:pt x="322" y="378"/>
                  </a:cubicBezTo>
                  <a:cubicBezTo>
                    <a:pt x="322" y="378"/>
                    <a:pt x="426" y="375"/>
                    <a:pt x="478" y="4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362"/>
            <p:cNvSpPr>
              <a:spLocks/>
            </p:cNvSpPr>
            <p:nvPr/>
          </p:nvSpPr>
          <p:spPr bwMode="auto">
            <a:xfrm>
              <a:off x="1312127" y="3830142"/>
              <a:ext cx="153081" cy="178041"/>
            </a:xfrm>
            <a:custGeom>
              <a:avLst/>
              <a:gdLst>
                <a:gd name="T0" fmla="*/ 0 w 488"/>
                <a:gd name="T1" fmla="*/ 567 h 567"/>
                <a:gd name="T2" fmla="*/ 267 w 488"/>
                <a:gd name="T3" fmla="*/ 339 h 567"/>
                <a:gd name="T4" fmla="*/ 366 w 488"/>
                <a:gd name="T5" fmla="*/ 81 h 567"/>
                <a:gd name="T6" fmla="*/ 316 w 488"/>
                <a:gd name="T7" fmla="*/ 230 h 567"/>
                <a:gd name="T8" fmla="*/ 122 w 488"/>
                <a:gd name="T9" fmla="*/ 527 h 567"/>
                <a:gd name="T10" fmla="*/ 366 w 488"/>
                <a:gd name="T11" fmla="*/ 393 h 567"/>
                <a:gd name="T12" fmla="*/ 488 w 488"/>
                <a:gd name="T13" fmla="*/ 1 h 567"/>
                <a:gd name="T14" fmla="*/ 163 w 488"/>
                <a:gd name="T15" fmla="*/ 108 h 567"/>
                <a:gd name="T16" fmla="*/ 99 w 488"/>
                <a:gd name="T17" fmla="*/ 380 h 567"/>
                <a:gd name="T18" fmla="*/ 0 w 488"/>
                <a:gd name="T1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7">
                  <a:moveTo>
                    <a:pt x="0" y="567"/>
                  </a:moveTo>
                  <a:cubicBezTo>
                    <a:pt x="0" y="567"/>
                    <a:pt x="202" y="509"/>
                    <a:pt x="267" y="339"/>
                  </a:cubicBezTo>
                  <a:cubicBezTo>
                    <a:pt x="332" y="169"/>
                    <a:pt x="269" y="176"/>
                    <a:pt x="366" y="81"/>
                  </a:cubicBezTo>
                  <a:cubicBezTo>
                    <a:pt x="366" y="81"/>
                    <a:pt x="317" y="140"/>
                    <a:pt x="316" y="230"/>
                  </a:cubicBezTo>
                  <a:cubicBezTo>
                    <a:pt x="315" y="303"/>
                    <a:pt x="231" y="491"/>
                    <a:pt x="122" y="527"/>
                  </a:cubicBezTo>
                  <a:cubicBezTo>
                    <a:pt x="122" y="527"/>
                    <a:pt x="284" y="531"/>
                    <a:pt x="366" y="393"/>
                  </a:cubicBezTo>
                  <a:cubicBezTo>
                    <a:pt x="448" y="254"/>
                    <a:pt x="357" y="133"/>
                    <a:pt x="488" y="1"/>
                  </a:cubicBezTo>
                  <a:cubicBezTo>
                    <a:pt x="488" y="1"/>
                    <a:pt x="265" y="0"/>
                    <a:pt x="163" y="108"/>
                  </a:cubicBezTo>
                  <a:cubicBezTo>
                    <a:pt x="61" y="216"/>
                    <a:pt x="99" y="380"/>
                    <a:pt x="99" y="380"/>
                  </a:cubicBezTo>
                  <a:cubicBezTo>
                    <a:pt x="99" y="380"/>
                    <a:pt x="114" y="497"/>
                    <a:pt x="0" y="5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363"/>
            <p:cNvSpPr>
              <a:spLocks/>
            </p:cNvSpPr>
            <p:nvPr/>
          </p:nvSpPr>
          <p:spPr bwMode="auto">
            <a:xfrm>
              <a:off x="1383676" y="5642159"/>
              <a:ext cx="128123" cy="161402"/>
            </a:xfrm>
            <a:custGeom>
              <a:avLst/>
              <a:gdLst>
                <a:gd name="T0" fmla="*/ 360 w 406"/>
                <a:gd name="T1" fmla="*/ 516 h 516"/>
                <a:gd name="T2" fmla="*/ 257 w 406"/>
                <a:gd name="T3" fmla="*/ 255 h 516"/>
                <a:gd name="T4" fmla="*/ 87 w 406"/>
                <a:gd name="T5" fmla="*/ 113 h 516"/>
                <a:gd name="T6" fmla="*/ 187 w 406"/>
                <a:gd name="T7" fmla="*/ 190 h 516"/>
                <a:gd name="T8" fmla="*/ 361 w 406"/>
                <a:gd name="T9" fmla="*/ 414 h 516"/>
                <a:gd name="T10" fmla="*/ 323 w 406"/>
                <a:gd name="T11" fmla="*/ 194 h 516"/>
                <a:gd name="T12" fmla="*/ 58 w 406"/>
                <a:gd name="T13" fmla="*/ 0 h 516"/>
                <a:gd name="T14" fmla="*/ 55 w 406"/>
                <a:gd name="T15" fmla="*/ 274 h 516"/>
                <a:gd name="T16" fmla="*/ 244 w 406"/>
                <a:gd name="T17" fmla="*/ 393 h 516"/>
                <a:gd name="T18" fmla="*/ 360 w 406"/>
                <a:gd name="T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516">
                  <a:moveTo>
                    <a:pt x="360" y="516"/>
                  </a:moveTo>
                  <a:cubicBezTo>
                    <a:pt x="360" y="516"/>
                    <a:pt x="369" y="348"/>
                    <a:pt x="257" y="255"/>
                  </a:cubicBezTo>
                  <a:cubicBezTo>
                    <a:pt x="145" y="162"/>
                    <a:pt x="133" y="211"/>
                    <a:pt x="87" y="113"/>
                  </a:cubicBezTo>
                  <a:cubicBezTo>
                    <a:pt x="87" y="113"/>
                    <a:pt x="119" y="166"/>
                    <a:pt x="187" y="190"/>
                  </a:cubicBezTo>
                  <a:cubicBezTo>
                    <a:pt x="242" y="209"/>
                    <a:pt x="362" y="322"/>
                    <a:pt x="361" y="414"/>
                  </a:cubicBezTo>
                  <a:cubicBezTo>
                    <a:pt x="361" y="414"/>
                    <a:pt x="406" y="292"/>
                    <a:pt x="323" y="194"/>
                  </a:cubicBezTo>
                  <a:cubicBezTo>
                    <a:pt x="239" y="96"/>
                    <a:pt x="124" y="133"/>
                    <a:pt x="58" y="0"/>
                  </a:cubicBezTo>
                  <a:cubicBezTo>
                    <a:pt x="58" y="0"/>
                    <a:pt x="0" y="169"/>
                    <a:pt x="55" y="274"/>
                  </a:cubicBezTo>
                  <a:cubicBezTo>
                    <a:pt x="110" y="379"/>
                    <a:pt x="244" y="393"/>
                    <a:pt x="244" y="393"/>
                  </a:cubicBezTo>
                  <a:cubicBezTo>
                    <a:pt x="244" y="393"/>
                    <a:pt x="336" y="412"/>
                    <a:pt x="360" y="5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365"/>
            <p:cNvSpPr>
              <a:spLocks/>
            </p:cNvSpPr>
            <p:nvPr/>
          </p:nvSpPr>
          <p:spPr bwMode="auto">
            <a:xfrm>
              <a:off x="1022603" y="3454094"/>
              <a:ext cx="114812" cy="752095"/>
            </a:xfrm>
            <a:custGeom>
              <a:avLst/>
              <a:gdLst>
                <a:gd name="T0" fmla="*/ 0 w 69"/>
                <a:gd name="T1" fmla="*/ 0 h 452"/>
                <a:gd name="T2" fmla="*/ 69 w 69"/>
                <a:gd name="T3" fmla="*/ 95 h 452"/>
                <a:gd name="T4" fmla="*/ 69 w 69"/>
                <a:gd name="T5" fmla="*/ 452 h 452"/>
                <a:gd name="T6" fmla="*/ 0 w 69"/>
                <a:gd name="T7" fmla="*/ 452 h 452"/>
                <a:gd name="T8" fmla="*/ 0 w 69"/>
                <a:gd name="T9" fmla="*/ 0 h 452"/>
                <a:gd name="T10" fmla="*/ 0 w 69"/>
                <a:gd name="T11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452">
                  <a:moveTo>
                    <a:pt x="0" y="0"/>
                  </a:moveTo>
                  <a:lnTo>
                    <a:pt x="69" y="95"/>
                  </a:lnTo>
                  <a:lnTo>
                    <a:pt x="69" y="452"/>
                  </a:lnTo>
                  <a:lnTo>
                    <a:pt x="0" y="4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90000">
                  <a:schemeClr val="bg1">
                    <a:lumMod val="85000"/>
                  </a:schemeClr>
                </a:gs>
                <a:gs pos="28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366"/>
            <p:cNvSpPr>
              <a:spLocks noEditPoints="1"/>
            </p:cNvSpPr>
            <p:nvPr/>
          </p:nvSpPr>
          <p:spPr bwMode="auto">
            <a:xfrm>
              <a:off x="827924" y="3454094"/>
              <a:ext cx="194680" cy="752095"/>
            </a:xfrm>
            <a:custGeom>
              <a:avLst/>
              <a:gdLst>
                <a:gd name="T0" fmla="*/ 0 w 117"/>
                <a:gd name="T1" fmla="*/ 452 h 452"/>
                <a:gd name="T2" fmla="*/ 117 w 117"/>
                <a:gd name="T3" fmla="*/ 0 h 452"/>
                <a:gd name="T4" fmla="*/ 0 w 117"/>
                <a:gd name="T5" fmla="*/ 0 h 452"/>
                <a:gd name="T6" fmla="*/ 18 w 117"/>
                <a:gd name="T7" fmla="*/ 367 h 452"/>
                <a:gd name="T8" fmla="*/ 99 w 117"/>
                <a:gd name="T9" fmla="*/ 358 h 452"/>
                <a:gd name="T10" fmla="*/ 99 w 117"/>
                <a:gd name="T11" fmla="*/ 367 h 452"/>
                <a:gd name="T12" fmla="*/ 18 w 117"/>
                <a:gd name="T13" fmla="*/ 345 h 452"/>
                <a:gd name="T14" fmla="*/ 99 w 117"/>
                <a:gd name="T15" fmla="*/ 335 h 452"/>
                <a:gd name="T16" fmla="*/ 99 w 117"/>
                <a:gd name="T17" fmla="*/ 345 h 452"/>
                <a:gd name="T18" fmla="*/ 18 w 117"/>
                <a:gd name="T19" fmla="*/ 322 h 452"/>
                <a:gd name="T20" fmla="*/ 99 w 117"/>
                <a:gd name="T21" fmla="*/ 312 h 452"/>
                <a:gd name="T22" fmla="*/ 99 w 117"/>
                <a:gd name="T23" fmla="*/ 322 h 452"/>
                <a:gd name="T24" fmla="*/ 18 w 117"/>
                <a:gd name="T25" fmla="*/ 299 h 452"/>
                <a:gd name="T26" fmla="*/ 99 w 117"/>
                <a:gd name="T27" fmla="*/ 289 h 452"/>
                <a:gd name="T28" fmla="*/ 99 w 117"/>
                <a:gd name="T29" fmla="*/ 299 h 452"/>
                <a:gd name="T30" fmla="*/ 18 w 117"/>
                <a:gd name="T31" fmla="*/ 276 h 452"/>
                <a:gd name="T32" fmla="*/ 99 w 117"/>
                <a:gd name="T33" fmla="*/ 266 h 452"/>
                <a:gd name="T34" fmla="*/ 99 w 117"/>
                <a:gd name="T35" fmla="*/ 276 h 452"/>
                <a:gd name="T36" fmla="*/ 18 w 117"/>
                <a:gd name="T37" fmla="*/ 253 h 452"/>
                <a:gd name="T38" fmla="*/ 99 w 117"/>
                <a:gd name="T39" fmla="*/ 243 h 452"/>
                <a:gd name="T40" fmla="*/ 99 w 117"/>
                <a:gd name="T41" fmla="*/ 253 h 452"/>
                <a:gd name="T42" fmla="*/ 18 w 117"/>
                <a:gd name="T43" fmla="*/ 230 h 452"/>
                <a:gd name="T44" fmla="*/ 99 w 117"/>
                <a:gd name="T45" fmla="*/ 220 h 452"/>
                <a:gd name="T46" fmla="*/ 99 w 117"/>
                <a:gd name="T47" fmla="*/ 230 h 452"/>
                <a:gd name="T48" fmla="*/ 18 w 117"/>
                <a:gd name="T49" fmla="*/ 207 h 452"/>
                <a:gd name="T50" fmla="*/ 99 w 117"/>
                <a:gd name="T51" fmla="*/ 197 h 452"/>
                <a:gd name="T52" fmla="*/ 99 w 117"/>
                <a:gd name="T53" fmla="*/ 207 h 452"/>
                <a:gd name="T54" fmla="*/ 18 w 117"/>
                <a:gd name="T55" fmla="*/ 184 h 452"/>
                <a:gd name="T56" fmla="*/ 99 w 117"/>
                <a:gd name="T57" fmla="*/ 175 h 452"/>
                <a:gd name="T58" fmla="*/ 99 w 117"/>
                <a:gd name="T59" fmla="*/ 184 h 452"/>
                <a:gd name="T60" fmla="*/ 18 w 117"/>
                <a:gd name="T61" fmla="*/ 162 h 452"/>
                <a:gd name="T62" fmla="*/ 99 w 117"/>
                <a:gd name="T63" fmla="*/ 152 h 452"/>
                <a:gd name="T64" fmla="*/ 99 w 117"/>
                <a:gd name="T65" fmla="*/ 162 h 452"/>
                <a:gd name="T66" fmla="*/ 18 w 117"/>
                <a:gd name="T67" fmla="*/ 139 h 452"/>
                <a:gd name="T68" fmla="*/ 99 w 117"/>
                <a:gd name="T69" fmla="*/ 129 h 452"/>
                <a:gd name="T70" fmla="*/ 99 w 117"/>
                <a:gd name="T71" fmla="*/ 139 h 452"/>
                <a:gd name="T72" fmla="*/ 18 w 117"/>
                <a:gd name="T73" fmla="*/ 116 h 452"/>
                <a:gd name="T74" fmla="*/ 99 w 117"/>
                <a:gd name="T75" fmla="*/ 106 h 452"/>
                <a:gd name="T76" fmla="*/ 99 w 117"/>
                <a:gd name="T77" fmla="*/ 116 h 452"/>
                <a:gd name="T78" fmla="*/ 18 w 117"/>
                <a:gd name="T79" fmla="*/ 93 h 452"/>
                <a:gd name="T80" fmla="*/ 99 w 117"/>
                <a:gd name="T81" fmla="*/ 83 h 452"/>
                <a:gd name="T82" fmla="*/ 99 w 117"/>
                <a:gd name="T83" fmla="*/ 93 h 452"/>
                <a:gd name="T84" fmla="*/ 18 w 117"/>
                <a:gd name="T85" fmla="*/ 70 h 452"/>
                <a:gd name="T86" fmla="*/ 99 w 117"/>
                <a:gd name="T87" fmla="*/ 60 h 452"/>
                <a:gd name="T88" fmla="*/ 99 w 117"/>
                <a:gd name="T89" fmla="*/ 7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452">
                  <a:moveTo>
                    <a:pt x="0" y="0"/>
                  </a:moveTo>
                  <a:lnTo>
                    <a:pt x="0" y="452"/>
                  </a:lnTo>
                  <a:lnTo>
                    <a:pt x="117" y="45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99" y="367"/>
                  </a:moveTo>
                  <a:lnTo>
                    <a:pt x="18" y="367"/>
                  </a:lnTo>
                  <a:lnTo>
                    <a:pt x="18" y="358"/>
                  </a:lnTo>
                  <a:lnTo>
                    <a:pt x="99" y="358"/>
                  </a:lnTo>
                  <a:lnTo>
                    <a:pt x="99" y="367"/>
                  </a:lnTo>
                  <a:lnTo>
                    <a:pt x="99" y="367"/>
                  </a:lnTo>
                  <a:close/>
                  <a:moveTo>
                    <a:pt x="99" y="345"/>
                  </a:moveTo>
                  <a:lnTo>
                    <a:pt x="18" y="345"/>
                  </a:lnTo>
                  <a:lnTo>
                    <a:pt x="18" y="335"/>
                  </a:lnTo>
                  <a:lnTo>
                    <a:pt x="99" y="335"/>
                  </a:lnTo>
                  <a:lnTo>
                    <a:pt x="99" y="345"/>
                  </a:lnTo>
                  <a:lnTo>
                    <a:pt x="99" y="345"/>
                  </a:lnTo>
                  <a:close/>
                  <a:moveTo>
                    <a:pt x="99" y="322"/>
                  </a:moveTo>
                  <a:lnTo>
                    <a:pt x="18" y="322"/>
                  </a:lnTo>
                  <a:lnTo>
                    <a:pt x="18" y="312"/>
                  </a:lnTo>
                  <a:lnTo>
                    <a:pt x="99" y="312"/>
                  </a:lnTo>
                  <a:lnTo>
                    <a:pt x="99" y="322"/>
                  </a:lnTo>
                  <a:lnTo>
                    <a:pt x="99" y="322"/>
                  </a:lnTo>
                  <a:close/>
                  <a:moveTo>
                    <a:pt x="99" y="299"/>
                  </a:moveTo>
                  <a:lnTo>
                    <a:pt x="18" y="299"/>
                  </a:lnTo>
                  <a:lnTo>
                    <a:pt x="18" y="289"/>
                  </a:lnTo>
                  <a:lnTo>
                    <a:pt x="99" y="289"/>
                  </a:lnTo>
                  <a:lnTo>
                    <a:pt x="99" y="299"/>
                  </a:lnTo>
                  <a:lnTo>
                    <a:pt x="99" y="299"/>
                  </a:lnTo>
                  <a:close/>
                  <a:moveTo>
                    <a:pt x="99" y="276"/>
                  </a:moveTo>
                  <a:lnTo>
                    <a:pt x="18" y="276"/>
                  </a:lnTo>
                  <a:lnTo>
                    <a:pt x="18" y="266"/>
                  </a:lnTo>
                  <a:lnTo>
                    <a:pt x="99" y="266"/>
                  </a:lnTo>
                  <a:lnTo>
                    <a:pt x="99" y="276"/>
                  </a:lnTo>
                  <a:lnTo>
                    <a:pt x="99" y="276"/>
                  </a:lnTo>
                  <a:close/>
                  <a:moveTo>
                    <a:pt x="99" y="253"/>
                  </a:moveTo>
                  <a:lnTo>
                    <a:pt x="18" y="253"/>
                  </a:lnTo>
                  <a:lnTo>
                    <a:pt x="18" y="243"/>
                  </a:lnTo>
                  <a:lnTo>
                    <a:pt x="99" y="243"/>
                  </a:lnTo>
                  <a:lnTo>
                    <a:pt x="99" y="253"/>
                  </a:lnTo>
                  <a:lnTo>
                    <a:pt x="99" y="253"/>
                  </a:lnTo>
                  <a:close/>
                  <a:moveTo>
                    <a:pt x="99" y="230"/>
                  </a:moveTo>
                  <a:lnTo>
                    <a:pt x="18" y="230"/>
                  </a:lnTo>
                  <a:lnTo>
                    <a:pt x="18" y="220"/>
                  </a:lnTo>
                  <a:lnTo>
                    <a:pt x="99" y="220"/>
                  </a:lnTo>
                  <a:lnTo>
                    <a:pt x="99" y="230"/>
                  </a:lnTo>
                  <a:lnTo>
                    <a:pt x="99" y="230"/>
                  </a:lnTo>
                  <a:close/>
                  <a:moveTo>
                    <a:pt x="99" y="207"/>
                  </a:moveTo>
                  <a:lnTo>
                    <a:pt x="18" y="207"/>
                  </a:lnTo>
                  <a:lnTo>
                    <a:pt x="18" y="197"/>
                  </a:lnTo>
                  <a:lnTo>
                    <a:pt x="99" y="197"/>
                  </a:lnTo>
                  <a:lnTo>
                    <a:pt x="99" y="207"/>
                  </a:lnTo>
                  <a:lnTo>
                    <a:pt x="99" y="207"/>
                  </a:lnTo>
                  <a:close/>
                  <a:moveTo>
                    <a:pt x="99" y="184"/>
                  </a:moveTo>
                  <a:lnTo>
                    <a:pt x="18" y="184"/>
                  </a:lnTo>
                  <a:lnTo>
                    <a:pt x="18" y="175"/>
                  </a:lnTo>
                  <a:lnTo>
                    <a:pt x="99" y="175"/>
                  </a:lnTo>
                  <a:lnTo>
                    <a:pt x="99" y="184"/>
                  </a:lnTo>
                  <a:lnTo>
                    <a:pt x="99" y="184"/>
                  </a:lnTo>
                  <a:close/>
                  <a:moveTo>
                    <a:pt x="99" y="162"/>
                  </a:moveTo>
                  <a:lnTo>
                    <a:pt x="18" y="162"/>
                  </a:lnTo>
                  <a:lnTo>
                    <a:pt x="18" y="152"/>
                  </a:lnTo>
                  <a:lnTo>
                    <a:pt x="99" y="152"/>
                  </a:lnTo>
                  <a:lnTo>
                    <a:pt x="99" y="162"/>
                  </a:lnTo>
                  <a:lnTo>
                    <a:pt x="99" y="162"/>
                  </a:lnTo>
                  <a:close/>
                  <a:moveTo>
                    <a:pt x="99" y="139"/>
                  </a:moveTo>
                  <a:lnTo>
                    <a:pt x="18" y="139"/>
                  </a:lnTo>
                  <a:lnTo>
                    <a:pt x="18" y="129"/>
                  </a:lnTo>
                  <a:lnTo>
                    <a:pt x="99" y="129"/>
                  </a:lnTo>
                  <a:lnTo>
                    <a:pt x="99" y="139"/>
                  </a:lnTo>
                  <a:lnTo>
                    <a:pt x="99" y="139"/>
                  </a:lnTo>
                  <a:close/>
                  <a:moveTo>
                    <a:pt x="99" y="116"/>
                  </a:moveTo>
                  <a:lnTo>
                    <a:pt x="18" y="116"/>
                  </a:lnTo>
                  <a:lnTo>
                    <a:pt x="18" y="106"/>
                  </a:lnTo>
                  <a:lnTo>
                    <a:pt x="99" y="106"/>
                  </a:lnTo>
                  <a:lnTo>
                    <a:pt x="99" y="116"/>
                  </a:lnTo>
                  <a:lnTo>
                    <a:pt x="99" y="116"/>
                  </a:lnTo>
                  <a:close/>
                  <a:moveTo>
                    <a:pt x="99" y="93"/>
                  </a:moveTo>
                  <a:lnTo>
                    <a:pt x="18" y="93"/>
                  </a:lnTo>
                  <a:lnTo>
                    <a:pt x="18" y="83"/>
                  </a:lnTo>
                  <a:lnTo>
                    <a:pt x="99" y="83"/>
                  </a:lnTo>
                  <a:lnTo>
                    <a:pt x="99" y="93"/>
                  </a:lnTo>
                  <a:lnTo>
                    <a:pt x="99" y="93"/>
                  </a:lnTo>
                  <a:close/>
                  <a:moveTo>
                    <a:pt x="99" y="70"/>
                  </a:moveTo>
                  <a:lnTo>
                    <a:pt x="18" y="70"/>
                  </a:lnTo>
                  <a:lnTo>
                    <a:pt x="18" y="60"/>
                  </a:lnTo>
                  <a:lnTo>
                    <a:pt x="99" y="60"/>
                  </a:lnTo>
                  <a:lnTo>
                    <a:pt x="99" y="70"/>
                  </a:lnTo>
                  <a:lnTo>
                    <a:pt x="99" y="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776342" y="3953272"/>
              <a:ext cx="144762" cy="252917"/>
              <a:chOff x="1009650" y="4037014"/>
              <a:chExt cx="138113" cy="241300"/>
            </a:xfrm>
          </p:grpSpPr>
          <p:sp>
            <p:nvSpPr>
              <p:cNvPr id="342" name="Freeform 367"/>
              <p:cNvSpPr>
                <a:spLocks/>
              </p:cNvSpPr>
              <p:nvPr/>
            </p:nvSpPr>
            <p:spPr bwMode="auto">
              <a:xfrm>
                <a:off x="1009650" y="4037014"/>
                <a:ext cx="138113" cy="190500"/>
              </a:xfrm>
              <a:custGeom>
                <a:avLst/>
                <a:gdLst>
                  <a:gd name="T0" fmla="*/ 456 w 456"/>
                  <a:gd name="T1" fmla="*/ 402 h 630"/>
                  <a:gd name="T2" fmla="*/ 228 w 456"/>
                  <a:gd name="T3" fmla="*/ 630 h 630"/>
                  <a:gd name="T4" fmla="*/ 0 w 456"/>
                  <a:gd name="T5" fmla="*/ 402 h 630"/>
                  <a:gd name="T6" fmla="*/ 194 w 456"/>
                  <a:gd name="T7" fmla="*/ 23 h 630"/>
                  <a:gd name="T8" fmla="*/ 262 w 456"/>
                  <a:gd name="T9" fmla="*/ 23 h 630"/>
                  <a:gd name="T10" fmla="*/ 456 w 456"/>
                  <a:gd name="T11" fmla="*/ 402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6" h="630">
                    <a:moveTo>
                      <a:pt x="456" y="402"/>
                    </a:moveTo>
                    <a:cubicBezTo>
                      <a:pt x="456" y="528"/>
                      <a:pt x="354" y="630"/>
                      <a:pt x="228" y="630"/>
                    </a:cubicBezTo>
                    <a:cubicBezTo>
                      <a:pt x="102" y="630"/>
                      <a:pt x="0" y="528"/>
                      <a:pt x="0" y="402"/>
                    </a:cubicBezTo>
                    <a:cubicBezTo>
                      <a:pt x="0" y="307"/>
                      <a:pt x="131" y="112"/>
                      <a:pt x="194" y="23"/>
                    </a:cubicBezTo>
                    <a:cubicBezTo>
                      <a:pt x="211" y="0"/>
                      <a:pt x="245" y="0"/>
                      <a:pt x="262" y="23"/>
                    </a:cubicBezTo>
                    <a:cubicBezTo>
                      <a:pt x="325" y="112"/>
                      <a:pt x="456" y="307"/>
                      <a:pt x="456" y="4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3" name="Freeform 368"/>
              <p:cNvSpPr>
                <a:spLocks/>
              </p:cNvSpPr>
              <p:nvPr/>
            </p:nvSpPr>
            <p:spPr bwMode="auto">
              <a:xfrm>
                <a:off x="1074738" y="4116389"/>
                <a:ext cx="7938" cy="161925"/>
              </a:xfrm>
              <a:custGeom>
                <a:avLst/>
                <a:gdLst>
                  <a:gd name="T0" fmla="*/ 0 w 24"/>
                  <a:gd name="T1" fmla="*/ 534 h 534"/>
                  <a:gd name="T2" fmla="*/ 24 w 24"/>
                  <a:gd name="T3" fmla="*/ 534 h 534"/>
                  <a:gd name="T4" fmla="*/ 24 w 24"/>
                  <a:gd name="T5" fmla="*/ 12 h 534"/>
                  <a:gd name="T6" fmla="*/ 12 w 24"/>
                  <a:gd name="T7" fmla="*/ 0 h 534"/>
                  <a:gd name="T8" fmla="*/ 0 w 24"/>
                  <a:gd name="T9" fmla="*/ 12 h 534"/>
                  <a:gd name="T10" fmla="*/ 0 w 24"/>
                  <a:gd name="T11" fmla="*/ 534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534">
                    <a:moveTo>
                      <a:pt x="0" y="534"/>
                    </a:moveTo>
                    <a:cubicBezTo>
                      <a:pt x="24" y="534"/>
                      <a:pt x="24" y="534"/>
                      <a:pt x="24" y="534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lnTo>
                      <a:pt x="0" y="534"/>
                    </a:ln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4" name="Freeform 369"/>
              <p:cNvSpPr>
                <a:spLocks/>
              </p:cNvSpPr>
              <p:nvPr/>
            </p:nvSpPr>
            <p:spPr bwMode="auto">
              <a:xfrm>
                <a:off x="1042988" y="4167189"/>
                <a:ext cx="39688" cy="39688"/>
              </a:xfrm>
              <a:custGeom>
                <a:avLst/>
                <a:gdLst>
                  <a:gd name="T0" fmla="*/ 129 w 134"/>
                  <a:gd name="T1" fmla="*/ 129 h 133"/>
                  <a:gd name="T2" fmla="*/ 129 w 134"/>
                  <a:gd name="T3" fmla="*/ 129 h 133"/>
                  <a:gd name="T4" fmla="*/ 129 w 134"/>
                  <a:gd name="T5" fmla="*/ 112 h 133"/>
                  <a:gd name="T6" fmla="*/ 22 w 134"/>
                  <a:gd name="T7" fmla="*/ 4 h 133"/>
                  <a:gd name="T8" fmla="*/ 5 w 134"/>
                  <a:gd name="T9" fmla="*/ 4 h 133"/>
                  <a:gd name="T10" fmla="*/ 5 w 134"/>
                  <a:gd name="T11" fmla="*/ 21 h 133"/>
                  <a:gd name="T12" fmla="*/ 113 w 134"/>
                  <a:gd name="T13" fmla="*/ 129 h 133"/>
                  <a:gd name="T14" fmla="*/ 129 w 134"/>
                  <a:gd name="T15" fmla="*/ 129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33">
                    <a:moveTo>
                      <a:pt x="129" y="129"/>
                    </a:moveTo>
                    <a:cubicBezTo>
                      <a:pt x="129" y="129"/>
                      <a:pt x="129" y="129"/>
                      <a:pt x="129" y="129"/>
                    </a:cubicBezTo>
                    <a:cubicBezTo>
                      <a:pt x="134" y="124"/>
                      <a:pt x="134" y="116"/>
                      <a:pt x="129" y="11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13" y="129"/>
                      <a:pt x="113" y="129"/>
                      <a:pt x="113" y="129"/>
                    </a:cubicBezTo>
                    <a:cubicBezTo>
                      <a:pt x="117" y="133"/>
                      <a:pt x="125" y="133"/>
                      <a:pt x="129" y="129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5" name="Freeform 370"/>
              <p:cNvSpPr>
                <a:spLocks/>
              </p:cNvSpPr>
              <p:nvPr/>
            </p:nvSpPr>
            <p:spPr bwMode="auto">
              <a:xfrm>
                <a:off x="1074738" y="4143376"/>
                <a:ext cx="41275" cy="39688"/>
              </a:xfrm>
              <a:custGeom>
                <a:avLst/>
                <a:gdLst>
                  <a:gd name="T0" fmla="*/ 5 w 134"/>
                  <a:gd name="T1" fmla="*/ 129 h 133"/>
                  <a:gd name="T2" fmla="*/ 5 w 134"/>
                  <a:gd name="T3" fmla="*/ 129 h 133"/>
                  <a:gd name="T4" fmla="*/ 5 w 134"/>
                  <a:gd name="T5" fmla="*/ 112 h 133"/>
                  <a:gd name="T6" fmla="*/ 112 w 134"/>
                  <a:gd name="T7" fmla="*/ 4 h 133"/>
                  <a:gd name="T8" fmla="*/ 129 w 134"/>
                  <a:gd name="T9" fmla="*/ 4 h 133"/>
                  <a:gd name="T10" fmla="*/ 129 w 134"/>
                  <a:gd name="T11" fmla="*/ 21 h 133"/>
                  <a:gd name="T12" fmla="*/ 21 w 134"/>
                  <a:gd name="T13" fmla="*/ 129 h 133"/>
                  <a:gd name="T14" fmla="*/ 5 w 134"/>
                  <a:gd name="T15" fmla="*/ 129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33">
                    <a:moveTo>
                      <a:pt x="5" y="129"/>
                    </a:moveTo>
                    <a:cubicBezTo>
                      <a:pt x="5" y="129"/>
                      <a:pt x="5" y="129"/>
                      <a:pt x="5" y="129"/>
                    </a:cubicBezTo>
                    <a:cubicBezTo>
                      <a:pt x="0" y="124"/>
                      <a:pt x="0" y="116"/>
                      <a:pt x="5" y="112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7" y="0"/>
                      <a:pt x="124" y="0"/>
                      <a:pt x="129" y="4"/>
                    </a:cubicBezTo>
                    <a:cubicBezTo>
                      <a:pt x="134" y="9"/>
                      <a:pt x="134" y="16"/>
                      <a:pt x="129" y="21"/>
                    </a:cubicBezTo>
                    <a:cubicBezTo>
                      <a:pt x="21" y="129"/>
                      <a:pt x="21" y="129"/>
                      <a:pt x="21" y="129"/>
                    </a:cubicBezTo>
                    <a:cubicBezTo>
                      <a:pt x="17" y="133"/>
                      <a:pt x="9" y="133"/>
                      <a:pt x="5" y="129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27" name="그룹 126"/>
            <p:cNvGrpSpPr/>
            <p:nvPr/>
          </p:nvGrpSpPr>
          <p:grpSpPr>
            <a:xfrm>
              <a:off x="64182" y="3828477"/>
              <a:ext cx="149754" cy="425966"/>
              <a:chOff x="-318293" y="3725863"/>
              <a:chExt cx="142875" cy="406400"/>
            </a:xfrm>
          </p:grpSpPr>
          <p:sp>
            <p:nvSpPr>
              <p:cNvPr id="340" name="Freeform 371"/>
              <p:cNvSpPr>
                <a:spLocks/>
              </p:cNvSpPr>
              <p:nvPr/>
            </p:nvSpPr>
            <p:spPr bwMode="auto">
              <a:xfrm>
                <a:off x="-318293" y="3725863"/>
                <a:ext cx="142875" cy="320675"/>
              </a:xfrm>
              <a:custGeom>
                <a:avLst/>
                <a:gdLst>
                  <a:gd name="T0" fmla="*/ 475 w 475"/>
                  <a:gd name="T1" fmla="*/ 545 h 1066"/>
                  <a:gd name="T2" fmla="*/ 390 w 475"/>
                  <a:gd name="T3" fmla="*/ 363 h 1066"/>
                  <a:gd name="T4" fmla="*/ 451 w 475"/>
                  <a:gd name="T5" fmla="*/ 214 h 1066"/>
                  <a:gd name="T6" fmla="*/ 238 w 475"/>
                  <a:gd name="T7" fmla="*/ 0 h 1066"/>
                  <a:gd name="T8" fmla="*/ 24 w 475"/>
                  <a:gd name="T9" fmla="*/ 214 h 1066"/>
                  <a:gd name="T10" fmla="*/ 85 w 475"/>
                  <a:gd name="T11" fmla="*/ 363 h 1066"/>
                  <a:gd name="T12" fmla="*/ 0 w 475"/>
                  <a:gd name="T13" fmla="*/ 545 h 1066"/>
                  <a:gd name="T14" fmla="*/ 97 w 475"/>
                  <a:gd name="T15" fmla="*/ 737 h 1066"/>
                  <a:gd name="T16" fmla="*/ 43 w 475"/>
                  <a:gd name="T17" fmla="*/ 871 h 1066"/>
                  <a:gd name="T18" fmla="*/ 238 w 475"/>
                  <a:gd name="T19" fmla="*/ 1066 h 1066"/>
                  <a:gd name="T20" fmla="*/ 432 w 475"/>
                  <a:gd name="T21" fmla="*/ 871 h 1066"/>
                  <a:gd name="T22" fmla="*/ 378 w 475"/>
                  <a:gd name="T23" fmla="*/ 737 h 1066"/>
                  <a:gd name="T24" fmla="*/ 475 w 475"/>
                  <a:gd name="T25" fmla="*/ 545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5" h="1066">
                    <a:moveTo>
                      <a:pt x="475" y="545"/>
                    </a:moveTo>
                    <a:cubicBezTo>
                      <a:pt x="475" y="472"/>
                      <a:pt x="442" y="407"/>
                      <a:pt x="390" y="363"/>
                    </a:cubicBezTo>
                    <a:cubicBezTo>
                      <a:pt x="428" y="325"/>
                      <a:pt x="451" y="272"/>
                      <a:pt x="451" y="214"/>
                    </a:cubicBezTo>
                    <a:cubicBezTo>
                      <a:pt x="451" y="96"/>
                      <a:pt x="356" y="0"/>
                      <a:pt x="238" y="0"/>
                    </a:cubicBezTo>
                    <a:cubicBezTo>
                      <a:pt x="120" y="0"/>
                      <a:pt x="24" y="96"/>
                      <a:pt x="24" y="214"/>
                    </a:cubicBezTo>
                    <a:cubicBezTo>
                      <a:pt x="24" y="272"/>
                      <a:pt x="48" y="325"/>
                      <a:pt x="85" y="363"/>
                    </a:cubicBezTo>
                    <a:cubicBezTo>
                      <a:pt x="33" y="407"/>
                      <a:pt x="0" y="472"/>
                      <a:pt x="0" y="545"/>
                    </a:cubicBezTo>
                    <a:cubicBezTo>
                      <a:pt x="0" y="624"/>
                      <a:pt x="39" y="693"/>
                      <a:pt x="97" y="737"/>
                    </a:cubicBezTo>
                    <a:cubicBezTo>
                      <a:pt x="64" y="771"/>
                      <a:pt x="43" y="819"/>
                      <a:pt x="43" y="871"/>
                    </a:cubicBezTo>
                    <a:cubicBezTo>
                      <a:pt x="43" y="978"/>
                      <a:pt x="130" y="1066"/>
                      <a:pt x="238" y="1066"/>
                    </a:cubicBezTo>
                    <a:cubicBezTo>
                      <a:pt x="345" y="1066"/>
                      <a:pt x="432" y="978"/>
                      <a:pt x="432" y="871"/>
                    </a:cubicBezTo>
                    <a:cubicBezTo>
                      <a:pt x="432" y="819"/>
                      <a:pt x="412" y="771"/>
                      <a:pt x="378" y="737"/>
                    </a:cubicBezTo>
                    <a:cubicBezTo>
                      <a:pt x="437" y="693"/>
                      <a:pt x="475" y="624"/>
                      <a:pt x="475" y="545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chemeClr val="accent1"/>
                  </a:gs>
                  <a:gs pos="82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1" name="Freeform 372"/>
              <p:cNvSpPr>
                <a:spLocks/>
              </p:cNvSpPr>
              <p:nvPr/>
            </p:nvSpPr>
            <p:spPr bwMode="auto">
              <a:xfrm>
                <a:off x="-281780" y="3751263"/>
                <a:ext cx="65088" cy="381000"/>
              </a:xfrm>
              <a:custGeom>
                <a:avLst/>
                <a:gdLst>
                  <a:gd name="T0" fmla="*/ 141 w 216"/>
                  <a:gd name="T1" fmla="*/ 729 h 1268"/>
                  <a:gd name="T2" fmla="*/ 132 w 216"/>
                  <a:gd name="T3" fmla="*/ 434 h 1268"/>
                  <a:gd name="T4" fmla="*/ 212 w 216"/>
                  <a:gd name="T5" fmla="*/ 322 h 1268"/>
                  <a:gd name="T6" fmla="*/ 130 w 216"/>
                  <a:gd name="T7" fmla="*/ 383 h 1268"/>
                  <a:gd name="T8" fmla="*/ 119 w 216"/>
                  <a:gd name="T9" fmla="*/ 8 h 1268"/>
                  <a:gd name="T10" fmla="*/ 111 w 216"/>
                  <a:gd name="T11" fmla="*/ 0 h 1268"/>
                  <a:gd name="T12" fmla="*/ 103 w 216"/>
                  <a:gd name="T13" fmla="*/ 8 h 1268"/>
                  <a:gd name="T14" fmla="*/ 98 w 216"/>
                  <a:gd name="T15" fmla="*/ 226 h 1268"/>
                  <a:gd name="T16" fmla="*/ 5 w 216"/>
                  <a:gd name="T17" fmla="*/ 167 h 1268"/>
                  <a:gd name="T18" fmla="*/ 97 w 216"/>
                  <a:gd name="T19" fmla="*/ 282 h 1268"/>
                  <a:gd name="T20" fmla="*/ 92 w 216"/>
                  <a:gd name="T21" fmla="*/ 535 h 1268"/>
                  <a:gd name="T22" fmla="*/ 5 w 216"/>
                  <a:gd name="T23" fmla="*/ 475 h 1268"/>
                  <a:gd name="T24" fmla="*/ 91 w 216"/>
                  <a:gd name="T25" fmla="*/ 589 h 1268"/>
                  <a:gd name="T26" fmla="*/ 73 w 216"/>
                  <a:gd name="T27" fmla="*/ 1268 h 1268"/>
                  <a:gd name="T28" fmla="*/ 164 w 216"/>
                  <a:gd name="T29" fmla="*/ 1268 h 1268"/>
                  <a:gd name="T30" fmla="*/ 142 w 216"/>
                  <a:gd name="T31" fmla="*/ 777 h 1268"/>
                  <a:gd name="T32" fmla="*/ 212 w 216"/>
                  <a:gd name="T33" fmla="*/ 670 h 1268"/>
                  <a:gd name="T34" fmla="*/ 141 w 216"/>
                  <a:gd name="T35" fmla="*/ 729 h 1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6" h="1268">
                    <a:moveTo>
                      <a:pt x="141" y="729"/>
                    </a:moveTo>
                    <a:cubicBezTo>
                      <a:pt x="132" y="434"/>
                      <a:pt x="132" y="434"/>
                      <a:pt x="132" y="434"/>
                    </a:cubicBezTo>
                    <a:cubicBezTo>
                      <a:pt x="157" y="424"/>
                      <a:pt x="216" y="394"/>
                      <a:pt x="212" y="322"/>
                    </a:cubicBezTo>
                    <a:cubicBezTo>
                      <a:pt x="212" y="322"/>
                      <a:pt x="176" y="382"/>
                      <a:pt x="130" y="383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9" y="3"/>
                      <a:pt x="115" y="0"/>
                      <a:pt x="111" y="0"/>
                    </a:cubicBezTo>
                    <a:cubicBezTo>
                      <a:pt x="106" y="0"/>
                      <a:pt x="103" y="3"/>
                      <a:pt x="103" y="8"/>
                    </a:cubicBezTo>
                    <a:cubicBezTo>
                      <a:pt x="98" y="226"/>
                      <a:pt x="98" y="226"/>
                      <a:pt x="98" y="226"/>
                    </a:cubicBezTo>
                    <a:cubicBezTo>
                      <a:pt x="47" y="236"/>
                      <a:pt x="5" y="167"/>
                      <a:pt x="5" y="167"/>
                    </a:cubicBezTo>
                    <a:cubicBezTo>
                      <a:pt x="0" y="258"/>
                      <a:pt x="97" y="282"/>
                      <a:pt x="97" y="282"/>
                    </a:cubicBezTo>
                    <a:cubicBezTo>
                      <a:pt x="92" y="535"/>
                      <a:pt x="92" y="535"/>
                      <a:pt x="92" y="535"/>
                    </a:cubicBezTo>
                    <a:cubicBezTo>
                      <a:pt x="44" y="539"/>
                      <a:pt x="5" y="475"/>
                      <a:pt x="5" y="475"/>
                    </a:cubicBezTo>
                    <a:cubicBezTo>
                      <a:pt x="1" y="552"/>
                      <a:pt x="70" y="581"/>
                      <a:pt x="91" y="589"/>
                    </a:cubicBezTo>
                    <a:cubicBezTo>
                      <a:pt x="73" y="1268"/>
                      <a:pt x="73" y="1268"/>
                      <a:pt x="73" y="1268"/>
                    </a:cubicBezTo>
                    <a:cubicBezTo>
                      <a:pt x="164" y="1268"/>
                      <a:pt x="164" y="1268"/>
                      <a:pt x="164" y="1268"/>
                    </a:cubicBezTo>
                    <a:cubicBezTo>
                      <a:pt x="142" y="777"/>
                      <a:pt x="142" y="777"/>
                      <a:pt x="142" y="777"/>
                    </a:cubicBezTo>
                    <a:cubicBezTo>
                      <a:pt x="170" y="764"/>
                      <a:pt x="216" y="733"/>
                      <a:pt x="212" y="670"/>
                    </a:cubicBezTo>
                    <a:cubicBezTo>
                      <a:pt x="212" y="670"/>
                      <a:pt x="182" y="720"/>
                      <a:pt x="141" y="729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28" name="Freeform 373"/>
            <p:cNvSpPr>
              <a:spLocks/>
            </p:cNvSpPr>
            <p:nvPr/>
          </p:nvSpPr>
          <p:spPr bwMode="auto">
            <a:xfrm>
              <a:off x="29239" y="5289406"/>
              <a:ext cx="28287" cy="129786"/>
            </a:xfrm>
            <a:custGeom>
              <a:avLst/>
              <a:gdLst>
                <a:gd name="T0" fmla="*/ 0 w 17"/>
                <a:gd name="T1" fmla="*/ 0 h 78"/>
                <a:gd name="T2" fmla="*/ 0 w 17"/>
                <a:gd name="T3" fmla="*/ 78 h 78"/>
                <a:gd name="T4" fmla="*/ 17 w 17"/>
                <a:gd name="T5" fmla="*/ 78 h 78"/>
                <a:gd name="T6" fmla="*/ 17 w 17"/>
                <a:gd name="T7" fmla="*/ 0 h 78"/>
                <a:gd name="T8" fmla="*/ 0 w 17"/>
                <a:gd name="T9" fmla="*/ 0 h 78"/>
                <a:gd name="T10" fmla="*/ 0 w 1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0" y="0"/>
                  </a:moveTo>
                  <a:lnTo>
                    <a:pt x="0" y="78"/>
                  </a:lnTo>
                  <a:lnTo>
                    <a:pt x="17" y="7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374"/>
            <p:cNvSpPr>
              <a:spLocks/>
            </p:cNvSpPr>
            <p:nvPr/>
          </p:nvSpPr>
          <p:spPr bwMode="auto">
            <a:xfrm>
              <a:off x="2616" y="5289406"/>
              <a:ext cx="26623" cy="129786"/>
            </a:xfrm>
            <a:custGeom>
              <a:avLst/>
              <a:gdLst>
                <a:gd name="T0" fmla="*/ 16 w 16"/>
                <a:gd name="T1" fmla="*/ 78 h 78"/>
                <a:gd name="T2" fmla="*/ 0 w 16"/>
                <a:gd name="T3" fmla="*/ 78 h 78"/>
                <a:gd name="T4" fmla="*/ 0 w 16"/>
                <a:gd name="T5" fmla="*/ 0 h 78"/>
                <a:gd name="T6" fmla="*/ 16 w 16"/>
                <a:gd name="T7" fmla="*/ 0 h 78"/>
                <a:gd name="T8" fmla="*/ 16 w 16"/>
                <a:gd name="T9" fmla="*/ 78 h 78"/>
                <a:gd name="T10" fmla="*/ 16 w 16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78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375"/>
            <p:cNvSpPr>
              <a:spLocks/>
            </p:cNvSpPr>
            <p:nvPr/>
          </p:nvSpPr>
          <p:spPr bwMode="auto">
            <a:xfrm>
              <a:off x="493474" y="5289406"/>
              <a:ext cx="28287" cy="129786"/>
            </a:xfrm>
            <a:custGeom>
              <a:avLst/>
              <a:gdLst>
                <a:gd name="T0" fmla="*/ 0 w 17"/>
                <a:gd name="T1" fmla="*/ 0 h 78"/>
                <a:gd name="T2" fmla="*/ 0 w 17"/>
                <a:gd name="T3" fmla="*/ 78 h 78"/>
                <a:gd name="T4" fmla="*/ 17 w 17"/>
                <a:gd name="T5" fmla="*/ 78 h 78"/>
                <a:gd name="T6" fmla="*/ 17 w 17"/>
                <a:gd name="T7" fmla="*/ 0 h 78"/>
                <a:gd name="T8" fmla="*/ 0 w 17"/>
                <a:gd name="T9" fmla="*/ 0 h 78"/>
                <a:gd name="T10" fmla="*/ 0 w 1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0" y="0"/>
                  </a:moveTo>
                  <a:lnTo>
                    <a:pt x="0" y="78"/>
                  </a:lnTo>
                  <a:lnTo>
                    <a:pt x="17" y="7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376"/>
            <p:cNvSpPr>
              <a:spLocks/>
            </p:cNvSpPr>
            <p:nvPr/>
          </p:nvSpPr>
          <p:spPr bwMode="auto">
            <a:xfrm>
              <a:off x="465188" y="5289406"/>
              <a:ext cx="28287" cy="129786"/>
            </a:xfrm>
            <a:custGeom>
              <a:avLst/>
              <a:gdLst>
                <a:gd name="T0" fmla="*/ 17 w 17"/>
                <a:gd name="T1" fmla="*/ 78 h 78"/>
                <a:gd name="T2" fmla="*/ 0 w 17"/>
                <a:gd name="T3" fmla="*/ 78 h 78"/>
                <a:gd name="T4" fmla="*/ 0 w 17"/>
                <a:gd name="T5" fmla="*/ 0 h 78"/>
                <a:gd name="T6" fmla="*/ 17 w 17"/>
                <a:gd name="T7" fmla="*/ 0 h 78"/>
                <a:gd name="T8" fmla="*/ 17 w 17"/>
                <a:gd name="T9" fmla="*/ 78 h 78"/>
                <a:gd name="T10" fmla="*/ 17 w 17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17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78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377"/>
            <p:cNvSpPr>
              <a:spLocks/>
            </p:cNvSpPr>
            <p:nvPr/>
          </p:nvSpPr>
          <p:spPr bwMode="auto">
            <a:xfrm>
              <a:off x="819604" y="5289406"/>
              <a:ext cx="28287" cy="129786"/>
            </a:xfrm>
            <a:custGeom>
              <a:avLst/>
              <a:gdLst>
                <a:gd name="T0" fmla="*/ 0 w 17"/>
                <a:gd name="T1" fmla="*/ 0 h 78"/>
                <a:gd name="T2" fmla="*/ 0 w 17"/>
                <a:gd name="T3" fmla="*/ 78 h 78"/>
                <a:gd name="T4" fmla="*/ 17 w 17"/>
                <a:gd name="T5" fmla="*/ 78 h 78"/>
                <a:gd name="T6" fmla="*/ 17 w 17"/>
                <a:gd name="T7" fmla="*/ 0 h 78"/>
                <a:gd name="T8" fmla="*/ 0 w 17"/>
                <a:gd name="T9" fmla="*/ 0 h 78"/>
                <a:gd name="T10" fmla="*/ 0 w 1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0" y="0"/>
                  </a:moveTo>
                  <a:lnTo>
                    <a:pt x="0" y="78"/>
                  </a:lnTo>
                  <a:lnTo>
                    <a:pt x="17" y="7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78"/>
            <p:cNvSpPr>
              <a:spLocks/>
            </p:cNvSpPr>
            <p:nvPr/>
          </p:nvSpPr>
          <p:spPr bwMode="auto">
            <a:xfrm>
              <a:off x="792981" y="5289406"/>
              <a:ext cx="26623" cy="129786"/>
            </a:xfrm>
            <a:custGeom>
              <a:avLst/>
              <a:gdLst>
                <a:gd name="T0" fmla="*/ 16 w 16"/>
                <a:gd name="T1" fmla="*/ 78 h 78"/>
                <a:gd name="T2" fmla="*/ 0 w 16"/>
                <a:gd name="T3" fmla="*/ 78 h 78"/>
                <a:gd name="T4" fmla="*/ 0 w 16"/>
                <a:gd name="T5" fmla="*/ 0 h 78"/>
                <a:gd name="T6" fmla="*/ 16 w 16"/>
                <a:gd name="T7" fmla="*/ 0 h 78"/>
                <a:gd name="T8" fmla="*/ 16 w 16"/>
                <a:gd name="T9" fmla="*/ 78 h 78"/>
                <a:gd name="T10" fmla="*/ 16 w 16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78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79"/>
            <p:cNvSpPr>
              <a:spLocks/>
            </p:cNvSpPr>
            <p:nvPr/>
          </p:nvSpPr>
          <p:spPr bwMode="auto">
            <a:xfrm>
              <a:off x="29239" y="4683736"/>
              <a:ext cx="28287" cy="129786"/>
            </a:xfrm>
            <a:custGeom>
              <a:avLst/>
              <a:gdLst>
                <a:gd name="T0" fmla="*/ 0 w 17"/>
                <a:gd name="T1" fmla="*/ 0 h 78"/>
                <a:gd name="T2" fmla="*/ 0 w 17"/>
                <a:gd name="T3" fmla="*/ 78 h 78"/>
                <a:gd name="T4" fmla="*/ 17 w 17"/>
                <a:gd name="T5" fmla="*/ 78 h 78"/>
                <a:gd name="T6" fmla="*/ 17 w 17"/>
                <a:gd name="T7" fmla="*/ 0 h 78"/>
                <a:gd name="T8" fmla="*/ 0 w 17"/>
                <a:gd name="T9" fmla="*/ 0 h 78"/>
                <a:gd name="T10" fmla="*/ 0 w 1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0" y="0"/>
                  </a:moveTo>
                  <a:lnTo>
                    <a:pt x="0" y="78"/>
                  </a:lnTo>
                  <a:lnTo>
                    <a:pt x="17" y="7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80"/>
            <p:cNvSpPr>
              <a:spLocks/>
            </p:cNvSpPr>
            <p:nvPr/>
          </p:nvSpPr>
          <p:spPr bwMode="auto">
            <a:xfrm>
              <a:off x="2616" y="4683736"/>
              <a:ext cx="26623" cy="129786"/>
            </a:xfrm>
            <a:custGeom>
              <a:avLst/>
              <a:gdLst>
                <a:gd name="T0" fmla="*/ 16 w 16"/>
                <a:gd name="T1" fmla="*/ 78 h 78"/>
                <a:gd name="T2" fmla="*/ 0 w 16"/>
                <a:gd name="T3" fmla="*/ 78 h 78"/>
                <a:gd name="T4" fmla="*/ 0 w 16"/>
                <a:gd name="T5" fmla="*/ 0 h 78"/>
                <a:gd name="T6" fmla="*/ 16 w 16"/>
                <a:gd name="T7" fmla="*/ 0 h 78"/>
                <a:gd name="T8" fmla="*/ 16 w 16"/>
                <a:gd name="T9" fmla="*/ 78 h 78"/>
                <a:gd name="T10" fmla="*/ 16 w 16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78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81"/>
            <p:cNvSpPr>
              <a:spLocks/>
            </p:cNvSpPr>
            <p:nvPr/>
          </p:nvSpPr>
          <p:spPr bwMode="auto">
            <a:xfrm>
              <a:off x="215599" y="5289406"/>
              <a:ext cx="28287" cy="129786"/>
            </a:xfrm>
            <a:custGeom>
              <a:avLst/>
              <a:gdLst>
                <a:gd name="T0" fmla="*/ 0 w 17"/>
                <a:gd name="T1" fmla="*/ 0 h 78"/>
                <a:gd name="T2" fmla="*/ 0 w 17"/>
                <a:gd name="T3" fmla="*/ 78 h 78"/>
                <a:gd name="T4" fmla="*/ 17 w 17"/>
                <a:gd name="T5" fmla="*/ 78 h 78"/>
                <a:gd name="T6" fmla="*/ 17 w 17"/>
                <a:gd name="T7" fmla="*/ 0 h 78"/>
                <a:gd name="T8" fmla="*/ 0 w 17"/>
                <a:gd name="T9" fmla="*/ 0 h 78"/>
                <a:gd name="T10" fmla="*/ 0 w 1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0" y="0"/>
                  </a:moveTo>
                  <a:lnTo>
                    <a:pt x="0" y="78"/>
                  </a:lnTo>
                  <a:lnTo>
                    <a:pt x="17" y="7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82"/>
            <p:cNvSpPr>
              <a:spLocks/>
            </p:cNvSpPr>
            <p:nvPr/>
          </p:nvSpPr>
          <p:spPr bwMode="auto">
            <a:xfrm>
              <a:off x="188976" y="5289406"/>
              <a:ext cx="26623" cy="129786"/>
            </a:xfrm>
            <a:custGeom>
              <a:avLst/>
              <a:gdLst>
                <a:gd name="T0" fmla="*/ 16 w 16"/>
                <a:gd name="T1" fmla="*/ 78 h 78"/>
                <a:gd name="T2" fmla="*/ 0 w 16"/>
                <a:gd name="T3" fmla="*/ 78 h 78"/>
                <a:gd name="T4" fmla="*/ 0 w 16"/>
                <a:gd name="T5" fmla="*/ 0 h 78"/>
                <a:gd name="T6" fmla="*/ 16 w 16"/>
                <a:gd name="T7" fmla="*/ 0 h 78"/>
                <a:gd name="T8" fmla="*/ 16 w 16"/>
                <a:gd name="T9" fmla="*/ 78 h 78"/>
                <a:gd name="T10" fmla="*/ 16 w 16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78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83"/>
            <p:cNvSpPr>
              <a:spLocks/>
            </p:cNvSpPr>
            <p:nvPr/>
          </p:nvSpPr>
          <p:spPr bwMode="auto">
            <a:xfrm>
              <a:off x="215599" y="4683736"/>
              <a:ext cx="28287" cy="129786"/>
            </a:xfrm>
            <a:custGeom>
              <a:avLst/>
              <a:gdLst>
                <a:gd name="T0" fmla="*/ 0 w 17"/>
                <a:gd name="T1" fmla="*/ 0 h 78"/>
                <a:gd name="T2" fmla="*/ 0 w 17"/>
                <a:gd name="T3" fmla="*/ 78 h 78"/>
                <a:gd name="T4" fmla="*/ 17 w 17"/>
                <a:gd name="T5" fmla="*/ 78 h 78"/>
                <a:gd name="T6" fmla="*/ 17 w 17"/>
                <a:gd name="T7" fmla="*/ 0 h 78"/>
                <a:gd name="T8" fmla="*/ 0 w 17"/>
                <a:gd name="T9" fmla="*/ 0 h 78"/>
                <a:gd name="T10" fmla="*/ 0 w 1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0" y="0"/>
                  </a:moveTo>
                  <a:lnTo>
                    <a:pt x="0" y="78"/>
                  </a:lnTo>
                  <a:lnTo>
                    <a:pt x="17" y="7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84"/>
            <p:cNvSpPr>
              <a:spLocks/>
            </p:cNvSpPr>
            <p:nvPr/>
          </p:nvSpPr>
          <p:spPr bwMode="auto">
            <a:xfrm>
              <a:off x="188976" y="4683736"/>
              <a:ext cx="26623" cy="129786"/>
            </a:xfrm>
            <a:custGeom>
              <a:avLst/>
              <a:gdLst>
                <a:gd name="T0" fmla="*/ 16 w 16"/>
                <a:gd name="T1" fmla="*/ 78 h 78"/>
                <a:gd name="T2" fmla="*/ 0 w 16"/>
                <a:gd name="T3" fmla="*/ 78 h 78"/>
                <a:gd name="T4" fmla="*/ 0 w 16"/>
                <a:gd name="T5" fmla="*/ 0 h 78"/>
                <a:gd name="T6" fmla="*/ 16 w 16"/>
                <a:gd name="T7" fmla="*/ 0 h 78"/>
                <a:gd name="T8" fmla="*/ 16 w 16"/>
                <a:gd name="T9" fmla="*/ 78 h 78"/>
                <a:gd name="T10" fmla="*/ 16 w 16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78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85"/>
            <p:cNvSpPr>
              <a:spLocks/>
            </p:cNvSpPr>
            <p:nvPr/>
          </p:nvSpPr>
          <p:spPr bwMode="auto">
            <a:xfrm>
              <a:off x="493474" y="4683736"/>
              <a:ext cx="28287" cy="129786"/>
            </a:xfrm>
            <a:custGeom>
              <a:avLst/>
              <a:gdLst>
                <a:gd name="T0" fmla="*/ 0 w 17"/>
                <a:gd name="T1" fmla="*/ 0 h 78"/>
                <a:gd name="T2" fmla="*/ 0 w 17"/>
                <a:gd name="T3" fmla="*/ 78 h 78"/>
                <a:gd name="T4" fmla="*/ 17 w 17"/>
                <a:gd name="T5" fmla="*/ 78 h 78"/>
                <a:gd name="T6" fmla="*/ 17 w 17"/>
                <a:gd name="T7" fmla="*/ 0 h 78"/>
                <a:gd name="T8" fmla="*/ 0 w 17"/>
                <a:gd name="T9" fmla="*/ 0 h 78"/>
                <a:gd name="T10" fmla="*/ 0 w 1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0" y="0"/>
                  </a:moveTo>
                  <a:lnTo>
                    <a:pt x="0" y="78"/>
                  </a:lnTo>
                  <a:lnTo>
                    <a:pt x="17" y="7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6"/>
            <p:cNvSpPr>
              <a:spLocks/>
            </p:cNvSpPr>
            <p:nvPr/>
          </p:nvSpPr>
          <p:spPr bwMode="auto">
            <a:xfrm>
              <a:off x="465188" y="4683736"/>
              <a:ext cx="28287" cy="129786"/>
            </a:xfrm>
            <a:custGeom>
              <a:avLst/>
              <a:gdLst>
                <a:gd name="T0" fmla="*/ 17 w 17"/>
                <a:gd name="T1" fmla="*/ 78 h 78"/>
                <a:gd name="T2" fmla="*/ 0 w 17"/>
                <a:gd name="T3" fmla="*/ 78 h 78"/>
                <a:gd name="T4" fmla="*/ 0 w 17"/>
                <a:gd name="T5" fmla="*/ 0 h 78"/>
                <a:gd name="T6" fmla="*/ 17 w 17"/>
                <a:gd name="T7" fmla="*/ 0 h 78"/>
                <a:gd name="T8" fmla="*/ 17 w 17"/>
                <a:gd name="T9" fmla="*/ 78 h 78"/>
                <a:gd name="T10" fmla="*/ 17 w 17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17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78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87"/>
            <p:cNvSpPr>
              <a:spLocks/>
            </p:cNvSpPr>
            <p:nvPr/>
          </p:nvSpPr>
          <p:spPr bwMode="auto">
            <a:xfrm>
              <a:off x="819604" y="4683736"/>
              <a:ext cx="28287" cy="129786"/>
            </a:xfrm>
            <a:custGeom>
              <a:avLst/>
              <a:gdLst>
                <a:gd name="T0" fmla="*/ 0 w 17"/>
                <a:gd name="T1" fmla="*/ 0 h 78"/>
                <a:gd name="T2" fmla="*/ 0 w 17"/>
                <a:gd name="T3" fmla="*/ 78 h 78"/>
                <a:gd name="T4" fmla="*/ 17 w 17"/>
                <a:gd name="T5" fmla="*/ 78 h 78"/>
                <a:gd name="T6" fmla="*/ 17 w 17"/>
                <a:gd name="T7" fmla="*/ 0 h 78"/>
                <a:gd name="T8" fmla="*/ 0 w 17"/>
                <a:gd name="T9" fmla="*/ 0 h 78"/>
                <a:gd name="T10" fmla="*/ 0 w 1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0" y="0"/>
                  </a:moveTo>
                  <a:lnTo>
                    <a:pt x="0" y="78"/>
                  </a:lnTo>
                  <a:lnTo>
                    <a:pt x="17" y="7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388"/>
            <p:cNvSpPr>
              <a:spLocks/>
            </p:cNvSpPr>
            <p:nvPr/>
          </p:nvSpPr>
          <p:spPr bwMode="auto">
            <a:xfrm>
              <a:off x="792981" y="4683736"/>
              <a:ext cx="26623" cy="129786"/>
            </a:xfrm>
            <a:custGeom>
              <a:avLst/>
              <a:gdLst>
                <a:gd name="T0" fmla="*/ 16 w 16"/>
                <a:gd name="T1" fmla="*/ 78 h 78"/>
                <a:gd name="T2" fmla="*/ 0 w 16"/>
                <a:gd name="T3" fmla="*/ 78 h 78"/>
                <a:gd name="T4" fmla="*/ 0 w 16"/>
                <a:gd name="T5" fmla="*/ 0 h 78"/>
                <a:gd name="T6" fmla="*/ 16 w 16"/>
                <a:gd name="T7" fmla="*/ 0 h 78"/>
                <a:gd name="T8" fmla="*/ 16 w 16"/>
                <a:gd name="T9" fmla="*/ 78 h 78"/>
                <a:gd name="T10" fmla="*/ 16 w 16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78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389"/>
            <p:cNvSpPr>
              <a:spLocks/>
            </p:cNvSpPr>
            <p:nvPr/>
          </p:nvSpPr>
          <p:spPr bwMode="auto">
            <a:xfrm>
              <a:off x="521762" y="4207852"/>
              <a:ext cx="326130" cy="475884"/>
            </a:xfrm>
            <a:custGeom>
              <a:avLst/>
              <a:gdLst>
                <a:gd name="T0" fmla="*/ 196 w 196"/>
                <a:gd name="T1" fmla="*/ 0 h 288"/>
                <a:gd name="T2" fmla="*/ 0 w 196"/>
                <a:gd name="T3" fmla="*/ 0 h 288"/>
                <a:gd name="T4" fmla="*/ 0 w 196"/>
                <a:gd name="T5" fmla="*/ 288 h 288"/>
                <a:gd name="T6" fmla="*/ 196 w 196"/>
                <a:gd name="T7" fmla="*/ 288 h 288"/>
                <a:gd name="T8" fmla="*/ 196 w 196"/>
                <a:gd name="T9" fmla="*/ 0 h 288"/>
                <a:gd name="T10" fmla="*/ 196 w 196"/>
                <a:gd name="T1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288">
                  <a:moveTo>
                    <a:pt x="196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96" y="288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390"/>
            <p:cNvSpPr>
              <a:spLocks/>
            </p:cNvSpPr>
            <p:nvPr/>
          </p:nvSpPr>
          <p:spPr bwMode="auto">
            <a:xfrm>
              <a:off x="2616" y="4206189"/>
              <a:ext cx="519146" cy="477548"/>
            </a:xfrm>
            <a:custGeom>
              <a:avLst/>
              <a:gdLst>
                <a:gd name="T0" fmla="*/ 312 w 312"/>
                <a:gd name="T1" fmla="*/ 0 h 287"/>
                <a:gd name="T2" fmla="*/ 0 w 312"/>
                <a:gd name="T3" fmla="*/ 0 h 287"/>
                <a:gd name="T4" fmla="*/ 0 w 312"/>
                <a:gd name="T5" fmla="*/ 287 h 287"/>
                <a:gd name="T6" fmla="*/ 312 w 312"/>
                <a:gd name="T7" fmla="*/ 287 h 287"/>
                <a:gd name="T8" fmla="*/ 312 w 312"/>
                <a:gd name="T9" fmla="*/ 0 h 287"/>
                <a:gd name="T10" fmla="*/ 312 w 312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287">
                  <a:moveTo>
                    <a:pt x="312" y="0"/>
                  </a:moveTo>
                  <a:lnTo>
                    <a:pt x="0" y="0"/>
                  </a:lnTo>
                  <a:lnTo>
                    <a:pt x="0" y="287"/>
                  </a:lnTo>
                  <a:lnTo>
                    <a:pt x="312" y="287"/>
                  </a:lnTo>
                  <a:lnTo>
                    <a:pt x="312" y="0"/>
                  </a:lnTo>
                  <a:lnTo>
                    <a:pt x="31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391"/>
            <p:cNvSpPr>
              <a:spLocks/>
            </p:cNvSpPr>
            <p:nvPr/>
          </p:nvSpPr>
          <p:spPr bwMode="auto">
            <a:xfrm>
              <a:off x="626589" y="4309353"/>
              <a:ext cx="131451" cy="109819"/>
            </a:xfrm>
            <a:custGeom>
              <a:avLst/>
              <a:gdLst>
                <a:gd name="T0" fmla="*/ 79 w 79"/>
                <a:gd name="T1" fmla="*/ 66 h 66"/>
                <a:gd name="T2" fmla="*/ 0 w 79"/>
                <a:gd name="T3" fmla="*/ 66 h 66"/>
                <a:gd name="T4" fmla="*/ 0 w 79"/>
                <a:gd name="T5" fmla="*/ 0 h 66"/>
                <a:gd name="T6" fmla="*/ 79 w 79"/>
                <a:gd name="T7" fmla="*/ 0 h 66"/>
                <a:gd name="T8" fmla="*/ 79 w 79"/>
                <a:gd name="T9" fmla="*/ 66 h 66"/>
                <a:gd name="T10" fmla="*/ 79 w 7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6">
                  <a:moveTo>
                    <a:pt x="79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392"/>
            <p:cNvSpPr>
              <a:spLocks/>
            </p:cNvSpPr>
            <p:nvPr/>
          </p:nvSpPr>
          <p:spPr bwMode="auto">
            <a:xfrm>
              <a:off x="626589" y="4472418"/>
              <a:ext cx="131451" cy="111484"/>
            </a:xfrm>
            <a:custGeom>
              <a:avLst/>
              <a:gdLst>
                <a:gd name="T0" fmla="*/ 79 w 79"/>
                <a:gd name="T1" fmla="*/ 67 h 67"/>
                <a:gd name="T2" fmla="*/ 0 w 79"/>
                <a:gd name="T3" fmla="*/ 67 h 67"/>
                <a:gd name="T4" fmla="*/ 0 w 79"/>
                <a:gd name="T5" fmla="*/ 0 h 67"/>
                <a:gd name="T6" fmla="*/ 79 w 79"/>
                <a:gd name="T7" fmla="*/ 0 h 67"/>
                <a:gd name="T8" fmla="*/ 79 w 79"/>
                <a:gd name="T9" fmla="*/ 67 h 67"/>
                <a:gd name="T10" fmla="*/ 79 w 79"/>
                <a:gd name="T1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">
                  <a:moveTo>
                    <a:pt x="79" y="67"/>
                  </a:moveTo>
                  <a:lnTo>
                    <a:pt x="0" y="67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7"/>
                  </a:lnTo>
                  <a:lnTo>
                    <a:pt x="79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393"/>
            <p:cNvSpPr>
              <a:spLocks/>
            </p:cNvSpPr>
            <p:nvPr/>
          </p:nvSpPr>
          <p:spPr bwMode="auto">
            <a:xfrm>
              <a:off x="112435" y="4309353"/>
              <a:ext cx="131451" cy="109819"/>
            </a:xfrm>
            <a:custGeom>
              <a:avLst/>
              <a:gdLst>
                <a:gd name="T0" fmla="*/ 79 w 79"/>
                <a:gd name="T1" fmla="*/ 66 h 66"/>
                <a:gd name="T2" fmla="*/ 0 w 79"/>
                <a:gd name="T3" fmla="*/ 66 h 66"/>
                <a:gd name="T4" fmla="*/ 0 w 79"/>
                <a:gd name="T5" fmla="*/ 0 h 66"/>
                <a:gd name="T6" fmla="*/ 79 w 79"/>
                <a:gd name="T7" fmla="*/ 0 h 66"/>
                <a:gd name="T8" fmla="*/ 79 w 79"/>
                <a:gd name="T9" fmla="*/ 66 h 66"/>
                <a:gd name="T10" fmla="*/ 79 w 7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6">
                  <a:moveTo>
                    <a:pt x="79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394"/>
            <p:cNvSpPr>
              <a:spLocks/>
            </p:cNvSpPr>
            <p:nvPr/>
          </p:nvSpPr>
          <p:spPr bwMode="auto">
            <a:xfrm>
              <a:off x="317098" y="4309353"/>
              <a:ext cx="129786" cy="109819"/>
            </a:xfrm>
            <a:custGeom>
              <a:avLst/>
              <a:gdLst>
                <a:gd name="T0" fmla="*/ 78 w 78"/>
                <a:gd name="T1" fmla="*/ 66 h 66"/>
                <a:gd name="T2" fmla="*/ 0 w 78"/>
                <a:gd name="T3" fmla="*/ 66 h 66"/>
                <a:gd name="T4" fmla="*/ 0 w 78"/>
                <a:gd name="T5" fmla="*/ 0 h 66"/>
                <a:gd name="T6" fmla="*/ 78 w 78"/>
                <a:gd name="T7" fmla="*/ 0 h 66"/>
                <a:gd name="T8" fmla="*/ 78 w 78"/>
                <a:gd name="T9" fmla="*/ 66 h 66"/>
                <a:gd name="T10" fmla="*/ 78 w 78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6">
                  <a:moveTo>
                    <a:pt x="78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66"/>
                  </a:lnTo>
                  <a:lnTo>
                    <a:pt x="78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395"/>
            <p:cNvSpPr>
              <a:spLocks/>
            </p:cNvSpPr>
            <p:nvPr/>
          </p:nvSpPr>
          <p:spPr bwMode="auto">
            <a:xfrm>
              <a:off x="112435" y="4472418"/>
              <a:ext cx="131451" cy="111484"/>
            </a:xfrm>
            <a:custGeom>
              <a:avLst/>
              <a:gdLst>
                <a:gd name="T0" fmla="*/ 79 w 79"/>
                <a:gd name="T1" fmla="*/ 67 h 67"/>
                <a:gd name="T2" fmla="*/ 0 w 79"/>
                <a:gd name="T3" fmla="*/ 67 h 67"/>
                <a:gd name="T4" fmla="*/ 0 w 79"/>
                <a:gd name="T5" fmla="*/ 0 h 67"/>
                <a:gd name="T6" fmla="*/ 79 w 79"/>
                <a:gd name="T7" fmla="*/ 0 h 67"/>
                <a:gd name="T8" fmla="*/ 79 w 79"/>
                <a:gd name="T9" fmla="*/ 67 h 67"/>
                <a:gd name="T10" fmla="*/ 79 w 79"/>
                <a:gd name="T1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">
                  <a:moveTo>
                    <a:pt x="79" y="67"/>
                  </a:moveTo>
                  <a:lnTo>
                    <a:pt x="0" y="67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7"/>
                  </a:lnTo>
                  <a:lnTo>
                    <a:pt x="79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396"/>
            <p:cNvSpPr>
              <a:spLocks/>
            </p:cNvSpPr>
            <p:nvPr/>
          </p:nvSpPr>
          <p:spPr bwMode="auto">
            <a:xfrm>
              <a:off x="317098" y="4472418"/>
              <a:ext cx="129786" cy="111484"/>
            </a:xfrm>
            <a:custGeom>
              <a:avLst/>
              <a:gdLst>
                <a:gd name="T0" fmla="*/ 78 w 78"/>
                <a:gd name="T1" fmla="*/ 67 h 67"/>
                <a:gd name="T2" fmla="*/ 0 w 78"/>
                <a:gd name="T3" fmla="*/ 67 h 67"/>
                <a:gd name="T4" fmla="*/ 0 w 78"/>
                <a:gd name="T5" fmla="*/ 0 h 67"/>
                <a:gd name="T6" fmla="*/ 78 w 78"/>
                <a:gd name="T7" fmla="*/ 0 h 67"/>
                <a:gd name="T8" fmla="*/ 78 w 78"/>
                <a:gd name="T9" fmla="*/ 67 h 67"/>
                <a:gd name="T10" fmla="*/ 78 w 78"/>
                <a:gd name="T1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">
                  <a:moveTo>
                    <a:pt x="78" y="67"/>
                  </a:moveTo>
                  <a:lnTo>
                    <a:pt x="0" y="67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67"/>
                  </a:lnTo>
                  <a:lnTo>
                    <a:pt x="7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397"/>
            <p:cNvSpPr>
              <a:spLocks/>
            </p:cNvSpPr>
            <p:nvPr/>
          </p:nvSpPr>
          <p:spPr bwMode="auto">
            <a:xfrm>
              <a:off x="847892" y="4206189"/>
              <a:ext cx="351089" cy="477548"/>
            </a:xfrm>
            <a:custGeom>
              <a:avLst/>
              <a:gdLst>
                <a:gd name="T0" fmla="*/ 0 w 211"/>
                <a:gd name="T1" fmla="*/ 0 h 287"/>
                <a:gd name="T2" fmla="*/ 211 w 211"/>
                <a:gd name="T3" fmla="*/ 0 h 287"/>
                <a:gd name="T4" fmla="*/ 211 w 211"/>
                <a:gd name="T5" fmla="*/ 287 h 287"/>
                <a:gd name="T6" fmla="*/ 0 w 211"/>
                <a:gd name="T7" fmla="*/ 287 h 287"/>
                <a:gd name="T8" fmla="*/ 0 w 211"/>
                <a:gd name="T9" fmla="*/ 0 h 287"/>
                <a:gd name="T10" fmla="*/ 0 w 211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287">
                  <a:moveTo>
                    <a:pt x="0" y="0"/>
                  </a:moveTo>
                  <a:lnTo>
                    <a:pt x="211" y="0"/>
                  </a:lnTo>
                  <a:lnTo>
                    <a:pt x="211" y="287"/>
                  </a:lnTo>
                  <a:lnTo>
                    <a:pt x="0" y="28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398"/>
            <p:cNvSpPr>
              <a:spLocks/>
            </p:cNvSpPr>
            <p:nvPr/>
          </p:nvSpPr>
          <p:spPr bwMode="auto">
            <a:xfrm>
              <a:off x="626589" y="4309353"/>
              <a:ext cx="131451" cy="109819"/>
            </a:xfrm>
            <a:custGeom>
              <a:avLst/>
              <a:gdLst>
                <a:gd name="T0" fmla="*/ 79 w 79"/>
                <a:gd name="T1" fmla="*/ 66 h 66"/>
                <a:gd name="T2" fmla="*/ 47 w 79"/>
                <a:gd name="T3" fmla="*/ 39 h 66"/>
                <a:gd name="T4" fmla="*/ 0 w 79"/>
                <a:gd name="T5" fmla="*/ 0 h 66"/>
                <a:gd name="T6" fmla="*/ 79 w 79"/>
                <a:gd name="T7" fmla="*/ 0 h 66"/>
                <a:gd name="T8" fmla="*/ 79 w 79"/>
                <a:gd name="T9" fmla="*/ 66 h 66"/>
                <a:gd name="T10" fmla="*/ 79 w 7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6">
                  <a:moveTo>
                    <a:pt x="79" y="66"/>
                  </a:moveTo>
                  <a:lnTo>
                    <a:pt x="47" y="39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399"/>
            <p:cNvSpPr>
              <a:spLocks/>
            </p:cNvSpPr>
            <p:nvPr/>
          </p:nvSpPr>
          <p:spPr bwMode="auto">
            <a:xfrm>
              <a:off x="847892" y="4206189"/>
              <a:ext cx="351089" cy="477548"/>
            </a:xfrm>
            <a:custGeom>
              <a:avLst/>
              <a:gdLst>
                <a:gd name="T0" fmla="*/ 0 w 1115"/>
                <a:gd name="T1" fmla="*/ 1518 h 1518"/>
                <a:gd name="T2" fmla="*/ 1115 w 1115"/>
                <a:gd name="T3" fmla="*/ 9 h 1518"/>
                <a:gd name="T4" fmla="*/ 1115 w 1115"/>
                <a:gd name="T5" fmla="*/ 1515 h 1518"/>
                <a:gd name="T6" fmla="*/ 0 w 1115"/>
                <a:gd name="T7" fmla="*/ 1518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5" h="1518">
                  <a:moveTo>
                    <a:pt x="0" y="1518"/>
                  </a:moveTo>
                  <a:cubicBezTo>
                    <a:pt x="0" y="1518"/>
                    <a:pt x="0" y="0"/>
                    <a:pt x="1115" y="9"/>
                  </a:cubicBezTo>
                  <a:cubicBezTo>
                    <a:pt x="1115" y="1515"/>
                    <a:pt x="1115" y="1515"/>
                    <a:pt x="1115" y="1515"/>
                  </a:cubicBezTo>
                  <a:lnTo>
                    <a:pt x="0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400"/>
            <p:cNvSpPr>
              <a:spLocks/>
            </p:cNvSpPr>
            <p:nvPr/>
          </p:nvSpPr>
          <p:spPr bwMode="auto">
            <a:xfrm>
              <a:off x="959374" y="4407524"/>
              <a:ext cx="201336" cy="276212"/>
            </a:xfrm>
            <a:custGeom>
              <a:avLst/>
              <a:gdLst>
                <a:gd name="T0" fmla="*/ 413 w 634"/>
                <a:gd name="T1" fmla="*/ 532 h 877"/>
                <a:gd name="T2" fmla="*/ 619 w 634"/>
                <a:gd name="T3" fmla="*/ 326 h 877"/>
                <a:gd name="T4" fmla="*/ 619 w 634"/>
                <a:gd name="T5" fmla="*/ 270 h 877"/>
                <a:gd name="T6" fmla="*/ 562 w 634"/>
                <a:gd name="T7" fmla="*/ 270 h 877"/>
                <a:gd name="T8" fmla="*/ 413 w 634"/>
                <a:gd name="T9" fmla="*/ 419 h 877"/>
                <a:gd name="T10" fmla="*/ 413 w 634"/>
                <a:gd name="T11" fmla="*/ 40 h 877"/>
                <a:gd name="T12" fmla="*/ 373 w 634"/>
                <a:gd name="T13" fmla="*/ 0 h 877"/>
                <a:gd name="T14" fmla="*/ 333 w 634"/>
                <a:gd name="T15" fmla="*/ 40 h 877"/>
                <a:gd name="T16" fmla="*/ 333 w 634"/>
                <a:gd name="T17" fmla="*/ 645 h 877"/>
                <a:gd name="T18" fmla="*/ 72 w 634"/>
                <a:gd name="T19" fmla="*/ 384 h 877"/>
                <a:gd name="T20" fmla="*/ 15 w 634"/>
                <a:gd name="T21" fmla="*/ 384 h 877"/>
                <a:gd name="T22" fmla="*/ 15 w 634"/>
                <a:gd name="T23" fmla="*/ 441 h 877"/>
                <a:gd name="T24" fmla="*/ 333 w 634"/>
                <a:gd name="T25" fmla="*/ 758 h 877"/>
                <a:gd name="T26" fmla="*/ 333 w 634"/>
                <a:gd name="T27" fmla="*/ 877 h 877"/>
                <a:gd name="T28" fmla="*/ 413 w 634"/>
                <a:gd name="T29" fmla="*/ 877 h 877"/>
                <a:gd name="T30" fmla="*/ 413 w 634"/>
                <a:gd name="T31" fmla="*/ 532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4" h="877">
                  <a:moveTo>
                    <a:pt x="413" y="532"/>
                  </a:moveTo>
                  <a:cubicBezTo>
                    <a:pt x="619" y="326"/>
                    <a:pt x="619" y="326"/>
                    <a:pt x="619" y="326"/>
                  </a:cubicBezTo>
                  <a:cubicBezTo>
                    <a:pt x="634" y="311"/>
                    <a:pt x="634" y="285"/>
                    <a:pt x="619" y="270"/>
                  </a:cubicBezTo>
                  <a:cubicBezTo>
                    <a:pt x="603" y="254"/>
                    <a:pt x="578" y="254"/>
                    <a:pt x="562" y="270"/>
                  </a:cubicBezTo>
                  <a:cubicBezTo>
                    <a:pt x="413" y="419"/>
                    <a:pt x="413" y="419"/>
                    <a:pt x="413" y="419"/>
                  </a:cubicBezTo>
                  <a:cubicBezTo>
                    <a:pt x="413" y="40"/>
                    <a:pt x="413" y="40"/>
                    <a:pt x="413" y="40"/>
                  </a:cubicBezTo>
                  <a:cubicBezTo>
                    <a:pt x="413" y="18"/>
                    <a:pt x="395" y="0"/>
                    <a:pt x="373" y="0"/>
                  </a:cubicBezTo>
                  <a:cubicBezTo>
                    <a:pt x="351" y="0"/>
                    <a:pt x="333" y="18"/>
                    <a:pt x="333" y="40"/>
                  </a:cubicBezTo>
                  <a:cubicBezTo>
                    <a:pt x="333" y="645"/>
                    <a:pt x="333" y="645"/>
                    <a:pt x="333" y="645"/>
                  </a:cubicBezTo>
                  <a:cubicBezTo>
                    <a:pt x="72" y="384"/>
                    <a:pt x="72" y="384"/>
                    <a:pt x="72" y="384"/>
                  </a:cubicBezTo>
                  <a:cubicBezTo>
                    <a:pt x="56" y="368"/>
                    <a:pt x="31" y="368"/>
                    <a:pt x="15" y="384"/>
                  </a:cubicBezTo>
                  <a:cubicBezTo>
                    <a:pt x="0" y="400"/>
                    <a:pt x="0" y="425"/>
                    <a:pt x="15" y="441"/>
                  </a:cubicBezTo>
                  <a:cubicBezTo>
                    <a:pt x="333" y="758"/>
                    <a:pt x="333" y="758"/>
                    <a:pt x="333" y="758"/>
                  </a:cubicBezTo>
                  <a:cubicBezTo>
                    <a:pt x="333" y="877"/>
                    <a:pt x="333" y="877"/>
                    <a:pt x="333" y="877"/>
                  </a:cubicBezTo>
                  <a:cubicBezTo>
                    <a:pt x="413" y="877"/>
                    <a:pt x="413" y="877"/>
                    <a:pt x="413" y="877"/>
                  </a:cubicBezTo>
                  <a:lnTo>
                    <a:pt x="413" y="5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401"/>
            <p:cNvSpPr>
              <a:spLocks/>
            </p:cNvSpPr>
            <p:nvPr/>
          </p:nvSpPr>
          <p:spPr bwMode="auto">
            <a:xfrm>
              <a:off x="2616" y="4811859"/>
              <a:ext cx="845276" cy="477548"/>
            </a:xfrm>
            <a:custGeom>
              <a:avLst/>
              <a:gdLst>
                <a:gd name="T0" fmla="*/ 508 w 508"/>
                <a:gd name="T1" fmla="*/ 0 h 287"/>
                <a:gd name="T2" fmla="*/ 0 w 508"/>
                <a:gd name="T3" fmla="*/ 0 h 287"/>
                <a:gd name="T4" fmla="*/ 0 w 508"/>
                <a:gd name="T5" fmla="*/ 287 h 287"/>
                <a:gd name="T6" fmla="*/ 508 w 508"/>
                <a:gd name="T7" fmla="*/ 287 h 287"/>
                <a:gd name="T8" fmla="*/ 508 w 508"/>
                <a:gd name="T9" fmla="*/ 0 h 287"/>
                <a:gd name="T10" fmla="*/ 508 w 508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8" h="287">
                  <a:moveTo>
                    <a:pt x="508" y="0"/>
                  </a:moveTo>
                  <a:lnTo>
                    <a:pt x="0" y="0"/>
                  </a:lnTo>
                  <a:lnTo>
                    <a:pt x="0" y="287"/>
                  </a:lnTo>
                  <a:lnTo>
                    <a:pt x="508" y="287"/>
                  </a:lnTo>
                  <a:lnTo>
                    <a:pt x="508" y="0"/>
                  </a:lnTo>
                  <a:lnTo>
                    <a:pt x="50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402"/>
            <p:cNvSpPr>
              <a:spLocks/>
            </p:cNvSpPr>
            <p:nvPr/>
          </p:nvSpPr>
          <p:spPr bwMode="auto">
            <a:xfrm>
              <a:off x="112435" y="4915023"/>
              <a:ext cx="131451" cy="109819"/>
            </a:xfrm>
            <a:custGeom>
              <a:avLst/>
              <a:gdLst>
                <a:gd name="T0" fmla="*/ 79 w 79"/>
                <a:gd name="T1" fmla="*/ 66 h 66"/>
                <a:gd name="T2" fmla="*/ 0 w 79"/>
                <a:gd name="T3" fmla="*/ 66 h 66"/>
                <a:gd name="T4" fmla="*/ 0 w 79"/>
                <a:gd name="T5" fmla="*/ 0 h 66"/>
                <a:gd name="T6" fmla="*/ 79 w 79"/>
                <a:gd name="T7" fmla="*/ 0 h 66"/>
                <a:gd name="T8" fmla="*/ 79 w 79"/>
                <a:gd name="T9" fmla="*/ 66 h 66"/>
                <a:gd name="T10" fmla="*/ 79 w 7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6">
                  <a:moveTo>
                    <a:pt x="79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403"/>
            <p:cNvSpPr>
              <a:spLocks/>
            </p:cNvSpPr>
            <p:nvPr/>
          </p:nvSpPr>
          <p:spPr bwMode="auto">
            <a:xfrm>
              <a:off x="317098" y="4915023"/>
              <a:ext cx="129786" cy="109819"/>
            </a:xfrm>
            <a:custGeom>
              <a:avLst/>
              <a:gdLst>
                <a:gd name="T0" fmla="*/ 78 w 78"/>
                <a:gd name="T1" fmla="*/ 66 h 66"/>
                <a:gd name="T2" fmla="*/ 0 w 78"/>
                <a:gd name="T3" fmla="*/ 66 h 66"/>
                <a:gd name="T4" fmla="*/ 0 w 78"/>
                <a:gd name="T5" fmla="*/ 0 h 66"/>
                <a:gd name="T6" fmla="*/ 78 w 78"/>
                <a:gd name="T7" fmla="*/ 0 h 66"/>
                <a:gd name="T8" fmla="*/ 78 w 78"/>
                <a:gd name="T9" fmla="*/ 66 h 66"/>
                <a:gd name="T10" fmla="*/ 78 w 78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6">
                  <a:moveTo>
                    <a:pt x="78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66"/>
                  </a:lnTo>
                  <a:lnTo>
                    <a:pt x="78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404"/>
            <p:cNvSpPr>
              <a:spLocks/>
            </p:cNvSpPr>
            <p:nvPr/>
          </p:nvSpPr>
          <p:spPr bwMode="auto">
            <a:xfrm>
              <a:off x="112435" y="5078088"/>
              <a:ext cx="131451" cy="109819"/>
            </a:xfrm>
            <a:custGeom>
              <a:avLst/>
              <a:gdLst>
                <a:gd name="T0" fmla="*/ 79 w 79"/>
                <a:gd name="T1" fmla="*/ 66 h 66"/>
                <a:gd name="T2" fmla="*/ 0 w 79"/>
                <a:gd name="T3" fmla="*/ 66 h 66"/>
                <a:gd name="T4" fmla="*/ 0 w 79"/>
                <a:gd name="T5" fmla="*/ 0 h 66"/>
                <a:gd name="T6" fmla="*/ 79 w 79"/>
                <a:gd name="T7" fmla="*/ 0 h 66"/>
                <a:gd name="T8" fmla="*/ 79 w 79"/>
                <a:gd name="T9" fmla="*/ 66 h 66"/>
                <a:gd name="T10" fmla="*/ 79 w 7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6">
                  <a:moveTo>
                    <a:pt x="79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405"/>
            <p:cNvSpPr>
              <a:spLocks/>
            </p:cNvSpPr>
            <p:nvPr/>
          </p:nvSpPr>
          <p:spPr bwMode="auto">
            <a:xfrm>
              <a:off x="317098" y="5078088"/>
              <a:ext cx="129786" cy="109819"/>
            </a:xfrm>
            <a:custGeom>
              <a:avLst/>
              <a:gdLst>
                <a:gd name="T0" fmla="*/ 78 w 78"/>
                <a:gd name="T1" fmla="*/ 66 h 66"/>
                <a:gd name="T2" fmla="*/ 0 w 78"/>
                <a:gd name="T3" fmla="*/ 66 h 66"/>
                <a:gd name="T4" fmla="*/ 0 w 78"/>
                <a:gd name="T5" fmla="*/ 0 h 66"/>
                <a:gd name="T6" fmla="*/ 78 w 78"/>
                <a:gd name="T7" fmla="*/ 0 h 66"/>
                <a:gd name="T8" fmla="*/ 78 w 78"/>
                <a:gd name="T9" fmla="*/ 66 h 66"/>
                <a:gd name="T10" fmla="*/ 78 w 78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6">
                  <a:moveTo>
                    <a:pt x="78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66"/>
                  </a:lnTo>
                  <a:lnTo>
                    <a:pt x="78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407"/>
            <p:cNvSpPr>
              <a:spLocks/>
            </p:cNvSpPr>
            <p:nvPr/>
          </p:nvSpPr>
          <p:spPr bwMode="auto">
            <a:xfrm>
              <a:off x="521762" y="4811858"/>
              <a:ext cx="326130" cy="477548"/>
            </a:xfrm>
            <a:custGeom>
              <a:avLst/>
              <a:gdLst>
                <a:gd name="T0" fmla="*/ 0 w 196"/>
                <a:gd name="T1" fmla="*/ 0 h 287"/>
                <a:gd name="T2" fmla="*/ 196 w 196"/>
                <a:gd name="T3" fmla="*/ 0 h 287"/>
                <a:gd name="T4" fmla="*/ 196 w 196"/>
                <a:gd name="T5" fmla="*/ 287 h 287"/>
                <a:gd name="T6" fmla="*/ 0 w 196"/>
                <a:gd name="T7" fmla="*/ 287 h 287"/>
                <a:gd name="T8" fmla="*/ 0 w 196"/>
                <a:gd name="T9" fmla="*/ 0 h 287"/>
                <a:gd name="T10" fmla="*/ 0 w 196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287">
                  <a:moveTo>
                    <a:pt x="0" y="0"/>
                  </a:moveTo>
                  <a:lnTo>
                    <a:pt x="196" y="0"/>
                  </a:lnTo>
                  <a:lnTo>
                    <a:pt x="196" y="287"/>
                  </a:lnTo>
                  <a:lnTo>
                    <a:pt x="0" y="28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408"/>
            <p:cNvSpPr>
              <a:spLocks/>
            </p:cNvSpPr>
            <p:nvPr/>
          </p:nvSpPr>
          <p:spPr bwMode="auto">
            <a:xfrm>
              <a:off x="521762" y="4885071"/>
              <a:ext cx="326130" cy="404335"/>
            </a:xfrm>
            <a:custGeom>
              <a:avLst/>
              <a:gdLst>
                <a:gd name="T0" fmla="*/ 0 w 1035"/>
                <a:gd name="T1" fmla="*/ 618 h 1287"/>
                <a:gd name="T2" fmla="*/ 518 w 1035"/>
                <a:gd name="T3" fmla="*/ 0 h 1287"/>
                <a:gd name="T4" fmla="*/ 1035 w 1035"/>
                <a:gd name="T5" fmla="*/ 644 h 1287"/>
                <a:gd name="T6" fmla="*/ 1035 w 1035"/>
                <a:gd name="T7" fmla="*/ 1287 h 1287"/>
                <a:gd name="T8" fmla="*/ 0 w 1035"/>
                <a:gd name="T9" fmla="*/ 1287 h 1287"/>
                <a:gd name="T10" fmla="*/ 0 w 1035"/>
                <a:gd name="T11" fmla="*/ 618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5" h="1287">
                  <a:moveTo>
                    <a:pt x="0" y="618"/>
                  </a:moveTo>
                  <a:cubicBezTo>
                    <a:pt x="0" y="618"/>
                    <a:pt x="175" y="226"/>
                    <a:pt x="518" y="0"/>
                  </a:cubicBezTo>
                  <a:cubicBezTo>
                    <a:pt x="518" y="0"/>
                    <a:pt x="810" y="175"/>
                    <a:pt x="1035" y="644"/>
                  </a:cubicBezTo>
                  <a:cubicBezTo>
                    <a:pt x="1035" y="1287"/>
                    <a:pt x="1035" y="1287"/>
                    <a:pt x="1035" y="1287"/>
                  </a:cubicBezTo>
                  <a:cubicBezTo>
                    <a:pt x="0" y="1287"/>
                    <a:pt x="0" y="1287"/>
                    <a:pt x="0" y="1287"/>
                  </a:cubicBezTo>
                  <a:lnTo>
                    <a:pt x="0" y="6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409"/>
            <p:cNvSpPr>
              <a:spLocks/>
            </p:cNvSpPr>
            <p:nvPr/>
          </p:nvSpPr>
          <p:spPr bwMode="auto">
            <a:xfrm>
              <a:off x="563359" y="5003210"/>
              <a:ext cx="199671" cy="286196"/>
            </a:xfrm>
            <a:custGeom>
              <a:avLst/>
              <a:gdLst>
                <a:gd name="T0" fmla="*/ 414 w 635"/>
                <a:gd name="T1" fmla="*/ 911 h 911"/>
                <a:gd name="T2" fmla="*/ 414 w 635"/>
                <a:gd name="T3" fmla="*/ 532 h 911"/>
                <a:gd name="T4" fmla="*/ 619 w 635"/>
                <a:gd name="T5" fmla="*/ 327 h 911"/>
                <a:gd name="T6" fmla="*/ 619 w 635"/>
                <a:gd name="T7" fmla="*/ 270 h 911"/>
                <a:gd name="T8" fmla="*/ 563 w 635"/>
                <a:gd name="T9" fmla="*/ 270 h 911"/>
                <a:gd name="T10" fmla="*/ 414 w 635"/>
                <a:gd name="T11" fmla="*/ 419 h 911"/>
                <a:gd name="T12" fmla="*/ 414 w 635"/>
                <a:gd name="T13" fmla="*/ 40 h 911"/>
                <a:gd name="T14" fmla="*/ 374 w 635"/>
                <a:gd name="T15" fmla="*/ 0 h 911"/>
                <a:gd name="T16" fmla="*/ 334 w 635"/>
                <a:gd name="T17" fmla="*/ 40 h 911"/>
                <a:gd name="T18" fmla="*/ 334 w 635"/>
                <a:gd name="T19" fmla="*/ 646 h 911"/>
                <a:gd name="T20" fmla="*/ 72 w 635"/>
                <a:gd name="T21" fmla="*/ 384 h 911"/>
                <a:gd name="T22" fmla="*/ 16 w 635"/>
                <a:gd name="T23" fmla="*/ 384 h 911"/>
                <a:gd name="T24" fmla="*/ 16 w 635"/>
                <a:gd name="T25" fmla="*/ 441 h 911"/>
                <a:gd name="T26" fmla="*/ 334 w 635"/>
                <a:gd name="T27" fmla="*/ 759 h 911"/>
                <a:gd name="T28" fmla="*/ 334 w 635"/>
                <a:gd name="T29" fmla="*/ 911 h 911"/>
                <a:gd name="T30" fmla="*/ 335 w 635"/>
                <a:gd name="T31" fmla="*/ 911 h 911"/>
                <a:gd name="T32" fmla="*/ 414 w 635"/>
                <a:gd name="T33" fmla="*/ 911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911">
                  <a:moveTo>
                    <a:pt x="414" y="911"/>
                  </a:moveTo>
                  <a:cubicBezTo>
                    <a:pt x="414" y="532"/>
                    <a:pt x="414" y="532"/>
                    <a:pt x="414" y="532"/>
                  </a:cubicBezTo>
                  <a:cubicBezTo>
                    <a:pt x="619" y="327"/>
                    <a:pt x="619" y="327"/>
                    <a:pt x="619" y="327"/>
                  </a:cubicBezTo>
                  <a:cubicBezTo>
                    <a:pt x="635" y="311"/>
                    <a:pt x="635" y="286"/>
                    <a:pt x="619" y="270"/>
                  </a:cubicBezTo>
                  <a:cubicBezTo>
                    <a:pt x="604" y="254"/>
                    <a:pt x="578" y="254"/>
                    <a:pt x="563" y="270"/>
                  </a:cubicBezTo>
                  <a:cubicBezTo>
                    <a:pt x="414" y="419"/>
                    <a:pt x="414" y="419"/>
                    <a:pt x="414" y="419"/>
                  </a:cubicBezTo>
                  <a:cubicBezTo>
                    <a:pt x="414" y="40"/>
                    <a:pt x="414" y="40"/>
                    <a:pt x="414" y="40"/>
                  </a:cubicBezTo>
                  <a:cubicBezTo>
                    <a:pt x="414" y="18"/>
                    <a:pt x="396" y="0"/>
                    <a:pt x="374" y="0"/>
                  </a:cubicBezTo>
                  <a:cubicBezTo>
                    <a:pt x="352" y="0"/>
                    <a:pt x="334" y="18"/>
                    <a:pt x="334" y="40"/>
                  </a:cubicBezTo>
                  <a:cubicBezTo>
                    <a:pt x="334" y="646"/>
                    <a:pt x="334" y="646"/>
                    <a:pt x="334" y="646"/>
                  </a:cubicBezTo>
                  <a:cubicBezTo>
                    <a:pt x="72" y="384"/>
                    <a:pt x="72" y="384"/>
                    <a:pt x="72" y="384"/>
                  </a:cubicBezTo>
                  <a:cubicBezTo>
                    <a:pt x="57" y="369"/>
                    <a:pt x="31" y="369"/>
                    <a:pt x="16" y="384"/>
                  </a:cubicBezTo>
                  <a:cubicBezTo>
                    <a:pt x="0" y="400"/>
                    <a:pt x="0" y="425"/>
                    <a:pt x="16" y="441"/>
                  </a:cubicBezTo>
                  <a:cubicBezTo>
                    <a:pt x="334" y="759"/>
                    <a:pt x="334" y="759"/>
                    <a:pt x="334" y="759"/>
                  </a:cubicBezTo>
                  <a:cubicBezTo>
                    <a:pt x="334" y="911"/>
                    <a:pt x="334" y="911"/>
                    <a:pt x="334" y="911"/>
                  </a:cubicBezTo>
                  <a:cubicBezTo>
                    <a:pt x="335" y="911"/>
                    <a:pt x="335" y="911"/>
                    <a:pt x="335" y="911"/>
                  </a:cubicBezTo>
                  <a:lnTo>
                    <a:pt x="414" y="9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410"/>
            <p:cNvSpPr>
              <a:spLocks/>
            </p:cNvSpPr>
            <p:nvPr/>
          </p:nvSpPr>
          <p:spPr bwMode="auto">
            <a:xfrm>
              <a:off x="521762" y="5419192"/>
              <a:ext cx="326130" cy="477548"/>
            </a:xfrm>
            <a:custGeom>
              <a:avLst/>
              <a:gdLst>
                <a:gd name="T0" fmla="*/ 196 w 196"/>
                <a:gd name="T1" fmla="*/ 0 h 287"/>
                <a:gd name="T2" fmla="*/ 0 w 196"/>
                <a:gd name="T3" fmla="*/ 0 h 287"/>
                <a:gd name="T4" fmla="*/ 0 w 196"/>
                <a:gd name="T5" fmla="*/ 287 h 287"/>
                <a:gd name="T6" fmla="*/ 196 w 196"/>
                <a:gd name="T7" fmla="*/ 287 h 287"/>
                <a:gd name="T8" fmla="*/ 196 w 196"/>
                <a:gd name="T9" fmla="*/ 0 h 287"/>
                <a:gd name="T10" fmla="*/ 196 w 196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287">
                  <a:moveTo>
                    <a:pt x="196" y="0"/>
                  </a:moveTo>
                  <a:lnTo>
                    <a:pt x="0" y="0"/>
                  </a:lnTo>
                  <a:lnTo>
                    <a:pt x="0" y="287"/>
                  </a:lnTo>
                  <a:lnTo>
                    <a:pt x="196" y="287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411"/>
            <p:cNvSpPr>
              <a:spLocks/>
            </p:cNvSpPr>
            <p:nvPr/>
          </p:nvSpPr>
          <p:spPr bwMode="auto">
            <a:xfrm>
              <a:off x="2616" y="5419192"/>
              <a:ext cx="519146" cy="477548"/>
            </a:xfrm>
            <a:custGeom>
              <a:avLst/>
              <a:gdLst>
                <a:gd name="T0" fmla="*/ 312 w 312"/>
                <a:gd name="T1" fmla="*/ 0 h 287"/>
                <a:gd name="T2" fmla="*/ 0 w 312"/>
                <a:gd name="T3" fmla="*/ 0 h 287"/>
                <a:gd name="T4" fmla="*/ 0 w 312"/>
                <a:gd name="T5" fmla="*/ 287 h 287"/>
                <a:gd name="T6" fmla="*/ 312 w 312"/>
                <a:gd name="T7" fmla="*/ 287 h 287"/>
                <a:gd name="T8" fmla="*/ 312 w 312"/>
                <a:gd name="T9" fmla="*/ 0 h 287"/>
                <a:gd name="T10" fmla="*/ 312 w 312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287">
                  <a:moveTo>
                    <a:pt x="312" y="0"/>
                  </a:moveTo>
                  <a:lnTo>
                    <a:pt x="0" y="0"/>
                  </a:lnTo>
                  <a:lnTo>
                    <a:pt x="0" y="287"/>
                  </a:lnTo>
                  <a:lnTo>
                    <a:pt x="312" y="287"/>
                  </a:lnTo>
                  <a:lnTo>
                    <a:pt x="312" y="0"/>
                  </a:lnTo>
                  <a:lnTo>
                    <a:pt x="31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412"/>
            <p:cNvSpPr>
              <a:spLocks/>
            </p:cNvSpPr>
            <p:nvPr/>
          </p:nvSpPr>
          <p:spPr bwMode="auto">
            <a:xfrm>
              <a:off x="112435" y="5477429"/>
              <a:ext cx="131451" cy="109819"/>
            </a:xfrm>
            <a:custGeom>
              <a:avLst/>
              <a:gdLst>
                <a:gd name="T0" fmla="*/ 79 w 79"/>
                <a:gd name="T1" fmla="*/ 66 h 66"/>
                <a:gd name="T2" fmla="*/ 0 w 79"/>
                <a:gd name="T3" fmla="*/ 66 h 66"/>
                <a:gd name="T4" fmla="*/ 0 w 79"/>
                <a:gd name="T5" fmla="*/ 0 h 66"/>
                <a:gd name="T6" fmla="*/ 79 w 79"/>
                <a:gd name="T7" fmla="*/ 0 h 66"/>
                <a:gd name="T8" fmla="*/ 79 w 79"/>
                <a:gd name="T9" fmla="*/ 66 h 66"/>
                <a:gd name="T10" fmla="*/ 79 w 7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6">
                  <a:moveTo>
                    <a:pt x="79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413"/>
            <p:cNvSpPr>
              <a:spLocks/>
            </p:cNvSpPr>
            <p:nvPr/>
          </p:nvSpPr>
          <p:spPr bwMode="auto">
            <a:xfrm>
              <a:off x="317098" y="5477429"/>
              <a:ext cx="129786" cy="109819"/>
            </a:xfrm>
            <a:custGeom>
              <a:avLst/>
              <a:gdLst>
                <a:gd name="T0" fmla="*/ 78 w 78"/>
                <a:gd name="T1" fmla="*/ 66 h 66"/>
                <a:gd name="T2" fmla="*/ 0 w 78"/>
                <a:gd name="T3" fmla="*/ 66 h 66"/>
                <a:gd name="T4" fmla="*/ 0 w 78"/>
                <a:gd name="T5" fmla="*/ 0 h 66"/>
                <a:gd name="T6" fmla="*/ 78 w 78"/>
                <a:gd name="T7" fmla="*/ 0 h 66"/>
                <a:gd name="T8" fmla="*/ 78 w 78"/>
                <a:gd name="T9" fmla="*/ 66 h 66"/>
                <a:gd name="T10" fmla="*/ 78 w 78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6">
                  <a:moveTo>
                    <a:pt x="78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66"/>
                  </a:lnTo>
                  <a:lnTo>
                    <a:pt x="78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414"/>
            <p:cNvSpPr>
              <a:spLocks/>
            </p:cNvSpPr>
            <p:nvPr/>
          </p:nvSpPr>
          <p:spPr bwMode="auto">
            <a:xfrm>
              <a:off x="112435" y="5640494"/>
              <a:ext cx="131451" cy="109819"/>
            </a:xfrm>
            <a:custGeom>
              <a:avLst/>
              <a:gdLst>
                <a:gd name="T0" fmla="*/ 79 w 79"/>
                <a:gd name="T1" fmla="*/ 66 h 66"/>
                <a:gd name="T2" fmla="*/ 0 w 79"/>
                <a:gd name="T3" fmla="*/ 66 h 66"/>
                <a:gd name="T4" fmla="*/ 0 w 79"/>
                <a:gd name="T5" fmla="*/ 0 h 66"/>
                <a:gd name="T6" fmla="*/ 79 w 79"/>
                <a:gd name="T7" fmla="*/ 0 h 66"/>
                <a:gd name="T8" fmla="*/ 79 w 79"/>
                <a:gd name="T9" fmla="*/ 66 h 66"/>
                <a:gd name="T10" fmla="*/ 79 w 7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6">
                  <a:moveTo>
                    <a:pt x="79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415"/>
            <p:cNvSpPr>
              <a:spLocks/>
            </p:cNvSpPr>
            <p:nvPr/>
          </p:nvSpPr>
          <p:spPr bwMode="auto">
            <a:xfrm>
              <a:off x="317098" y="5640494"/>
              <a:ext cx="129786" cy="109819"/>
            </a:xfrm>
            <a:custGeom>
              <a:avLst/>
              <a:gdLst>
                <a:gd name="T0" fmla="*/ 78 w 78"/>
                <a:gd name="T1" fmla="*/ 66 h 66"/>
                <a:gd name="T2" fmla="*/ 0 w 78"/>
                <a:gd name="T3" fmla="*/ 66 h 66"/>
                <a:gd name="T4" fmla="*/ 0 w 78"/>
                <a:gd name="T5" fmla="*/ 0 h 66"/>
                <a:gd name="T6" fmla="*/ 78 w 78"/>
                <a:gd name="T7" fmla="*/ 0 h 66"/>
                <a:gd name="T8" fmla="*/ 78 w 78"/>
                <a:gd name="T9" fmla="*/ 66 h 66"/>
                <a:gd name="T10" fmla="*/ 78 w 78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6">
                  <a:moveTo>
                    <a:pt x="78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66"/>
                  </a:lnTo>
                  <a:lnTo>
                    <a:pt x="78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416"/>
            <p:cNvSpPr>
              <a:spLocks/>
            </p:cNvSpPr>
            <p:nvPr/>
          </p:nvSpPr>
          <p:spPr bwMode="auto">
            <a:xfrm>
              <a:off x="626589" y="5477429"/>
              <a:ext cx="131451" cy="109819"/>
            </a:xfrm>
            <a:custGeom>
              <a:avLst/>
              <a:gdLst>
                <a:gd name="T0" fmla="*/ 79 w 79"/>
                <a:gd name="T1" fmla="*/ 66 h 66"/>
                <a:gd name="T2" fmla="*/ 0 w 79"/>
                <a:gd name="T3" fmla="*/ 66 h 66"/>
                <a:gd name="T4" fmla="*/ 0 w 79"/>
                <a:gd name="T5" fmla="*/ 0 h 66"/>
                <a:gd name="T6" fmla="*/ 79 w 79"/>
                <a:gd name="T7" fmla="*/ 0 h 66"/>
                <a:gd name="T8" fmla="*/ 79 w 79"/>
                <a:gd name="T9" fmla="*/ 66 h 66"/>
                <a:gd name="T10" fmla="*/ 79 w 7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6">
                  <a:moveTo>
                    <a:pt x="79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417"/>
            <p:cNvSpPr>
              <a:spLocks/>
            </p:cNvSpPr>
            <p:nvPr/>
          </p:nvSpPr>
          <p:spPr bwMode="auto">
            <a:xfrm>
              <a:off x="626589" y="5640494"/>
              <a:ext cx="131451" cy="109819"/>
            </a:xfrm>
            <a:custGeom>
              <a:avLst/>
              <a:gdLst>
                <a:gd name="T0" fmla="*/ 79 w 79"/>
                <a:gd name="T1" fmla="*/ 66 h 66"/>
                <a:gd name="T2" fmla="*/ 0 w 79"/>
                <a:gd name="T3" fmla="*/ 66 h 66"/>
                <a:gd name="T4" fmla="*/ 0 w 79"/>
                <a:gd name="T5" fmla="*/ 0 h 66"/>
                <a:gd name="T6" fmla="*/ 79 w 79"/>
                <a:gd name="T7" fmla="*/ 0 h 66"/>
                <a:gd name="T8" fmla="*/ 79 w 79"/>
                <a:gd name="T9" fmla="*/ 66 h 66"/>
                <a:gd name="T10" fmla="*/ 79 w 7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6">
                  <a:moveTo>
                    <a:pt x="79" y="66"/>
                  </a:moveTo>
                  <a:lnTo>
                    <a:pt x="0" y="66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66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418"/>
            <p:cNvSpPr>
              <a:spLocks/>
            </p:cNvSpPr>
            <p:nvPr/>
          </p:nvSpPr>
          <p:spPr bwMode="auto">
            <a:xfrm>
              <a:off x="847892" y="5419192"/>
              <a:ext cx="351089" cy="477548"/>
            </a:xfrm>
            <a:custGeom>
              <a:avLst/>
              <a:gdLst>
                <a:gd name="T0" fmla="*/ 0 w 211"/>
                <a:gd name="T1" fmla="*/ 0 h 287"/>
                <a:gd name="T2" fmla="*/ 211 w 211"/>
                <a:gd name="T3" fmla="*/ 0 h 287"/>
                <a:gd name="T4" fmla="*/ 211 w 211"/>
                <a:gd name="T5" fmla="*/ 287 h 287"/>
                <a:gd name="T6" fmla="*/ 0 w 211"/>
                <a:gd name="T7" fmla="*/ 287 h 287"/>
                <a:gd name="T8" fmla="*/ 0 w 211"/>
                <a:gd name="T9" fmla="*/ 0 h 287"/>
                <a:gd name="T10" fmla="*/ 0 w 211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287">
                  <a:moveTo>
                    <a:pt x="0" y="0"/>
                  </a:moveTo>
                  <a:lnTo>
                    <a:pt x="211" y="0"/>
                  </a:lnTo>
                  <a:lnTo>
                    <a:pt x="211" y="287"/>
                  </a:lnTo>
                  <a:lnTo>
                    <a:pt x="0" y="28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419"/>
            <p:cNvSpPr>
              <a:spLocks/>
            </p:cNvSpPr>
            <p:nvPr/>
          </p:nvSpPr>
          <p:spPr bwMode="auto">
            <a:xfrm>
              <a:off x="847892" y="5487413"/>
              <a:ext cx="351089" cy="409326"/>
            </a:xfrm>
            <a:custGeom>
              <a:avLst/>
              <a:gdLst>
                <a:gd name="T0" fmla="*/ 0 w 1115"/>
                <a:gd name="T1" fmla="*/ 0 h 1298"/>
                <a:gd name="T2" fmla="*/ 1115 w 1115"/>
                <a:gd name="T3" fmla="*/ 1298 h 1298"/>
                <a:gd name="T4" fmla="*/ 0 w 1115"/>
                <a:gd name="T5" fmla="*/ 1298 h 1298"/>
                <a:gd name="T6" fmla="*/ 0 w 1115"/>
                <a:gd name="T7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5" h="1298">
                  <a:moveTo>
                    <a:pt x="0" y="0"/>
                  </a:moveTo>
                  <a:cubicBezTo>
                    <a:pt x="0" y="0"/>
                    <a:pt x="1115" y="38"/>
                    <a:pt x="1115" y="1298"/>
                  </a:cubicBezTo>
                  <a:cubicBezTo>
                    <a:pt x="0" y="1298"/>
                    <a:pt x="0" y="1298"/>
                    <a:pt x="0" y="1298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420"/>
            <p:cNvSpPr>
              <a:spLocks/>
            </p:cNvSpPr>
            <p:nvPr/>
          </p:nvSpPr>
          <p:spPr bwMode="auto">
            <a:xfrm>
              <a:off x="881170" y="5630511"/>
              <a:ext cx="201336" cy="266228"/>
            </a:xfrm>
            <a:custGeom>
              <a:avLst/>
              <a:gdLst>
                <a:gd name="T0" fmla="*/ 340 w 635"/>
                <a:gd name="T1" fmla="*/ 845 h 845"/>
                <a:gd name="T2" fmla="*/ 413 w 635"/>
                <a:gd name="T3" fmla="*/ 845 h 845"/>
                <a:gd name="T4" fmla="*/ 413 w 635"/>
                <a:gd name="T5" fmla="*/ 532 h 845"/>
                <a:gd name="T6" fmla="*/ 619 w 635"/>
                <a:gd name="T7" fmla="*/ 326 h 845"/>
                <a:gd name="T8" fmla="*/ 619 w 635"/>
                <a:gd name="T9" fmla="*/ 270 h 845"/>
                <a:gd name="T10" fmla="*/ 562 w 635"/>
                <a:gd name="T11" fmla="*/ 270 h 845"/>
                <a:gd name="T12" fmla="*/ 413 w 635"/>
                <a:gd name="T13" fmla="*/ 419 h 845"/>
                <a:gd name="T14" fmla="*/ 413 w 635"/>
                <a:gd name="T15" fmla="*/ 40 h 845"/>
                <a:gd name="T16" fmla="*/ 373 w 635"/>
                <a:gd name="T17" fmla="*/ 0 h 845"/>
                <a:gd name="T18" fmla="*/ 333 w 635"/>
                <a:gd name="T19" fmla="*/ 40 h 845"/>
                <a:gd name="T20" fmla="*/ 333 w 635"/>
                <a:gd name="T21" fmla="*/ 516 h 845"/>
                <a:gd name="T22" fmla="*/ 333 w 635"/>
                <a:gd name="T23" fmla="*/ 516 h 845"/>
                <a:gd name="T24" fmla="*/ 333 w 635"/>
                <a:gd name="T25" fmla="*/ 646 h 845"/>
                <a:gd name="T26" fmla="*/ 72 w 635"/>
                <a:gd name="T27" fmla="*/ 384 h 845"/>
                <a:gd name="T28" fmla="*/ 16 w 635"/>
                <a:gd name="T29" fmla="*/ 384 h 845"/>
                <a:gd name="T30" fmla="*/ 16 w 635"/>
                <a:gd name="T31" fmla="*/ 441 h 845"/>
                <a:gd name="T32" fmla="*/ 333 w 635"/>
                <a:gd name="T33" fmla="*/ 759 h 845"/>
                <a:gd name="T34" fmla="*/ 333 w 635"/>
                <a:gd name="T35" fmla="*/ 845 h 845"/>
                <a:gd name="T36" fmla="*/ 339 w 635"/>
                <a:gd name="T37" fmla="*/ 845 h 845"/>
                <a:gd name="T38" fmla="*/ 340 w 635"/>
                <a:gd name="T39" fmla="*/ 84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5" h="845">
                  <a:moveTo>
                    <a:pt x="340" y="845"/>
                  </a:moveTo>
                  <a:cubicBezTo>
                    <a:pt x="413" y="845"/>
                    <a:pt x="413" y="845"/>
                    <a:pt x="413" y="845"/>
                  </a:cubicBezTo>
                  <a:cubicBezTo>
                    <a:pt x="413" y="532"/>
                    <a:pt x="413" y="532"/>
                    <a:pt x="413" y="532"/>
                  </a:cubicBezTo>
                  <a:cubicBezTo>
                    <a:pt x="619" y="326"/>
                    <a:pt x="619" y="326"/>
                    <a:pt x="619" y="326"/>
                  </a:cubicBezTo>
                  <a:cubicBezTo>
                    <a:pt x="635" y="311"/>
                    <a:pt x="635" y="286"/>
                    <a:pt x="619" y="270"/>
                  </a:cubicBezTo>
                  <a:cubicBezTo>
                    <a:pt x="603" y="254"/>
                    <a:pt x="578" y="254"/>
                    <a:pt x="562" y="270"/>
                  </a:cubicBezTo>
                  <a:cubicBezTo>
                    <a:pt x="413" y="419"/>
                    <a:pt x="413" y="419"/>
                    <a:pt x="413" y="419"/>
                  </a:cubicBezTo>
                  <a:cubicBezTo>
                    <a:pt x="413" y="40"/>
                    <a:pt x="413" y="40"/>
                    <a:pt x="413" y="40"/>
                  </a:cubicBezTo>
                  <a:cubicBezTo>
                    <a:pt x="413" y="18"/>
                    <a:pt x="395" y="0"/>
                    <a:pt x="373" y="0"/>
                  </a:cubicBezTo>
                  <a:cubicBezTo>
                    <a:pt x="351" y="0"/>
                    <a:pt x="333" y="18"/>
                    <a:pt x="333" y="40"/>
                  </a:cubicBezTo>
                  <a:cubicBezTo>
                    <a:pt x="333" y="516"/>
                    <a:pt x="333" y="516"/>
                    <a:pt x="333" y="516"/>
                  </a:cubicBezTo>
                  <a:cubicBezTo>
                    <a:pt x="333" y="516"/>
                    <a:pt x="333" y="516"/>
                    <a:pt x="333" y="516"/>
                  </a:cubicBezTo>
                  <a:cubicBezTo>
                    <a:pt x="333" y="646"/>
                    <a:pt x="333" y="646"/>
                    <a:pt x="333" y="646"/>
                  </a:cubicBezTo>
                  <a:cubicBezTo>
                    <a:pt x="72" y="384"/>
                    <a:pt x="72" y="384"/>
                    <a:pt x="72" y="384"/>
                  </a:cubicBezTo>
                  <a:cubicBezTo>
                    <a:pt x="56" y="369"/>
                    <a:pt x="31" y="369"/>
                    <a:pt x="16" y="384"/>
                  </a:cubicBezTo>
                  <a:cubicBezTo>
                    <a:pt x="0" y="400"/>
                    <a:pt x="0" y="425"/>
                    <a:pt x="16" y="441"/>
                  </a:cubicBezTo>
                  <a:cubicBezTo>
                    <a:pt x="333" y="759"/>
                    <a:pt x="333" y="759"/>
                    <a:pt x="333" y="759"/>
                  </a:cubicBezTo>
                  <a:cubicBezTo>
                    <a:pt x="333" y="845"/>
                    <a:pt x="333" y="845"/>
                    <a:pt x="333" y="845"/>
                  </a:cubicBezTo>
                  <a:cubicBezTo>
                    <a:pt x="339" y="845"/>
                    <a:pt x="339" y="845"/>
                    <a:pt x="339" y="845"/>
                  </a:cubicBezTo>
                  <a:lnTo>
                    <a:pt x="340" y="8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75" name="그룹 174"/>
            <p:cNvGrpSpPr/>
            <p:nvPr/>
          </p:nvGrpSpPr>
          <p:grpSpPr>
            <a:xfrm>
              <a:off x="6042675" y="5428344"/>
              <a:ext cx="149754" cy="425966"/>
              <a:chOff x="-318293" y="3725863"/>
              <a:chExt cx="142875" cy="406400"/>
            </a:xfrm>
          </p:grpSpPr>
          <p:sp>
            <p:nvSpPr>
              <p:cNvPr id="338" name="Freeform 371"/>
              <p:cNvSpPr>
                <a:spLocks/>
              </p:cNvSpPr>
              <p:nvPr/>
            </p:nvSpPr>
            <p:spPr bwMode="auto">
              <a:xfrm>
                <a:off x="-318293" y="3725863"/>
                <a:ext cx="142875" cy="320675"/>
              </a:xfrm>
              <a:custGeom>
                <a:avLst/>
                <a:gdLst>
                  <a:gd name="T0" fmla="*/ 475 w 475"/>
                  <a:gd name="T1" fmla="*/ 545 h 1066"/>
                  <a:gd name="T2" fmla="*/ 390 w 475"/>
                  <a:gd name="T3" fmla="*/ 363 h 1066"/>
                  <a:gd name="T4" fmla="*/ 451 w 475"/>
                  <a:gd name="T5" fmla="*/ 214 h 1066"/>
                  <a:gd name="T6" fmla="*/ 238 w 475"/>
                  <a:gd name="T7" fmla="*/ 0 h 1066"/>
                  <a:gd name="T8" fmla="*/ 24 w 475"/>
                  <a:gd name="T9" fmla="*/ 214 h 1066"/>
                  <a:gd name="T10" fmla="*/ 85 w 475"/>
                  <a:gd name="T11" fmla="*/ 363 h 1066"/>
                  <a:gd name="T12" fmla="*/ 0 w 475"/>
                  <a:gd name="T13" fmla="*/ 545 h 1066"/>
                  <a:gd name="T14" fmla="*/ 97 w 475"/>
                  <a:gd name="T15" fmla="*/ 737 h 1066"/>
                  <a:gd name="T16" fmla="*/ 43 w 475"/>
                  <a:gd name="T17" fmla="*/ 871 h 1066"/>
                  <a:gd name="T18" fmla="*/ 238 w 475"/>
                  <a:gd name="T19" fmla="*/ 1066 h 1066"/>
                  <a:gd name="T20" fmla="*/ 432 w 475"/>
                  <a:gd name="T21" fmla="*/ 871 h 1066"/>
                  <a:gd name="T22" fmla="*/ 378 w 475"/>
                  <a:gd name="T23" fmla="*/ 737 h 1066"/>
                  <a:gd name="T24" fmla="*/ 475 w 475"/>
                  <a:gd name="T25" fmla="*/ 545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5" h="1066">
                    <a:moveTo>
                      <a:pt x="475" y="545"/>
                    </a:moveTo>
                    <a:cubicBezTo>
                      <a:pt x="475" y="472"/>
                      <a:pt x="442" y="407"/>
                      <a:pt x="390" y="363"/>
                    </a:cubicBezTo>
                    <a:cubicBezTo>
                      <a:pt x="428" y="325"/>
                      <a:pt x="451" y="272"/>
                      <a:pt x="451" y="214"/>
                    </a:cubicBezTo>
                    <a:cubicBezTo>
                      <a:pt x="451" y="96"/>
                      <a:pt x="356" y="0"/>
                      <a:pt x="238" y="0"/>
                    </a:cubicBezTo>
                    <a:cubicBezTo>
                      <a:pt x="120" y="0"/>
                      <a:pt x="24" y="96"/>
                      <a:pt x="24" y="214"/>
                    </a:cubicBezTo>
                    <a:cubicBezTo>
                      <a:pt x="24" y="272"/>
                      <a:pt x="48" y="325"/>
                      <a:pt x="85" y="363"/>
                    </a:cubicBezTo>
                    <a:cubicBezTo>
                      <a:pt x="33" y="407"/>
                      <a:pt x="0" y="472"/>
                      <a:pt x="0" y="545"/>
                    </a:cubicBezTo>
                    <a:cubicBezTo>
                      <a:pt x="0" y="624"/>
                      <a:pt x="39" y="693"/>
                      <a:pt x="97" y="737"/>
                    </a:cubicBezTo>
                    <a:cubicBezTo>
                      <a:pt x="64" y="771"/>
                      <a:pt x="43" y="819"/>
                      <a:pt x="43" y="871"/>
                    </a:cubicBezTo>
                    <a:cubicBezTo>
                      <a:pt x="43" y="978"/>
                      <a:pt x="130" y="1066"/>
                      <a:pt x="238" y="1066"/>
                    </a:cubicBezTo>
                    <a:cubicBezTo>
                      <a:pt x="345" y="1066"/>
                      <a:pt x="432" y="978"/>
                      <a:pt x="432" y="871"/>
                    </a:cubicBezTo>
                    <a:cubicBezTo>
                      <a:pt x="432" y="819"/>
                      <a:pt x="412" y="771"/>
                      <a:pt x="378" y="737"/>
                    </a:cubicBezTo>
                    <a:cubicBezTo>
                      <a:pt x="437" y="693"/>
                      <a:pt x="475" y="624"/>
                      <a:pt x="475" y="545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chemeClr val="accent1"/>
                  </a:gs>
                  <a:gs pos="82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9" name="Freeform 372"/>
              <p:cNvSpPr>
                <a:spLocks/>
              </p:cNvSpPr>
              <p:nvPr/>
            </p:nvSpPr>
            <p:spPr bwMode="auto">
              <a:xfrm>
                <a:off x="-281780" y="3751263"/>
                <a:ext cx="65088" cy="381000"/>
              </a:xfrm>
              <a:custGeom>
                <a:avLst/>
                <a:gdLst>
                  <a:gd name="T0" fmla="*/ 141 w 216"/>
                  <a:gd name="T1" fmla="*/ 729 h 1268"/>
                  <a:gd name="T2" fmla="*/ 132 w 216"/>
                  <a:gd name="T3" fmla="*/ 434 h 1268"/>
                  <a:gd name="T4" fmla="*/ 212 w 216"/>
                  <a:gd name="T5" fmla="*/ 322 h 1268"/>
                  <a:gd name="T6" fmla="*/ 130 w 216"/>
                  <a:gd name="T7" fmla="*/ 383 h 1268"/>
                  <a:gd name="T8" fmla="*/ 119 w 216"/>
                  <a:gd name="T9" fmla="*/ 8 h 1268"/>
                  <a:gd name="T10" fmla="*/ 111 w 216"/>
                  <a:gd name="T11" fmla="*/ 0 h 1268"/>
                  <a:gd name="T12" fmla="*/ 103 w 216"/>
                  <a:gd name="T13" fmla="*/ 8 h 1268"/>
                  <a:gd name="T14" fmla="*/ 98 w 216"/>
                  <a:gd name="T15" fmla="*/ 226 h 1268"/>
                  <a:gd name="T16" fmla="*/ 5 w 216"/>
                  <a:gd name="T17" fmla="*/ 167 h 1268"/>
                  <a:gd name="T18" fmla="*/ 97 w 216"/>
                  <a:gd name="T19" fmla="*/ 282 h 1268"/>
                  <a:gd name="T20" fmla="*/ 92 w 216"/>
                  <a:gd name="T21" fmla="*/ 535 h 1268"/>
                  <a:gd name="T22" fmla="*/ 5 w 216"/>
                  <a:gd name="T23" fmla="*/ 475 h 1268"/>
                  <a:gd name="T24" fmla="*/ 91 w 216"/>
                  <a:gd name="T25" fmla="*/ 589 h 1268"/>
                  <a:gd name="T26" fmla="*/ 73 w 216"/>
                  <a:gd name="T27" fmla="*/ 1268 h 1268"/>
                  <a:gd name="T28" fmla="*/ 164 w 216"/>
                  <a:gd name="T29" fmla="*/ 1268 h 1268"/>
                  <a:gd name="T30" fmla="*/ 142 w 216"/>
                  <a:gd name="T31" fmla="*/ 777 h 1268"/>
                  <a:gd name="T32" fmla="*/ 212 w 216"/>
                  <a:gd name="T33" fmla="*/ 670 h 1268"/>
                  <a:gd name="T34" fmla="*/ 141 w 216"/>
                  <a:gd name="T35" fmla="*/ 729 h 1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6" h="1268">
                    <a:moveTo>
                      <a:pt x="141" y="729"/>
                    </a:moveTo>
                    <a:cubicBezTo>
                      <a:pt x="132" y="434"/>
                      <a:pt x="132" y="434"/>
                      <a:pt x="132" y="434"/>
                    </a:cubicBezTo>
                    <a:cubicBezTo>
                      <a:pt x="157" y="424"/>
                      <a:pt x="216" y="394"/>
                      <a:pt x="212" y="322"/>
                    </a:cubicBezTo>
                    <a:cubicBezTo>
                      <a:pt x="212" y="322"/>
                      <a:pt x="176" y="382"/>
                      <a:pt x="130" y="383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9" y="3"/>
                      <a:pt x="115" y="0"/>
                      <a:pt x="111" y="0"/>
                    </a:cubicBezTo>
                    <a:cubicBezTo>
                      <a:pt x="106" y="0"/>
                      <a:pt x="103" y="3"/>
                      <a:pt x="103" y="8"/>
                    </a:cubicBezTo>
                    <a:cubicBezTo>
                      <a:pt x="98" y="226"/>
                      <a:pt x="98" y="226"/>
                      <a:pt x="98" y="226"/>
                    </a:cubicBezTo>
                    <a:cubicBezTo>
                      <a:pt x="47" y="236"/>
                      <a:pt x="5" y="167"/>
                      <a:pt x="5" y="167"/>
                    </a:cubicBezTo>
                    <a:cubicBezTo>
                      <a:pt x="0" y="258"/>
                      <a:pt x="97" y="282"/>
                      <a:pt x="97" y="282"/>
                    </a:cubicBezTo>
                    <a:cubicBezTo>
                      <a:pt x="92" y="535"/>
                      <a:pt x="92" y="535"/>
                      <a:pt x="92" y="535"/>
                    </a:cubicBezTo>
                    <a:cubicBezTo>
                      <a:pt x="44" y="539"/>
                      <a:pt x="5" y="475"/>
                      <a:pt x="5" y="475"/>
                    </a:cubicBezTo>
                    <a:cubicBezTo>
                      <a:pt x="1" y="552"/>
                      <a:pt x="70" y="581"/>
                      <a:pt x="91" y="589"/>
                    </a:cubicBezTo>
                    <a:cubicBezTo>
                      <a:pt x="73" y="1268"/>
                      <a:pt x="73" y="1268"/>
                      <a:pt x="73" y="1268"/>
                    </a:cubicBezTo>
                    <a:cubicBezTo>
                      <a:pt x="164" y="1268"/>
                      <a:pt x="164" y="1268"/>
                      <a:pt x="164" y="1268"/>
                    </a:cubicBezTo>
                    <a:cubicBezTo>
                      <a:pt x="142" y="777"/>
                      <a:pt x="142" y="777"/>
                      <a:pt x="142" y="777"/>
                    </a:cubicBezTo>
                    <a:cubicBezTo>
                      <a:pt x="170" y="764"/>
                      <a:pt x="216" y="733"/>
                      <a:pt x="212" y="670"/>
                    </a:cubicBezTo>
                    <a:cubicBezTo>
                      <a:pt x="212" y="670"/>
                      <a:pt x="182" y="720"/>
                      <a:pt x="141" y="729"/>
                    </a:cubicBezTo>
                    <a:close/>
                  </a:path>
                </a:pathLst>
              </a:custGeom>
              <a:solidFill>
                <a:srgbClr val="362E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76" name="그룹 175"/>
            <p:cNvGrpSpPr/>
            <p:nvPr/>
          </p:nvGrpSpPr>
          <p:grpSpPr>
            <a:xfrm>
              <a:off x="1533430" y="3590536"/>
              <a:ext cx="754591" cy="722147"/>
              <a:chOff x="1731963" y="3690939"/>
              <a:chExt cx="719931" cy="688977"/>
            </a:xfrm>
          </p:grpSpPr>
          <p:sp>
            <p:nvSpPr>
              <p:cNvPr id="319" name="Freeform 208"/>
              <p:cNvSpPr>
                <a:spLocks/>
              </p:cNvSpPr>
              <p:nvPr/>
            </p:nvSpPr>
            <p:spPr bwMode="auto">
              <a:xfrm>
                <a:off x="2069306" y="4337053"/>
                <a:ext cx="382588" cy="42863"/>
              </a:xfrm>
              <a:custGeom>
                <a:avLst/>
                <a:gdLst>
                  <a:gd name="T0" fmla="*/ 241 w 241"/>
                  <a:gd name="T1" fmla="*/ 0 h 27"/>
                  <a:gd name="T2" fmla="*/ 0 w 241"/>
                  <a:gd name="T3" fmla="*/ 0 h 27"/>
                  <a:gd name="T4" fmla="*/ 0 w 241"/>
                  <a:gd name="T5" fmla="*/ 27 h 27"/>
                  <a:gd name="T6" fmla="*/ 241 w 241"/>
                  <a:gd name="T7" fmla="*/ 27 h 27"/>
                  <a:gd name="T8" fmla="*/ 241 w 241"/>
                  <a:gd name="T9" fmla="*/ 0 h 27"/>
                  <a:gd name="T10" fmla="*/ 241 w 241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27">
                    <a:moveTo>
                      <a:pt x="241" y="0"/>
                    </a:moveTo>
                    <a:lnTo>
                      <a:pt x="0" y="0"/>
                    </a:lnTo>
                    <a:lnTo>
                      <a:pt x="0" y="27"/>
                    </a:lnTo>
                    <a:lnTo>
                      <a:pt x="241" y="27"/>
                    </a:lnTo>
                    <a:lnTo>
                      <a:pt x="241" y="0"/>
                    </a:lnTo>
                    <a:lnTo>
                      <a:pt x="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320" name="그룹 319"/>
              <p:cNvGrpSpPr/>
              <p:nvPr/>
            </p:nvGrpSpPr>
            <p:grpSpPr>
              <a:xfrm>
                <a:off x="1731963" y="3690939"/>
                <a:ext cx="714375" cy="688975"/>
                <a:chOff x="1782763" y="3683001"/>
                <a:chExt cx="714375" cy="688975"/>
              </a:xfrm>
            </p:grpSpPr>
            <p:sp>
              <p:nvSpPr>
                <p:cNvPr id="321" name="Oval 197"/>
                <p:cNvSpPr>
                  <a:spLocks noChangeArrowheads="1"/>
                </p:cNvSpPr>
                <p:nvPr/>
              </p:nvSpPr>
              <p:spPr bwMode="auto">
                <a:xfrm>
                  <a:off x="1901826" y="3875089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22" name="Oval 190"/>
                <p:cNvSpPr>
                  <a:spLocks noChangeArrowheads="1"/>
                </p:cNvSpPr>
                <p:nvPr/>
              </p:nvSpPr>
              <p:spPr bwMode="auto">
                <a:xfrm>
                  <a:off x="1789113" y="4108451"/>
                  <a:ext cx="153988" cy="152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23" name="Oval 191"/>
                <p:cNvSpPr>
                  <a:spLocks noChangeArrowheads="1"/>
                </p:cNvSpPr>
                <p:nvPr/>
              </p:nvSpPr>
              <p:spPr bwMode="auto">
                <a:xfrm>
                  <a:off x="1874838" y="4127501"/>
                  <a:ext cx="152400" cy="152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24" name="Oval 192"/>
                <p:cNvSpPr>
                  <a:spLocks noChangeArrowheads="1"/>
                </p:cNvSpPr>
                <p:nvPr/>
              </p:nvSpPr>
              <p:spPr bwMode="auto">
                <a:xfrm>
                  <a:off x="1782763" y="4017963"/>
                  <a:ext cx="152400" cy="152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25" name="Oval 193"/>
                <p:cNvSpPr>
                  <a:spLocks noChangeArrowheads="1"/>
                </p:cNvSpPr>
                <p:nvPr/>
              </p:nvSpPr>
              <p:spPr bwMode="auto">
                <a:xfrm>
                  <a:off x="2241551" y="3803651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26" name="Oval 194"/>
                <p:cNvSpPr>
                  <a:spLocks noChangeArrowheads="1"/>
                </p:cNvSpPr>
                <p:nvPr/>
              </p:nvSpPr>
              <p:spPr bwMode="auto">
                <a:xfrm>
                  <a:off x="2252663" y="4002088"/>
                  <a:ext cx="244475" cy="2444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27" name="Oval 195"/>
                <p:cNvSpPr>
                  <a:spLocks noChangeArrowheads="1"/>
                </p:cNvSpPr>
                <p:nvPr/>
              </p:nvSpPr>
              <p:spPr bwMode="auto">
                <a:xfrm>
                  <a:off x="2119313" y="4048126"/>
                  <a:ext cx="244475" cy="2444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28" name="Oval 196"/>
                <p:cNvSpPr>
                  <a:spLocks noChangeArrowheads="1"/>
                </p:cNvSpPr>
                <p:nvPr/>
              </p:nvSpPr>
              <p:spPr bwMode="auto">
                <a:xfrm>
                  <a:off x="1949451" y="4037013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29" name="Oval 197"/>
                <p:cNvSpPr>
                  <a:spLocks noChangeArrowheads="1"/>
                </p:cNvSpPr>
                <p:nvPr/>
              </p:nvSpPr>
              <p:spPr bwMode="auto">
                <a:xfrm>
                  <a:off x="1812926" y="3925888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30" name="Oval 199"/>
                <p:cNvSpPr>
                  <a:spLocks noChangeArrowheads="1"/>
                </p:cNvSpPr>
                <p:nvPr/>
              </p:nvSpPr>
              <p:spPr bwMode="auto">
                <a:xfrm>
                  <a:off x="1849438" y="3748088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31" name="Oval 200"/>
                <p:cNvSpPr>
                  <a:spLocks noChangeArrowheads="1"/>
                </p:cNvSpPr>
                <p:nvPr/>
              </p:nvSpPr>
              <p:spPr bwMode="auto">
                <a:xfrm>
                  <a:off x="1951038" y="3727451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32" name="Oval 201"/>
                <p:cNvSpPr>
                  <a:spLocks noChangeArrowheads="1"/>
                </p:cNvSpPr>
                <p:nvPr/>
              </p:nvSpPr>
              <p:spPr bwMode="auto">
                <a:xfrm>
                  <a:off x="2017713" y="3683001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33" name="Oval 202"/>
                <p:cNvSpPr>
                  <a:spLocks noChangeArrowheads="1"/>
                </p:cNvSpPr>
                <p:nvPr/>
              </p:nvSpPr>
              <p:spPr bwMode="auto">
                <a:xfrm>
                  <a:off x="2117726" y="3748088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34" name="Oval 203"/>
                <p:cNvSpPr>
                  <a:spLocks noChangeArrowheads="1"/>
                </p:cNvSpPr>
                <p:nvPr/>
              </p:nvSpPr>
              <p:spPr bwMode="auto">
                <a:xfrm>
                  <a:off x="2057401" y="3865563"/>
                  <a:ext cx="258763" cy="25876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35" name="Freeform 204"/>
                <p:cNvSpPr>
                  <a:spLocks/>
                </p:cNvSpPr>
                <p:nvPr/>
              </p:nvSpPr>
              <p:spPr bwMode="auto">
                <a:xfrm>
                  <a:off x="2117726" y="3833813"/>
                  <a:ext cx="30163" cy="538163"/>
                </a:xfrm>
                <a:custGeom>
                  <a:avLst/>
                  <a:gdLst>
                    <a:gd name="T0" fmla="*/ 0 w 19"/>
                    <a:gd name="T1" fmla="*/ 339 h 339"/>
                    <a:gd name="T2" fmla="*/ 7 w 19"/>
                    <a:gd name="T3" fmla="*/ 0 h 339"/>
                    <a:gd name="T4" fmla="*/ 19 w 19"/>
                    <a:gd name="T5" fmla="*/ 339 h 339"/>
                    <a:gd name="T6" fmla="*/ 0 w 19"/>
                    <a:gd name="T7" fmla="*/ 339 h 339"/>
                    <a:gd name="T8" fmla="*/ 0 w 19"/>
                    <a:gd name="T9" fmla="*/ 339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339">
                      <a:moveTo>
                        <a:pt x="0" y="339"/>
                      </a:moveTo>
                      <a:lnTo>
                        <a:pt x="7" y="0"/>
                      </a:lnTo>
                      <a:lnTo>
                        <a:pt x="19" y="339"/>
                      </a:lnTo>
                      <a:lnTo>
                        <a:pt x="0" y="339"/>
                      </a:lnTo>
                      <a:lnTo>
                        <a:pt x="0" y="339"/>
                      </a:lnTo>
                      <a:close/>
                    </a:path>
                  </a:pathLst>
                </a:custGeom>
                <a:solidFill>
                  <a:srgbClr val="362E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36" name="Freeform 206"/>
                <p:cNvSpPr>
                  <a:spLocks/>
                </p:cNvSpPr>
                <p:nvPr/>
              </p:nvSpPr>
              <p:spPr bwMode="auto">
                <a:xfrm>
                  <a:off x="2006600" y="4046539"/>
                  <a:ext cx="115888" cy="123825"/>
                </a:xfrm>
                <a:custGeom>
                  <a:avLst/>
                  <a:gdLst>
                    <a:gd name="T0" fmla="*/ 73 w 73"/>
                    <a:gd name="T1" fmla="*/ 78 h 78"/>
                    <a:gd name="T2" fmla="*/ 0 w 73"/>
                    <a:gd name="T3" fmla="*/ 0 h 78"/>
                    <a:gd name="T4" fmla="*/ 73 w 73"/>
                    <a:gd name="T5" fmla="*/ 58 h 78"/>
                    <a:gd name="T6" fmla="*/ 73 w 73"/>
                    <a:gd name="T7" fmla="*/ 78 h 78"/>
                    <a:gd name="T8" fmla="*/ 73 w 73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78">
                      <a:moveTo>
                        <a:pt x="73" y="78"/>
                      </a:moveTo>
                      <a:lnTo>
                        <a:pt x="0" y="0"/>
                      </a:lnTo>
                      <a:lnTo>
                        <a:pt x="73" y="58"/>
                      </a:lnTo>
                      <a:lnTo>
                        <a:pt x="73" y="78"/>
                      </a:lnTo>
                      <a:lnTo>
                        <a:pt x="73" y="78"/>
                      </a:lnTo>
                      <a:close/>
                    </a:path>
                  </a:pathLst>
                </a:custGeom>
                <a:solidFill>
                  <a:srgbClr val="362E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37" name="Freeform 207"/>
                <p:cNvSpPr>
                  <a:spLocks/>
                </p:cNvSpPr>
                <p:nvPr/>
              </p:nvSpPr>
              <p:spPr bwMode="auto">
                <a:xfrm>
                  <a:off x="2132013" y="3990976"/>
                  <a:ext cx="96838" cy="153988"/>
                </a:xfrm>
                <a:custGeom>
                  <a:avLst/>
                  <a:gdLst>
                    <a:gd name="T0" fmla="*/ 0 w 61"/>
                    <a:gd name="T1" fmla="*/ 74 h 97"/>
                    <a:gd name="T2" fmla="*/ 61 w 61"/>
                    <a:gd name="T3" fmla="*/ 0 h 97"/>
                    <a:gd name="T4" fmla="*/ 0 w 61"/>
                    <a:gd name="T5" fmla="*/ 97 h 97"/>
                    <a:gd name="T6" fmla="*/ 0 w 61"/>
                    <a:gd name="T7" fmla="*/ 74 h 97"/>
                    <a:gd name="T8" fmla="*/ 0 w 61"/>
                    <a:gd name="T9" fmla="*/ 74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97">
                      <a:moveTo>
                        <a:pt x="0" y="74"/>
                      </a:moveTo>
                      <a:lnTo>
                        <a:pt x="61" y="0"/>
                      </a:lnTo>
                      <a:lnTo>
                        <a:pt x="0" y="97"/>
                      </a:lnTo>
                      <a:lnTo>
                        <a:pt x="0" y="74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362E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77" name="그룹 176"/>
            <p:cNvGrpSpPr/>
            <p:nvPr/>
          </p:nvGrpSpPr>
          <p:grpSpPr>
            <a:xfrm>
              <a:off x="3819668" y="4905037"/>
              <a:ext cx="754591" cy="722147"/>
              <a:chOff x="1731963" y="3690939"/>
              <a:chExt cx="719931" cy="688977"/>
            </a:xfrm>
          </p:grpSpPr>
          <p:sp>
            <p:nvSpPr>
              <p:cNvPr id="300" name="Freeform 208"/>
              <p:cNvSpPr>
                <a:spLocks/>
              </p:cNvSpPr>
              <p:nvPr/>
            </p:nvSpPr>
            <p:spPr bwMode="auto">
              <a:xfrm>
                <a:off x="2069306" y="4337053"/>
                <a:ext cx="382588" cy="42863"/>
              </a:xfrm>
              <a:custGeom>
                <a:avLst/>
                <a:gdLst>
                  <a:gd name="T0" fmla="*/ 241 w 241"/>
                  <a:gd name="T1" fmla="*/ 0 h 27"/>
                  <a:gd name="T2" fmla="*/ 0 w 241"/>
                  <a:gd name="T3" fmla="*/ 0 h 27"/>
                  <a:gd name="T4" fmla="*/ 0 w 241"/>
                  <a:gd name="T5" fmla="*/ 27 h 27"/>
                  <a:gd name="T6" fmla="*/ 241 w 241"/>
                  <a:gd name="T7" fmla="*/ 27 h 27"/>
                  <a:gd name="T8" fmla="*/ 241 w 241"/>
                  <a:gd name="T9" fmla="*/ 0 h 27"/>
                  <a:gd name="T10" fmla="*/ 241 w 241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27">
                    <a:moveTo>
                      <a:pt x="241" y="0"/>
                    </a:moveTo>
                    <a:lnTo>
                      <a:pt x="0" y="0"/>
                    </a:lnTo>
                    <a:lnTo>
                      <a:pt x="0" y="27"/>
                    </a:lnTo>
                    <a:lnTo>
                      <a:pt x="241" y="27"/>
                    </a:lnTo>
                    <a:lnTo>
                      <a:pt x="241" y="0"/>
                    </a:lnTo>
                    <a:lnTo>
                      <a:pt x="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301" name="그룹 300"/>
              <p:cNvGrpSpPr/>
              <p:nvPr/>
            </p:nvGrpSpPr>
            <p:grpSpPr>
              <a:xfrm>
                <a:off x="1731963" y="3690939"/>
                <a:ext cx="714375" cy="688975"/>
                <a:chOff x="1782763" y="3683001"/>
                <a:chExt cx="714375" cy="688975"/>
              </a:xfrm>
            </p:grpSpPr>
            <p:sp>
              <p:nvSpPr>
                <p:cNvPr id="302" name="Oval 197"/>
                <p:cNvSpPr>
                  <a:spLocks noChangeArrowheads="1"/>
                </p:cNvSpPr>
                <p:nvPr/>
              </p:nvSpPr>
              <p:spPr bwMode="auto">
                <a:xfrm>
                  <a:off x="1901826" y="3875089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3" name="Oval 190"/>
                <p:cNvSpPr>
                  <a:spLocks noChangeArrowheads="1"/>
                </p:cNvSpPr>
                <p:nvPr/>
              </p:nvSpPr>
              <p:spPr bwMode="auto">
                <a:xfrm>
                  <a:off x="1789113" y="4108451"/>
                  <a:ext cx="153988" cy="152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4" name="Oval 191"/>
                <p:cNvSpPr>
                  <a:spLocks noChangeArrowheads="1"/>
                </p:cNvSpPr>
                <p:nvPr/>
              </p:nvSpPr>
              <p:spPr bwMode="auto">
                <a:xfrm>
                  <a:off x="1874838" y="4127501"/>
                  <a:ext cx="152400" cy="152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5" name="Oval 192"/>
                <p:cNvSpPr>
                  <a:spLocks noChangeArrowheads="1"/>
                </p:cNvSpPr>
                <p:nvPr/>
              </p:nvSpPr>
              <p:spPr bwMode="auto">
                <a:xfrm>
                  <a:off x="1782763" y="4017963"/>
                  <a:ext cx="152400" cy="152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6" name="Oval 193"/>
                <p:cNvSpPr>
                  <a:spLocks noChangeArrowheads="1"/>
                </p:cNvSpPr>
                <p:nvPr/>
              </p:nvSpPr>
              <p:spPr bwMode="auto">
                <a:xfrm>
                  <a:off x="2241551" y="3803651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7" name="Oval 194"/>
                <p:cNvSpPr>
                  <a:spLocks noChangeArrowheads="1"/>
                </p:cNvSpPr>
                <p:nvPr/>
              </p:nvSpPr>
              <p:spPr bwMode="auto">
                <a:xfrm>
                  <a:off x="2252663" y="4002088"/>
                  <a:ext cx="244475" cy="2444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8" name="Oval 195"/>
                <p:cNvSpPr>
                  <a:spLocks noChangeArrowheads="1"/>
                </p:cNvSpPr>
                <p:nvPr/>
              </p:nvSpPr>
              <p:spPr bwMode="auto">
                <a:xfrm>
                  <a:off x="2119313" y="4048126"/>
                  <a:ext cx="244475" cy="2444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9" name="Oval 196"/>
                <p:cNvSpPr>
                  <a:spLocks noChangeArrowheads="1"/>
                </p:cNvSpPr>
                <p:nvPr/>
              </p:nvSpPr>
              <p:spPr bwMode="auto">
                <a:xfrm>
                  <a:off x="1949451" y="4037013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0" name="Oval 197"/>
                <p:cNvSpPr>
                  <a:spLocks noChangeArrowheads="1"/>
                </p:cNvSpPr>
                <p:nvPr/>
              </p:nvSpPr>
              <p:spPr bwMode="auto">
                <a:xfrm>
                  <a:off x="1812926" y="3925888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1" name="Oval 199"/>
                <p:cNvSpPr>
                  <a:spLocks noChangeArrowheads="1"/>
                </p:cNvSpPr>
                <p:nvPr/>
              </p:nvSpPr>
              <p:spPr bwMode="auto">
                <a:xfrm>
                  <a:off x="1849438" y="3748088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2" name="Oval 200"/>
                <p:cNvSpPr>
                  <a:spLocks noChangeArrowheads="1"/>
                </p:cNvSpPr>
                <p:nvPr/>
              </p:nvSpPr>
              <p:spPr bwMode="auto">
                <a:xfrm>
                  <a:off x="1951038" y="3727451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3" name="Oval 201"/>
                <p:cNvSpPr>
                  <a:spLocks noChangeArrowheads="1"/>
                </p:cNvSpPr>
                <p:nvPr/>
              </p:nvSpPr>
              <p:spPr bwMode="auto">
                <a:xfrm>
                  <a:off x="2017713" y="3683001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4" name="Oval 202"/>
                <p:cNvSpPr>
                  <a:spLocks noChangeArrowheads="1"/>
                </p:cNvSpPr>
                <p:nvPr/>
              </p:nvSpPr>
              <p:spPr bwMode="auto">
                <a:xfrm>
                  <a:off x="2117726" y="3748088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5" name="Oval 203"/>
                <p:cNvSpPr>
                  <a:spLocks noChangeArrowheads="1"/>
                </p:cNvSpPr>
                <p:nvPr/>
              </p:nvSpPr>
              <p:spPr bwMode="auto">
                <a:xfrm>
                  <a:off x="2057401" y="3865563"/>
                  <a:ext cx="258763" cy="25876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6" name="Freeform 204"/>
                <p:cNvSpPr>
                  <a:spLocks/>
                </p:cNvSpPr>
                <p:nvPr/>
              </p:nvSpPr>
              <p:spPr bwMode="auto">
                <a:xfrm>
                  <a:off x="2117726" y="3833813"/>
                  <a:ext cx="30163" cy="538163"/>
                </a:xfrm>
                <a:custGeom>
                  <a:avLst/>
                  <a:gdLst>
                    <a:gd name="T0" fmla="*/ 0 w 19"/>
                    <a:gd name="T1" fmla="*/ 339 h 339"/>
                    <a:gd name="T2" fmla="*/ 7 w 19"/>
                    <a:gd name="T3" fmla="*/ 0 h 339"/>
                    <a:gd name="T4" fmla="*/ 19 w 19"/>
                    <a:gd name="T5" fmla="*/ 339 h 339"/>
                    <a:gd name="T6" fmla="*/ 0 w 19"/>
                    <a:gd name="T7" fmla="*/ 339 h 339"/>
                    <a:gd name="T8" fmla="*/ 0 w 19"/>
                    <a:gd name="T9" fmla="*/ 339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339">
                      <a:moveTo>
                        <a:pt x="0" y="339"/>
                      </a:moveTo>
                      <a:lnTo>
                        <a:pt x="7" y="0"/>
                      </a:lnTo>
                      <a:lnTo>
                        <a:pt x="19" y="339"/>
                      </a:lnTo>
                      <a:lnTo>
                        <a:pt x="0" y="339"/>
                      </a:lnTo>
                      <a:lnTo>
                        <a:pt x="0" y="339"/>
                      </a:lnTo>
                      <a:close/>
                    </a:path>
                  </a:pathLst>
                </a:custGeom>
                <a:solidFill>
                  <a:srgbClr val="362E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7" name="Freeform 206"/>
                <p:cNvSpPr>
                  <a:spLocks/>
                </p:cNvSpPr>
                <p:nvPr/>
              </p:nvSpPr>
              <p:spPr bwMode="auto">
                <a:xfrm>
                  <a:off x="2006600" y="4046539"/>
                  <a:ext cx="115888" cy="123825"/>
                </a:xfrm>
                <a:custGeom>
                  <a:avLst/>
                  <a:gdLst>
                    <a:gd name="T0" fmla="*/ 73 w 73"/>
                    <a:gd name="T1" fmla="*/ 78 h 78"/>
                    <a:gd name="T2" fmla="*/ 0 w 73"/>
                    <a:gd name="T3" fmla="*/ 0 h 78"/>
                    <a:gd name="T4" fmla="*/ 73 w 73"/>
                    <a:gd name="T5" fmla="*/ 58 h 78"/>
                    <a:gd name="T6" fmla="*/ 73 w 73"/>
                    <a:gd name="T7" fmla="*/ 78 h 78"/>
                    <a:gd name="T8" fmla="*/ 73 w 73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78">
                      <a:moveTo>
                        <a:pt x="73" y="78"/>
                      </a:moveTo>
                      <a:lnTo>
                        <a:pt x="0" y="0"/>
                      </a:lnTo>
                      <a:lnTo>
                        <a:pt x="73" y="58"/>
                      </a:lnTo>
                      <a:lnTo>
                        <a:pt x="73" y="78"/>
                      </a:lnTo>
                      <a:lnTo>
                        <a:pt x="73" y="78"/>
                      </a:lnTo>
                      <a:close/>
                    </a:path>
                  </a:pathLst>
                </a:custGeom>
                <a:solidFill>
                  <a:srgbClr val="362E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8" name="Freeform 207"/>
                <p:cNvSpPr>
                  <a:spLocks/>
                </p:cNvSpPr>
                <p:nvPr/>
              </p:nvSpPr>
              <p:spPr bwMode="auto">
                <a:xfrm>
                  <a:off x="2132013" y="3990976"/>
                  <a:ext cx="96838" cy="153988"/>
                </a:xfrm>
                <a:custGeom>
                  <a:avLst/>
                  <a:gdLst>
                    <a:gd name="T0" fmla="*/ 0 w 61"/>
                    <a:gd name="T1" fmla="*/ 74 h 97"/>
                    <a:gd name="T2" fmla="*/ 61 w 61"/>
                    <a:gd name="T3" fmla="*/ 0 h 97"/>
                    <a:gd name="T4" fmla="*/ 0 w 61"/>
                    <a:gd name="T5" fmla="*/ 97 h 97"/>
                    <a:gd name="T6" fmla="*/ 0 w 61"/>
                    <a:gd name="T7" fmla="*/ 74 h 97"/>
                    <a:gd name="T8" fmla="*/ 0 w 61"/>
                    <a:gd name="T9" fmla="*/ 74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97">
                      <a:moveTo>
                        <a:pt x="0" y="74"/>
                      </a:moveTo>
                      <a:lnTo>
                        <a:pt x="61" y="0"/>
                      </a:lnTo>
                      <a:lnTo>
                        <a:pt x="0" y="97"/>
                      </a:lnTo>
                      <a:lnTo>
                        <a:pt x="0" y="74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362E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78" name="그룹 177"/>
            <p:cNvGrpSpPr/>
            <p:nvPr/>
          </p:nvGrpSpPr>
          <p:grpSpPr>
            <a:xfrm>
              <a:off x="1944420" y="5244480"/>
              <a:ext cx="753760" cy="515818"/>
              <a:chOff x="2124075" y="5268914"/>
              <a:chExt cx="719138" cy="492125"/>
            </a:xfrm>
          </p:grpSpPr>
          <p:sp>
            <p:nvSpPr>
              <p:cNvPr id="290" name="Freeform 208"/>
              <p:cNvSpPr>
                <a:spLocks/>
              </p:cNvSpPr>
              <p:nvPr/>
            </p:nvSpPr>
            <p:spPr bwMode="auto">
              <a:xfrm>
                <a:off x="2579688" y="5676276"/>
                <a:ext cx="263525" cy="84763"/>
              </a:xfrm>
              <a:custGeom>
                <a:avLst/>
                <a:gdLst>
                  <a:gd name="T0" fmla="*/ 241 w 241"/>
                  <a:gd name="T1" fmla="*/ 0 h 27"/>
                  <a:gd name="T2" fmla="*/ 0 w 241"/>
                  <a:gd name="T3" fmla="*/ 0 h 27"/>
                  <a:gd name="T4" fmla="*/ 0 w 241"/>
                  <a:gd name="T5" fmla="*/ 27 h 27"/>
                  <a:gd name="T6" fmla="*/ 241 w 241"/>
                  <a:gd name="T7" fmla="*/ 27 h 27"/>
                  <a:gd name="T8" fmla="*/ 241 w 241"/>
                  <a:gd name="T9" fmla="*/ 0 h 27"/>
                  <a:gd name="T10" fmla="*/ 241 w 241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27">
                    <a:moveTo>
                      <a:pt x="241" y="0"/>
                    </a:moveTo>
                    <a:lnTo>
                      <a:pt x="0" y="0"/>
                    </a:lnTo>
                    <a:lnTo>
                      <a:pt x="0" y="27"/>
                    </a:lnTo>
                    <a:lnTo>
                      <a:pt x="241" y="27"/>
                    </a:lnTo>
                    <a:lnTo>
                      <a:pt x="241" y="0"/>
                    </a:lnTo>
                    <a:lnTo>
                      <a:pt x="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291" name="그룹 290"/>
              <p:cNvGrpSpPr/>
              <p:nvPr/>
            </p:nvGrpSpPr>
            <p:grpSpPr>
              <a:xfrm>
                <a:off x="2124075" y="5268914"/>
                <a:ext cx="487363" cy="490538"/>
                <a:chOff x="2124075" y="5268914"/>
                <a:chExt cx="487363" cy="490538"/>
              </a:xfrm>
            </p:grpSpPr>
            <p:sp>
              <p:nvSpPr>
                <p:cNvPr id="292" name="Freeform 317"/>
                <p:cNvSpPr>
                  <a:spLocks/>
                </p:cNvSpPr>
                <p:nvPr/>
              </p:nvSpPr>
              <p:spPr bwMode="auto">
                <a:xfrm>
                  <a:off x="2241550" y="5268914"/>
                  <a:ext cx="369888" cy="117475"/>
                </a:xfrm>
                <a:custGeom>
                  <a:avLst/>
                  <a:gdLst>
                    <a:gd name="T0" fmla="*/ 0 w 233"/>
                    <a:gd name="T1" fmla="*/ 0 h 74"/>
                    <a:gd name="T2" fmla="*/ 158 w 233"/>
                    <a:gd name="T3" fmla="*/ 0 h 74"/>
                    <a:gd name="T4" fmla="*/ 233 w 233"/>
                    <a:gd name="T5" fmla="*/ 74 h 74"/>
                    <a:gd name="T6" fmla="*/ 75 w 233"/>
                    <a:gd name="T7" fmla="*/ 74 h 74"/>
                    <a:gd name="T8" fmla="*/ 0 w 233"/>
                    <a:gd name="T9" fmla="*/ 0 h 74"/>
                    <a:gd name="T10" fmla="*/ 0 w 233"/>
                    <a:gd name="T11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3" h="74">
                      <a:moveTo>
                        <a:pt x="0" y="0"/>
                      </a:moveTo>
                      <a:lnTo>
                        <a:pt x="158" y="0"/>
                      </a:lnTo>
                      <a:lnTo>
                        <a:pt x="233" y="74"/>
                      </a:lnTo>
                      <a:lnTo>
                        <a:pt x="75" y="7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3" name="Freeform 318"/>
                <p:cNvSpPr>
                  <a:spLocks/>
                </p:cNvSpPr>
                <p:nvPr/>
              </p:nvSpPr>
              <p:spPr bwMode="auto">
                <a:xfrm>
                  <a:off x="2360613" y="5386389"/>
                  <a:ext cx="250825" cy="373063"/>
                </a:xfrm>
                <a:custGeom>
                  <a:avLst/>
                  <a:gdLst>
                    <a:gd name="T0" fmla="*/ 158 w 158"/>
                    <a:gd name="T1" fmla="*/ 235 h 235"/>
                    <a:gd name="T2" fmla="*/ 0 w 158"/>
                    <a:gd name="T3" fmla="*/ 235 h 235"/>
                    <a:gd name="T4" fmla="*/ 0 w 158"/>
                    <a:gd name="T5" fmla="*/ 0 h 235"/>
                    <a:gd name="T6" fmla="*/ 158 w 158"/>
                    <a:gd name="T7" fmla="*/ 0 h 235"/>
                    <a:gd name="T8" fmla="*/ 158 w 158"/>
                    <a:gd name="T9" fmla="*/ 235 h 235"/>
                    <a:gd name="T10" fmla="*/ 158 w 158"/>
                    <a:gd name="T11" fmla="*/ 235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8" h="235">
                      <a:moveTo>
                        <a:pt x="158" y="235"/>
                      </a:moveTo>
                      <a:lnTo>
                        <a:pt x="0" y="235"/>
                      </a:lnTo>
                      <a:lnTo>
                        <a:pt x="0" y="0"/>
                      </a:lnTo>
                      <a:lnTo>
                        <a:pt x="158" y="0"/>
                      </a:lnTo>
                      <a:lnTo>
                        <a:pt x="158" y="235"/>
                      </a:lnTo>
                      <a:lnTo>
                        <a:pt x="158" y="235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4" name="Freeform 319"/>
                <p:cNvSpPr>
                  <a:spLocks/>
                </p:cNvSpPr>
                <p:nvPr/>
              </p:nvSpPr>
              <p:spPr bwMode="auto">
                <a:xfrm>
                  <a:off x="2124075" y="5268914"/>
                  <a:ext cx="236538" cy="490538"/>
                </a:xfrm>
                <a:custGeom>
                  <a:avLst/>
                  <a:gdLst>
                    <a:gd name="T0" fmla="*/ 387 w 787"/>
                    <a:gd name="T1" fmla="*/ 0 h 1633"/>
                    <a:gd name="T2" fmla="*/ 0 w 787"/>
                    <a:gd name="T3" fmla="*/ 387 h 1633"/>
                    <a:gd name="T4" fmla="*/ 0 w 787"/>
                    <a:gd name="T5" fmla="*/ 1633 h 1633"/>
                    <a:gd name="T6" fmla="*/ 164 w 787"/>
                    <a:gd name="T7" fmla="*/ 1633 h 1633"/>
                    <a:gd name="T8" fmla="*/ 164 w 787"/>
                    <a:gd name="T9" fmla="*/ 1134 h 1633"/>
                    <a:gd name="T10" fmla="*/ 387 w 787"/>
                    <a:gd name="T11" fmla="*/ 912 h 1633"/>
                    <a:gd name="T12" fmla="*/ 609 w 787"/>
                    <a:gd name="T13" fmla="*/ 1134 h 1633"/>
                    <a:gd name="T14" fmla="*/ 609 w 787"/>
                    <a:gd name="T15" fmla="*/ 1633 h 1633"/>
                    <a:gd name="T16" fmla="*/ 787 w 787"/>
                    <a:gd name="T17" fmla="*/ 1633 h 1633"/>
                    <a:gd name="T18" fmla="*/ 787 w 787"/>
                    <a:gd name="T19" fmla="*/ 394 h 1633"/>
                    <a:gd name="T20" fmla="*/ 387 w 787"/>
                    <a:gd name="T21" fmla="*/ 0 h 16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87" h="1633">
                      <a:moveTo>
                        <a:pt x="387" y="0"/>
                      </a:move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0" y="1633"/>
                        <a:pt x="0" y="1633"/>
                        <a:pt x="0" y="1633"/>
                      </a:cubicBezTo>
                      <a:cubicBezTo>
                        <a:pt x="164" y="1633"/>
                        <a:pt x="164" y="1633"/>
                        <a:pt x="164" y="1633"/>
                      </a:cubicBezTo>
                      <a:cubicBezTo>
                        <a:pt x="164" y="1134"/>
                        <a:pt x="164" y="1134"/>
                        <a:pt x="164" y="1134"/>
                      </a:cubicBezTo>
                      <a:cubicBezTo>
                        <a:pt x="164" y="1012"/>
                        <a:pt x="264" y="912"/>
                        <a:pt x="387" y="912"/>
                      </a:cubicBezTo>
                      <a:cubicBezTo>
                        <a:pt x="510" y="912"/>
                        <a:pt x="609" y="1012"/>
                        <a:pt x="609" y="1134"/>
                      </a:cubicBezTo>
                      <a:cubicBezTo>
                        <a:pt x="609" y="1633"/>
                        <a:pt x="609" y="1633"/>
                        <a:pt x="609" y="1633"/>
                      </a:cubicBezTo>
                      <a:cubicBezTo>
                        <a:pt x="787" y="1633"/>
                        <a:pt x="787" y="1633"/>
                        <a:pt x="787" y="1633"/>
                      </a:cubicBezTo>
                      <a:cubicBezTo>
                        <a:pt x="787" y="394"/>
                        <a:pt x="787" y="394"/>
                        <a:pt x="787" y="394"/>
                      </a:cubicBezTo>
                      <a:lnTo>
                        <a:pt x="387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5" name="Freeform 320"/>
                <p:cNvSpPr>
                  <a:spLocks noEditPoints="1"/>
                </p:cNvSpPr>
                <p:nvPr/>
              </p:nvSpPr>
              <p:spPr bwMode="auto">
                <a:xfrm>
                  <a:off x="2197100" y="5400676"/>
                  <a:ext cx="87313" cy="85725"/>
                </a:xfrm>
                <a:custGeom>
                  <a:avLst/>
                  <a:gdLst>
                    <a:gd name="T0" fmla="*/ 161 w 292"/>
                    <a:gd name="T1" fmla="*/ 0 h 285"/>
                    <a:gd name="T2" fmla="*/ 161 w 292"/>
                    <a:gd name="T3" fmla="*/ 131 h 285"/>
                    <a:gd name="T4" fmla="*/ 292 w 292"/>
                    <a:gd name="T5" fmla="*/ 131 h 285"/>
                    <a:gd name="T6" fmla="*/ 161 w 292"/>
                    <a:gd name="T7" fmla="*/ 0 h 285"/>
                    <a:gd name="T8" fmla="*/ 0 w 292"/>
                    <a:gd name="T9" fmla="*/ 131 h 285"/>
                    <a:gd name="T10" fmla="*/ 131 w 292"/>
                    <a:gd name="T11" fmla="*/ 131 h 285"/>
                    <a:gd name="T12" fmla="*/ 131 w 292"/>
                    <a:gd name="T13" fmla="*/ 0 h 285"/>
                    <a:gd name="T14" fmla="*/ 0 w 292"/>
                    <a:gd name="T15" fmla="*/ 131 h 285"/>
                    <a:gd name="T16" fmla="*/ 292 w 292"/>
                    <a:gd name="T17" fmla="*/ 155 h 285"/>
                    <a:gd name="T18" fmla="*/ 161 w 292"/>
                    <a:gd name="T19" fmla="*/ 155 h 285"/>
                    <a:gd name="T20" fmla="*/ 161 w 292"/>
                    <a:gd name="T21" fmla="*/ 285 h 285"/>
                    <a:gd name="T22" fmla="*/ 292 w 292"/>
                    <a:gd name="T23" fmla="*/ 285 h 285"/>
                    <a:gd name="T24" fmla="*/ 292 w 292"/>
                    <a:gd name="T25" fmla="*/ 155 h 285"/>
                    <a:gd name="T26" fmla="*/ 0 w 292"/>
                    <a:gd name="T27" fmla="*/ 155 h 285"/>
                    <a:gd name="T28" fmla="*/ 0 w 292"/>
                    <a:gd name="T29" fmla="*/ 285 h 285"/>
                    <a:gd name="T30" fmla="*/ 131 w 292"/>
                    <a:gd name="T31" fmla="*/ 285 h 285"/>
                    <a:gd name="T32" fmla="*/ 131 w 292"/>
                    <a:gd name="T33" fmla="*/ 155 h 285"/>
                    <a:gd name="T34" fmla="*/ 0 w 292"/>
                    <a:gd name="T35" fmla="*/ 155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92" h="285">
                      <a:moveTo>
                        <a:pt x="161" y="0"/>
                      </a:moveTo>
                      <a:cubicBezTo>
                        <a:pt x="161" y="131"/>
                        <a:pt x="161" y="131"/>
                        <a:pt x="161" y="131"/>
                      </a:cubicBezTo>
                      <a:cubicBezTo>
                        <a:pt x="292" y="131"/>
                        <a:pt x="292" y="131"/>
                        <a:pt x="292" y="131"/>
                      </a:cubicBezTo>
                      <a:cubicBezTo>
                        <a:pt x="292" y="59"/>
                        <a:pt x="233" y="0"/>
                        <a:pt x="161" y="0"/>
                      </a:cubicBezTo>
                      <a:close/>
                      <a:moveTo>
                        <a:pt x="0" y="131"/>
                      </a:moveTo>
                      <a:cubicBezTo>
                        <a:pt x="131" y="131"/>
                        <a:pt x="131" y="131"/>
                        <a:pt x="131" y="131"/>
                      </a:cubicBezTo>
                      <a:cubicBezTo>
                        <a:pt x="131" y="0"/>
                        <a:pt x="131" y="0"/>
                        <a:pt x="131" y="0"/>
                      </a:cubicBezTo>
                      <a:cubicBezTo>
                        <a:pt x="59" y="0"/>
                        <a:pt x="0" y="59"/>
                        <a:pt x="0" y="131"/>
                      </a:cubicBezTo>
                      <a:close/>
                      <a:moveTo>
                        <a:pt x="292" y="155"/>
                      </a:moveTo>
                      <a:cubicBezTo>
                        <a:pt x="161" y="155"/>
                        <a:pt x="161" y="155"/>
                        <a:pt x="161" y="155"/>
                      </a:cubicBezTo>
                      <a:cubicBezTo>
                        <a:pt x="161" y="285"/>
                        <a:pt x="161" y="285"/>
                        <a:pt x="161" y="285"/>
                      </a:cubicBezTo>
                      <a:cubicBezTo>
                        <a:pt x="292" y="285"/>
                        <a:pt x="292" y="285"/>
                        <a:pt x="292" y="285"/>
                      </a:cubicBezTo>
                      <a:lnTo>
                        <a:pt x="292" y="155"/>
                      </a:lnTo>
                      <a:close/>
                      <a:moveTo>
                        <a:pt x="0" y="155"/>
                      </a:moveTo>
                      <a:cubicBezTo>
                        <a:pt x="0" y="285"/>
                        <a:pt x="0" y="285"/>
                        <a:pt x="0" y="285"/>
                      </a:cubicBezTo>
                      <a:cubicBezTo>
                        <a:pt x="131" y="285"/>
                        <a:pt x="131" y="285"/>
                        <a:pt x="131" y="285"/>
                      </a:cubicBezTo>
                      <a:cubicBezTo>
                        <a:pt x="131" y="155"/>
                        <a:pt x="131" y="155"/>
                        <a:pt x="131" y="155"/>
                      </a:cubicBezTo>
                      <a:lnTo>
                        <a:pt x="0" y="15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6" name="Freeform 321"/>
                <p:cNvSpPr>
                  <a:spLocks/>
                </p:cNvSpPr>
                <p:nvPr/>
              </p:nvSpPr>
              <p:spPr bwMode="auto">
                <a:xfrm>
                  <a:off x="2406650" y="5427664"/>
                  <a:ext cx="68263" cy="95250"/>
                </a:xfrm>
                <a:custGeom>
                  <a:avLst/>
                  <a:gdLst>
                    <a:gd name="T0" fmla="*/ 43 w 43"/>
                    <a:gd name="T1" fmla="*/ 60 h 60"/>
                    <a:gd name="T2" fmla="*/ 43 w 43"/>
                    <a:gd name="T3" fmla="*/ 0 h 60"/>
                    <a:gd name="T4" fmla="*/ 0 w 43"/>
                    <a:gd name="T5" fmla="*/ 0 h 60"/>
                    <a:gd name="T6" fmla="*/ 0 w 43"/>
                    <a:gd name="T7" fmla="*/ 60 h 60"/>
                    <a:gd name="T8" fmla="*/ 43 w 43"/>
                    <a:gd name="T9" fmla="*/ 60 h 60"/>
                    <a:gd name="T10" fmla="*/ 43 w 43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60">
                      <a:moveTo>
                        <a:pt x="43" y="60"/>
                      </a:moveTo>
                      <a:lnTo>
                        <a:pt x="43" y="0"/>
                      </a:lnTo>
                      <a:lnTo>
                        <a:pt x="0" y="0"/>
                      </a:lnTo>
                      <a:lnTo>
                        <a:pt x="0" y="60"/>
                      </a:lnTo>
                      <a:lnTo>
                        <a:pt x="43" y="60"/>
                      </a:lnTo>
                      <a:lnTo>
                        <a:pt x="43" y="6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7" name="Freeform 322"/>
                <p:cNvSpPr>
                  <a:spLocks/>
                </p:cNvSpPr>
                <p:nvPr/>
              </p:nvSpPr>
              <p:spPr bwMode="auto">
                <a:xfrm>
                  <a:off x="2501900" y="5427664"/>
                  <a:ext cx="66675" cy="95250"/>
                </a:xfrm>
                <a:custGeom>
                  <a:avLst/>
                  <a:gdLst>
                    <a:gd name="T0" fmla="*/ 42 w 42"/>
                    <a:gd name="T1" fmla="*/ 60 h 60"/>
                    <a:gd name="T2" fmla="*/ 42 w 42"/>
                    <a:gd name="T3" fmla="*/ 0 h 60"/>
                    <a:gd name="T4" fmla="*/ 0 w 42"/>
                    <a:gd name="T5" fmla="*/ 0 h 60"/>
                    <a:gd name="T6" fmla="*/ 0 w 42"/>
                    <a:gd name="T7" fmla="*/ 60 h 60"/>
                    <a:gd name="T8" fmla="*/ 42 w 42"/>
                    <a:gd name="T9" fmla="*/ 60 h 60"/>
                    <a:gd name="T10" fmla="*/ 42 w 42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60">
                      <a:moveTo>
                        <a:pt x="42" y="60"/>
                      </a:move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60"/>
                      </a:lnTo>
                      <a:lnTo>
                        <a:pt x="42" y="60"/>
                      </a:lnTo>
                      <a:lnTo>
                        <a:pt x="42" y="6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8" name="Freeform 323"/>
                <p:cNvSpPr>
                  <a:spLocks/>
                </p:cNvSpPr>
                <p:nvPr/>
              </p:nvSpPr>
              <p:spPr bwMode="auto">
                <a:xfrm>
                  <a:off x="2406650" y="5575301"/>
                  <a:ext cx="68263" cy="96838"/>
                </a:xfrm>
                <a:custGeom>
                  <a:avLst/>
                  <a:gdLst>
                    <a:gd name="T0" fmla="*/ 43 w 43"/>
                    <a:gd name="T1" fmla="*/ 61 h 61"/>
                    <a:gd name="T2" fmla="*/ 43 w 43"/>
                    <a:gd name="T3" fmla="*/ 0 h 61"/>
                    <a:gd name="T4" fmla="*/ 0 w 43"/>
                    <a:gd name="T5" fmla="*/ 0 h 61"/>
                    <a:gd name="T6" fmla="*/ 0 w 43"/>
                    <a:gd name="T7" fmla="*/ 61 h 61"/>
                    <a:gd name="T8" fmla="*/ 43 w 43"/>
                    <a:gd name="T9" fmla="*/ 61 h 61"/>
                    <a:gd name="T10" fmla="*/ 43 w 43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61">
                      <a:moveTo>
                        <a:pt x="43" y="61"/>
                      </a:moveTo>
                      <a:lnTo>
                        <a:pt x="43" y="0"/>
                      </a:lnTo>
                      <a:lnTo>
                        <a:pt x="0" y="0"/>
                      </a:lnTo>
                      <a:lnTo>
                        <a:pt x="0" y="61"/>
                      </a:lnTo>
                      <a:lnTo>
                        <a:pt x="43" y="61"/>
                      </a:lnTo>
                      <a:lnTo>
                        <a:pt x="43" y="6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9" name="Freeform 324"/>
                <p:cNvSpPr>
                  <a:spLocks/>
                </p:cNvSpPr>
                <p:nvPr/>
              </p:nvSpPr>
              <p:spPr bwMode="auto">
                <a:xfrm>
                  <a:off x="2501900" y="5575301"/>
                  <a:ext cx="66675" cy="96838"/>
                </a:xfrm>
                <a:custGeom>
                  <a:avLst/>
                  <a:gdLst>
                    <a:gd name="T0" fmla="*/ 42 w 42"/>
                    <a:gd name="T1" fmla="*/ 61 h 61"/>
                    <a:gd name="T2" fmla="*/ 42 w 42"/>
                    <a:gd name="T3" fmla="*/ 0 h 61"/>
                    <a:gd name="T4" fmla="*/ 0 w 42"/>
                    <a:gd name="T5" fmla="*/ 0 h 61"/>
                    <a:gd name="T6" fmla="*/ 0 w 42"/>
                    <a:gd name="T7" fmla="*/ 61 h 61"/>
                    <a:gd name="T8" fmla="*/ 42 w 42"/>
                    <a:gd name="T9" fmla="*/ 61 h 61"/>
                    <a:gd name="T10" fmla="*/ 42 w 42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61">
                      <a:moveTo>
                        <a:pt x="42" y="61"/>
                      </a:move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61"/>
                      </a:lnTo>
                      <a:lnTo>
                        <a:pt x="42" y="61"/>
                      </a:lnTo>
                      <a:lnTo>
                        <a:pt x="42" y="6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79" name="그룹 178"/>
            <p:cNvGrpSpPr/>
            <p:nvPr/>
          </p:nvGrpSpPr>
          <p:grpSpPr>
            <a:xfrm>
              <a:off x="2600841" y="5454134"/>
              <a:ext cx="279539" cy="169386"/>
              <a:chOff x="2724151" y="5468938"/>
              <a:chExt cx="266699" cy="161606"/>
            </a:xfrm>
          </p:grpSpPr>
          <p:sp>
            <p:nvSpPr>
              <p:cNvPr id="284" name="Freeform 228"/>
              <p:cNvSpPr>
                <a:spLocks/>
              </p:cNvSpPr>
              <p:nvPr/>
            </p:nvSpPr>
            <p:spPr bwMode="auto">
              <a:xfrm>
                <a:off x="2868612" y="5584825"/>
                <a:ext cx="122238" cy="45719"/>
              </a:xfrm>
              <a:custGeom>
                <a:avLst/>
                <a:gdLst>
                  <a:gd name="T0" fmla="*/ 216 w 216"/>
                  <a:gd name="T1" fmla="*/ 0 h 24"/>
                  <a:gd name="T2" fmla="*/ 0 w 216"/>
                  <a:gd name="T3" fmla="*/ 0 h 24"/>
                  <a:gd name="T4" fmla="*/ 0 w 216"/>
                  <a:gd name="T5" fmla="*/ 24 h 24"/>
                  <a:gd name="T6" fmla="*/ 216 w 216"/>
                  <a:gd name="T7" fmla="*/ 24 h 24"/>
                  <a:gd name="T8" fmla="*/ 216 w 216"/>
                  <a:gd name="T9" fmla="*/ 0 h 24"/>
                  <a:gd name="T10" fmla="*/ 216 w 216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4">
                    <a:moveTo>
                      <a:pt x="216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16" y="24"/>
                    </a:lnTo>
                    <a:lnTo>
                      <a:pt x="216" y="0"/>
                    </a:lnTo>
                    <a:lnTo>
                      <a:pt x="21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285" name="그룹 284"/>
              <p:cNvGrpSpPr/>
              <p:nvPr/>
            </p:nvGrpSpPr>
            <p:grpSpPr>
              <a:xfrm>
                <a:off x="2724151" y="5468938"/>
                <a:ext cx="165100" cy="158750"/>
                <a:chOff x="2752725" y="5462589"/>
                <a:chExt cx="165100" cy="158750"/>
              </a:xfrm>
            </p:grpSpPr>
            <p:sp>
              <p:nvSpPr>
                <p:cNvPr id="286" name="Freeform 313"/>
                <p:cNvSpPr>
                  <a:spLocks/>
                </p:cNvSpPr>
                <p:nvPr/>
              </p:nvSpPr>
              <p:spPr bwMode="auto">
                <a:xfrm>
                  <a:off x="2752725" y="5462589"/>
                  <a:ext cx="117475" cy="158750"/>
                </a:xfrm>
                <a:custGeom>
                  <a:avLst/>
                  <a:gdLst>
                    <a:gd name="T0" fmla="*/ 74 w 74"/>
                    <a:gd name="T1" fmla="*/ 100 h 100"/>
                    <a:gd name="T2" fmla="*/ 0 w 74"/>
                    <a:gd name="T3" fmla="*/ 100 h 100"/>
                    <a:gd name="T4" fmla="*/ 0 w 74"/>
                    <a:gd name="T5" fmla="*/ 0 h 100"/>
                    <a:gd name="T6" fmla="*/ 74 w 74"/>
                    <a:gd name="T7" fmla="*/ 0 h 100"/>
                    <a:gd name="T8" fmla="*/ 74 w 74"/>
                    <a:gd name="T9" fmla="*/ 100 h 100"/>
                    <a:gd name="T10" fmla="*/ 74 w 74"/>
                    <a:gd name="T11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100">
                      <a:moveTo>
                        <a:pt x="74" y="100"/>
                      </a:moveTo>
                      <a:lnTo>
                        <a:pt x="0" y="100"/>
                      </a:lnTo>
                      <a:lnTo>
                        <a:pt x="0" y="0"/>
                      </a:lnTo>
                      <a:lnTo>
                        <a:pt x="74" y="0"/>
                      </a:lnTo>
                      <a:lnTo>
                        <a:pt x="74" y="100"/>
                      </a:lnTo>
                      <a:lnTo>
                        <a:pt x="74" y="10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87" name="Freeform 314"/>
                <p:cNvSpPr>
                  <a:spLocks/>
                </p:cNvSpPr>
                <p:nvPr/>
              </p:nvSpPr>
              <p:spPr bwMode="auto">
                <a:xfrm>
                  <a:off x="2870200" y="5462589"/>
                  <a:ext cx="47625" cy="158750"/>
                </a:xfrm>
                <a:custGeom>
                  <a:avLst/>
                  <a:gdLst>
                    <a:gd name="T0" fmla="*/ 30 w 30"/>
                    <a:gd name="T1" fmla="*/ 100 h 100"/>
                    <a:gd name="T2" fmla="*/ 0 w 30"/>
                    <a:gd name="T3" fmla="*/ 100 h 100"/>
                    <a:gd name="T4" fmla="*/ 0 w 30"/>
                    <a:gd name="T5" fmla="*/ 0 h 100"/>
                    <a:gd name="T6" fmla="*/ 30 w 30"/>
                    <a:gd name="T7" fmla="*/ 0 h 100"/>
                    <a:gd name="T8" fmla="*/ 30 w 30"/>
                    <a:gd name="T9" fmla="*/ 100 h 100"/>
                    <a:gd name="T10" fmla="*/ 30 w 30"/>
                    <a:gd name="T11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100">
                      <a:moveTo>
                        <a:pt x="30" y="100"/>
                      </a:moveTo>
                      <a:lnTo>
                        <a:pt x="0" y="100"/>
                      </a:lnTo>
                      <a:lnTo>
                        <a:pt x="0" y="0"/>
                      </a:lnTo>
                      <a:lnTo>
                        <a:pt x="30" y="0"/>
                      </a:lnTo>
                      <a:lnTo>
                        <a:pt x="30" y="100"/>
                      </a:lnTo>
                      <a:lnTo>
                        <a:pt x="30" y="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88" name="Freeform 315"/>
                <p:cNvSpPr>
                  <a:spLocks/>
                </p:cNvSpPr>
                <p:nvPr/>
              </p:nvSpPr>
              <p:spPr bwMode="auto">
                <a:xfrm>
                  <a:off x="2792413" y="5567364"/>
                  <a:ext cx="33338" cy="6350"/>
                </a:xfrm>
                <a:custGeom>
                  <a:avLst/>
                  <a:gdLst>
                    <a:gd name="T0" fmla="*/ 21 w 21"/>
                    <a:gd name="T1" fmla="*/ 4 h 4"/>
                    <a:gd name="T2" fmla="*/ 0 w 21"/>
                    <a:gd name="T3" fmla="*/ 4 h 4"/>
                    <a:gd name="T4" fmla="*/ 0 w 21"/>
                    <a:gd name="T5" fmla="*/ 0 h 4"/>
                    <a:gd name="T6" fmla="*/ 21 w 21"/>
                    <a:gd name="T7" fmla="*/ 0 h 4"/>
                    <a:gd name="T8" fmla="*/ 21 w 21"/>
                    <a:gd name="T9" fmla="*/ 4 h 4"/>
                    <a:gd name="T10" fmla="*/ 21 w 21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4">
                      <a:moveTo>
                        <a:pt x="21" y="4"/>
                      </a:move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21" y="0"/>
                      </a:lnTo>
                      <a:lnTo>
                        <a:pt x="21" y="4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89" name="Freeform 316"/>
                <p:cNvSpPr>
                  <a:spLocks/>
                </p:cNvSpPr>
                <p:nvPr/>
              </p:nvSpPr>
              <p:spPr bwMode="auto">
                <a:xfrm>
                  <a:off x="2792413" y="5489576"/>
                  <a:ext cx="33338" cy="33338"/>
                </a:xfrm>
                <a:custGeom>
                  <a:avLst/>
                  <a:gdLst>
                    <a:gd name="T0" fmla="*/ 21 w 21"/>
                    <a:gd name="T1" fmla="*/ 8 h 21"/>
                    <a:gd name="T2" fmla="*/ 12 w 21"/>
                    <a:gd name="T3" fmla="*/ 8 h 21"/>
                    <a:gd name="T4" fmla="*/ 12 w 21"/>
                    <a:gd name="T5" fmla="*/ 0 h 21"/>
                    <a:gd name="T6" fmla="*/ 8 w 21"/>
                    <a:gd name="T7" fmla="*/ 0 h 21"/>
                    <a:gd name="T8" fmla="*/ 8 w 21"/>
                    <a:gd name="T9" fmla="*/ 8 h 21"/>
                    <a:gd name="T10" fmla="*/ 0 w 21"/>
                    <a:gd name="T11" fmla="*/ 8 h 21"/>
                    <a:gd name="T12" fmla="*/ 0 w 21"/>
                    <a:gd name="T13" fmla="*/ 12 h 21"/>
                    <a:gd name="T14" fmla="*/ 8 w 21"/>
                    <a:gd name="T15" fmla="*/ 12 h 21"/>
                    <a:gd name="T16" fmla="*/ 8 w 21"/>
                    <a:gd name="T17" fmla="*/ 21 h 21"/>
                    <a:gd name="T18" fmla="*/ 12 w 21"/>
                    <a:gd name="T19" fmla="*/ 21 h 21"/>
                    <a:gd name="T20" fmla="*/ 12 w 21"/>
                    <a:gd name="T21" fmla="*/ 12 h 21"/>
                    <a:gd name="T22" fmla="*/ 21 w 21"/>
                    <a:gd name="T23" fmla="*/ 12 h 21"/>
                    <a:gd name="T24" fmla="*/ 21 w 21"/>
                    <a:gd name="T25" fmla="*/ 8 h 21"/>
                    <a:gd name="T26" fmla="*/ 21 w 21"/>
                    <a:gd name="T27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1" h="21">
                      <a:moveTo>
                        <a:pt x="21" y="8"/>
                      </a:moveTo>
                      <a:lnTo>
                        <a:pt x="12" y="8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8" y="8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8" y="12"/>
                      </a:lnTo>
                      <a:lnTo>
                        <a:pt x="8" y="21"/>
                      </a:lnTo>
                      <a:lnTo>
                        <a:pt x="12" y="21"/>
                      </a:lnTo>
                      <a:lnTo>
                        <a:pt x="12" y="12"/>
                      </a:lnTo>
                      <a:lnTo>
                        <a:pt x="21" y="12"/>
                      </a:lnTo>
                      <a:lnTo>
                        <a:pt x="21" y="8"/>
                      </a:lnTo>
                      <a:lnTo>
                        <a:pt x="21" y="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80" name="그룹 179"/>
            <p:cNvGrpSpPr/>
            <p:nvPr/>
          </p:nvGrpSpPr>
          <p:grpSpPr>
            <a:xfrm>
              <a:off x="3464419" y="4458743"/>
              <a:ext cx="640614" cy="1230152"/>
              <a:chOff x="3936208" y="4723956"/>
              <a:chExt cx="536532" cy="1030286"/>
            </a:xfrm>
          </p:grpSpPr>
          <p:sp>
            <p:nvSpPr>
              <p:cNvPr id="270" name="Freeform 241"/>
              <p:cNvSpPr>
                <a:spLocks/>
              </p:cNvSpPr>
              <p:nvPr/>
            </p:nvSpPr>
            <p:spPr bwMode="auto">
              <a:xfrm>
                <a:off x="4129840" y="5715794"/>
                <a:ext cx="342900" cy="38100"/>
              </a:xfrm>
              <a:custGeom>
                <a:avLst/>
                <a:gdLst>
                  <a:gd name="T0" fmla="*/ 216 w 216"/>
                  <a:gd name="T1" fmla="*/ 0 h 24"/>
                  <a:gd name="T2" fmla="*/ 0 w 216"/>
                  <a:gd name="T3" fmla="*/ 0 h 24"/>
                  <a:gd name="T4" fmla="*/ 0 w 216"/>
                  <a:gd name="T5" fmla="*/ 24 h 24"/>
                  <a:gd name="T6" fmla="*/ 216 w 216"/>
                  <a:gd name="T7" fmla="*/ 24 h 24"/>
                  <a:gd name="T8" fmla="*/ 216 w 216"/>
                  <a:gd name="T9" fmla="*/ 0 h 24"/>
                  <a:gd name="T10" fmla="*/ 216 w 216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4">
                    <a:moveTo>
                      <a:pt x="216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16" y="24"/>
                    </a:lnTo>
                    <a:lnTo>
                      <a:pt x="216" y="0"/>
                    </a:lnTo>
                    <a:lnTo>
                      <a:pt x="21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271" name="그룹 270"/>
              <p:cNvGrpSpPr/>
              <p:nvPr/>
            </p:nvGrpSpPr>
            <p:grpSpPr>
              <a:xfrm>
                <a:off x="3936208" y="4723956"/>
                <a:ext cx="497379" cy="1030286"/>
                <a:chOff x="677863" y="3267076"/>
                <a:chExt cx="488950" cy="1012825"/>
              </a:xfrm>
            </p:grpSpPr>
            <p:sp>
              <p:nvSpPr>
                <p:cNvPr id="272" name="Freeform 332"/>
                <p:cNvSpPr>
                  <a:spLocks/>
                </p:cNvSpPr>
                <p:nvPr/>
              </p:nvSpPr>
              <p:spPr bwMode="auto">
                <a:xfrm>
                  <a:off x="868363" y="3590926"/>
                  <a:ext cx="47625" cy="688975"/>
                </a:xfrm>
                <a:custGeom>
                  <a:avLst/>
                  <a:gdLst>
                    <a:gd name="T0" fmla="*/ 115 w 157"/>
                    <a:gd name="T1" fmla="*/ 10 h 2287"/>
                    <a:gd name="T2" fmla="*/ 157 w 157"/>
                    <a:gd name="T3" fmla="*/ 2287 h 2287"/>
                    <a:gd name="T4" fmla="*/ 0 w 157"/>
                    <a:gd name="T5" fmla="*/ 2287 h 2287"/>
                    <a:gd name="T6" fmla="*/ 57 w 157"/>
                    <a:gd name="T7" fmla="*/ 10 h 2287"/>
                    <a:gd name="T8" fmla="*/ 67 w 157"/>
                    <a:gd name="T9" fmla="*/ 0 h 2287"/>
                    <a:gd name="T10" fmla="*/ 105 w 157"/>
                    <a:gd name="T11" fmla="*/ 0 h 2287"/>
                    <a:gd name="T12" fmla="*/ 115 w 157"/>
                    <a:gd name="T13" fmla="*/ 10 h 2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7" h="2287">
                      <a:moveTo>
                        <a:pt x="115" y="10"/>
                      </a:moveTo>
                      <a:cubicBezTo>
                        <a:pt x="157" y="2287"/>
                        <a:pt x="157" y="2287"/>
                        <a:pt x="157" y="2287"/>
                      </a:cubicBezTo>
                      <a:cubicBezTo>
                        <a:pt x="0" y="2287"/>
                        <a:pt x="0" y="2287"/>
                        <a:pt x="0" y="2287"/>
                      </a:cubicBezTo>
                      <a:cubicBezTo>
                        <a:pt x="57" y="10"/>
                        <a:pt x="57" y="10"/>
                        <a:pt x="57" y="10"/>
                      </a:cubicBezTo>
                      <a:cubicBezTo>
                        <a:pt x="57" y="5"/>
                        <a:pt x="62" y="0"/>
                        <a:pt x="67" y="0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11" y="0"/>
                        <a:pt x="115" y="5"/>
                        <a:pt x="115" y="10"/>
                      </a:cubicBezTo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73" name="Freeform 333"/>
                <p:cNvSpPr>
                  <a:spLocks/>
                </p:cNvSpPr>
                <p:nvPr/>
              </p:nvSpPr>
              <p:spPr bwMode="auto">
                <a:xfrm>
                  <a:off x="868363" y="3590926"/>
                  <a:ext cx="20638" cy="688975"/>
                </a:xfrm>
                <a:custGeom>
                  <a:avLst/>
                  <a:gdLst>
                    <a:gd name="T0" fmla="*/ 11 w 13"/>
                    <a:gd name="T1" fmla="*/ 0 h 434"/>
                    <a:gd name="T2" fmla="*/ 0 w 13"/>
                    <a:gd name="T3" fmla="*/ 434 h 434"/>
                    <a:gd name="T4" fmla="*/ 10 w 13"/>
                    <a:gd name="T5" fmla="*/ 434 h 434"/>
                    <a:gd name="T6" fmla="*/ 13 w 13"/>
                    <a:gd name="T7" fmla="*/ 0 h 434"/>
                    <a:gd name="T8" fmla="*/ 11 w 13"/>
                    <a:gd name="T9" fmla="*/ 0 h 434"/>
                    <a:gd name="T10" fmla="*/ 11 w 13"/>
                    <a:gd name="T11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434">
                      <a:moveTo>
                        <a:pt x="11" y="0"/>
                      </a:moveTo>
                      <a:lnTo>
                        <a:pt x="0" y="434"/>
                      </a:lnTo>
                      <a:lnTo>
                        <a:pt x="10" y="434"/>
                      </a:lnTo>
                      <a:lnTo>
                        <a:pt x="13" y="0"/>
                      </a:lnTo>
                      <a:lnTo>
                        <a:pt x="11" y="0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74" name="Freeform 334"/>
                <p:cNvSpPr>
                  <a:spLocks/>
                </p:cNvSpPr>
                <p:nvPr/>
              </p:nvSpPr>
              <p:spPr bwMode="auto">
                <a:xfrm>
                  <a:off x="795338" y="3267076"/>
                  <a:ext cx="77788" cy="292100"/>
                </a:xfrm>
                <a:custGeom>
                  <a:avLst/>
                  <a:gdLst>
                    <a:gd name="T0" fmla="*/ 47 w 49"/>
                    <a:gd name="T1" fmla="*/ 181 h 184"/>
                    <a:gd name="T2" fmla="*/ 49 w 49"/>
                    <a:gd name="T3" fmla="*/ 148 h 184"/>
                    <a:gd name="T4" fmla="*/ 0 w 49"/>
                    <a:gd name="T5" fmla="*/ 0 h 184"/>
                    <a:gd name="T6" fmla="*/ 3 w 49"/>
                    <a:gd name="T7" fmla="*/ 39 h 184"/>
                    <a:gd name="T8" fmla="*/ 40 w 49"/>
                    <a:gd name="T9" fmla="*/ 184 h 184"/>
                    <a:gd name="T10" fmla="*/ 47 w 49"/>
                    <a:gd name="T11" fmla="*/ 181 h 184"/>
                    <a:gd name="T12" fmla="*/ 47 w 49"/>
                    <a:gd name="T13" fmla="*/ 181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184">
                      <a:moveTo>
                        <a:pt x="47" y="181"/>
                      </a:moveTo>
                      <a:lnTo>
                        <a:pt x="49" y="148"/>
                      </a:lnTo>
                      <a:lnTo>
                        <a:pt x="0" y="0"/>
                      </a:lnTo>
                      <a:lnTo>
                        <a:pt x="3" y="39"/>
                      </a:lnTo>
                      <a:lnTo>
                        <a:pt x="40" y="184"/>
                      </a:lnTo>
                      <a:lnTo>
                        <a:pt x="47" y="181"/>
                      </a:lnTo>
                      <a:lnTo>
                        <a:pt x="47" y="18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75" name="Freeform 335"/>
                <p:cNvSpPr>
                  <a:spLocks/>
                </p:cNvSpPr>
                <p:nvPr/>
              </p:nvSpPr>
              <p:spPr bwMode="auto">
                <a:xfrm>
                  <a:off x="677863" y="3579814"/>
                  <a:ext cx="188913" cy="284163"/>
                </a:xfrm>
                <a:custGeom>
                  <a:avLst/>
                  <a:gdLst>
                    <a:gd name="T0" fmla="*/ 119 w 119"/>
                    <a:gd name="T1" fmla="*/ 4 h 179"/>
                    <a:gd name="T2" fmla="*/ 0 w 119"/>
                    <a:gd name="T3" fmla="*/ 179 h 179"/>
                    <a:gd name="T4" fmla="*/ 91 w 119"/>
                    <a:gd name="T5" fmla="*/ 22 h 179"/>
                    <a:gd name="T6" fmla="*/ 112 w 119"/>
                    <a:gd name="T7" fmla="*/ 0 h 179"/>
                    <a:gd name="T8" fmla="*/ 119 w 119"/>
                    <a:gd name="T9" fmla="*/ 4 h 179"/>
                    <a:gd name="T10" fmla="*/ 119 w 119"/>
                    <a:gd name="T11" fmla="*/ 4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179">
                      <a:moveTo>
                        <a:pt x="119" y="4"/>
                      </a:moveTo>
                      <a:lnTo>
                        <a:pt x="0" y="179"/>
                      </a:lnTo>
                      <a:lnTo>
                        <a:pt x="91" y="22"/>
                      </a:lnTo>
                      <a:lnTo>
                        <a:pt x="112" y="0"/>
                      </a:lnTo>
                      <a:lnTo>
                        <a:pt x="119" y="4"/>
                      </a:lnTo>
                      <a:lnTo>
                        <a:pt x="119" y="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76" name="Freeform 336"/>
                <p:cNvSpPr>
                  <a:spLocks/>
                </p:cNvSpPr>
                <p:nvPr/>
              </p:nvSpPr>
              <p:spPr bwMode="auto">
                <a:xfrm>
                  <a:off x="869950" y="3554414"/>
                  <a:ext cx="68263" cy="44450"/>
                </a:xfrm>
                <a:custGeom>
                  <a:avLst/>
                  <a:gdLst>
                    <a:gd name="T0" fmla="*/ 0 w 230"/>
                    <a:gd name="T1" fmla="*/ 0 h 149"/>
                    <a:gd name="T2" fmla="*/ 89 w 230"/>
                    <a:gd name="T3" fmla="*/ 4 h 149"/>
                    <a:gd name="T4" fmla="*/ 219 w 230"/>
                    <a:gd name="T5" fmla="*/ 85 h 149"/>
                    <a:gd name="T6" fmla="*/ 228 w 230"/>
                    <a:gd name="T7" fmla="*/ 101 h 149"/>
                    <a:gd name="T8" fmla="*/ 229 w 230"/>
                    <a:gd name="T9" fmla="*/ 129 h 149"/>
                    <a:gd name="T10" fmla="*/ 210 w 230"/>
                    <a:gd name="T11" fmla="*/ 149 h 149"/>
                    <a:gd name="T12" fmla="*/ 205 w 230"/>
                    <a:gd name="T13" fmla="*/ 149 h 149"/>
                    <a:gd name="T14" fmla="*/ 40 w 230"/>
                    <a:gd name="T15" fmla="*/ 97 h 149"/>
                    <a:gd name="T16" fmla="*/ 0 w 230"/>
                    <a:gd name="T17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149">
                      <a:moveTo>
                        <a:pt x="0" y="0"/>
                      </a:moveTo>
                      <a:cubicBezTo>
                        <a:pt x="89" y="4"/>
                        <a:pt x="89" y="4"/>
                        <a:pt x="89" y="4"/>
                      </a:cubicBezTo>
                      <a:cubicBezTo>
                        <a:pt x="219" y="85"/>
                        <a:pt x="219" y="85"/>
                        <a:pt x="219" y="85"/>
                      </a:cubicBezTo>
                      <a:cubicBezTo>
                        <a:pt x="225" y="89"/>
                        <a:pt x="228" y="94"/>
                        <a:pt x="228" y="101"/>
                      </a:cubicBezTo>
                      <a:cubicBezTo>
                        <a:pt x="229" y="129"/>
                        <a:pt x="229" y="129"/>
                        <a:pt x="229" y="129"/>
                      </a:cubicBezTo>
                      <a:cubicBezTo>
                        <a:pt x="230" y="140"/>
                        <a:pt x="221" y="149"/>
                        <a:pt x="210" y="149"/>
                      </a:cubicBezTo>
                      <a:cubicBezTo>
                        <a:pt x="205" y="149"/>
                        <a:pt x="205" y="149"/>
                        <a:pt x="205" y="149"/>
                      </a:cubicBezTo>
                      <a:cubicBezTo>
                        <a:pt x="40" y="97"/>
                        <a:pt x="40" y="97"/>
                        <a:pt x="40" y="9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77" name="Freeform 337"/>
                <p:cNvSpPr>
                  <a:spLocks/>
                </p:cNvSpPr>
                <p:nvPr/>
              </p:nvSpPr>
              <p:spPr bwMode="auto">
                <a:xfrm>
                  <a:off x="866775" y="3582989"/>
                  <a:ext cx="63500" cy="15875"/>
                </a:xfrm>
                <a:custGeom>
                  <a:avLst/>
                  <a:gdLst>
                    <a:gd name="T0" fmla="*/ 40 w 40"/>
                    <a:gd name="T1" fmla="*/ 10 h 10"/>
                    <a:gd name="T2" fmla="*/ 27 w 40"/>
                    <a:gd name="T3" fmla="*/ 10 h 10"/>
                    <a:gd name="T4" fmla="*/ 0 w 40"/>
                    <a:gd name="T5" fmla="*/ 4 h 10"/>
                    <a:gd name="T6" fmla="*/ 9 w 40"/>
                    <a:gd name="T7" fmla="*/ 0 h 10"/>
                    <a:gd name="T8" fmla="*/ 40 w 40"/>
                    <a:gd name="T9" fmla="*/ 10 h 10"/>
                    <a:gd name="T10" fmla="*/ 40 w 40"/>
                    <a:gd name="T11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10">
                      <a:moveTo>
                        <a:pt x="40" y="10"/>
                      </a:moveTo>
                      <a:lnTo>
                        <a:pt x="27" y="10"/>
                      </a:lnTo>
                      <a:lnTo>
                        <a:pt x="0" y="4"/>
                      </a:lnTo>
                      <a:lnTo>
                        <a:pt x="9" y="0"/>
                      </a:lnTo>
                      <a:lnTo>
                        <a:pt x="40" y="10"/>
                      </a:lnTo>
                      <a:lnTo>
                        <a:pt x="40" y="1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78" name="Freeform 338"/>
                <p:cNvSpPr>
                  <a:spLocks/>
                </p:cNvSpPr>
                <p:nvPr/>
              </p:nvSpPr>
              <p:spPr bwMode="auto">
                <a:xfrm>
                  <a:off x="873125" y="3563939"/>
                  <a:ext cx="293688" cy="26988"/>
                </a:xfrm>
                <a:custGeom>
                  <a:avLst/>
                  <a:gdLst>
                    <a:gd name="T0" fmla="*/ 0 w 185"/>
                    <a:gd name="T1" fmla="*/ 0 h 17"/>
                    <a:gd name="T2" fmla="*/ 185 w 185"/>
                    <a:gd name="T3" fmla="*/ 8 h 17"/>
                    <a:gd name="T4" fmla="*/ 27 w 185"/>
                    <a:gd name="T5" fmla="*/ 17 h 17"/>
                    <a:gd name="T6" fmla="*/ 2 w 185"/>
                    <a:gd name="T7" fmla="*/ 8 h 17"/>
                    <a:gd name="T8" fmla="*/ 0 w 185"/>
                    <a:gd name="T9" fmla="*/ 0 h 17"/>
                    <a:gd name="T10" fmla="*/ 0 w 185"/>
                    <a:gd name="T11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5" h="17">
                      <a:moveTo>
                        <a:pt x="0" y="0"/>
                      </a:moveTo>
                      <a:lnTo>
                        <a:pt x="185" y="8"/>
                      </a:lnTo>
                      <a:lnTo>
                        <a:pt x="27" y="17"/>
                      </a:lnTo>
                      <a:lnTo>
                        <a:pt x="2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79" name="Oval 339"/>
                <p:cNvSpPr>
                  <a:spLocks noChangeArrowheads="1"/>
                </p:cNvSpPr>
                <p:nvPr/>
              </p:nvSpPr>
              <p:spPr bwMode="auto">
                <a:xfrm>
                  <a:off x="854075" y="3554414"/>
                  <a:ext cx="30163" cy="3492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80" name="Freeform 340"/>
                <p:cNvSpPr>
                  <a:spLocks/>
                </p:cNvSpPr>
                <p:nvPr/>
              </p:nvSpPr>
              <p:spPr bwMode="auto">
                <a:xfrm>
                  <a:off x="850900" y="3554414"/>
                  <a:ext cx="22225" cy="28575"/>
                </a:xfrm>
                <a:custGeom>
                  <a:avLst/>
                  <a:gdLst>
                    <a:gd name="T0" fmla="*/ 0 w 78"/>
                    <a:gd name="T1" fmla="*/ 41 h 93"/>
                    <a:gd name="T2" fmla="*/ 24 w 78"/>
                    <a:gd name="T3" fmla="*/ 7 h 93"/>
                    <a:gd name="T4" fmla="*/ 26 w 78"/>
                    <a:gd name="T5" fmla="*/ 6 h 93"/>
                    <a:gd name="T6" fmla="*/ 26 w 78"/>
                    <a:gd name="T7" fmla="*/ 5 h 93"/>
                    <a:gd name="T8" fmla="*/ 26 w 78"/>
                    <a:gd name="T9" fmla="*/ 5 h 93"/>
                    <a:gd name="T10" fmla="*/ 42 w 78"/>
                    <a:gd name="T11" fmla="*/ 0 h 93"/>
                    <a:gd name="T12" fmla="*/ 78 w 78"/>
                    <a:gd name="T13" fmla="*/ 47 h 93"/>
                    <a:gd name="T14" fmla="*/ 60 w 78"/>
                    <a:gd name="T15" fmla="*/ 87 h 93"/>
                    <a:gd name="T16" fmla="*/ 60 w 78"/>
                    <a:gd name="T17" fmla="*/ 87 h 93"/>
                    <a:gd name="T18" fmla="*/ 60 w 78"/>
                    <a:gd name="T19" fmla="*/ 87 h 93"/>
                    <a:gd name="T20" fmla="*/ 42 w 78"/>
                    <a:gd name="T21" fmla="*/ 93 h 93"/>
                    <a:gd name="T22" fmla="*/ 0 w 78"/>
                    <a:gd name="T23" fmla="*/ 41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93">
                      <a:moveTo>
                        <a:pt x="0" y="41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7"/>
                        <a:pt x="25" y="6"/>
                        <a:pt x="26" y="6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31" y="2"/>
                        <a:pt x="37" y="0"/>
                        <a:pt x="42" y="0"/>
                      </a:cubicBezTo>
                      <a:cubicBezTo>
                        <a:pt x="62" y="0"/>
                        <a:pt x="78" y="21"/>
                        <a:pt x="78" y="47"/>
                      </a:cubicBezTo>
                      <a:cubicBezTo>
                        <a:pt x="78" y="64"/>
                        <a:pt x="71" y="79"/>
                        <a:pt x="60" y="87"/>
                      </a:cubicBezTo>
                      <a:cubicBezTo>
                        <a:pt x="60" y="87"/>
                        <a:pt x="60" y="87"/>
                        <a:pt x="60" y="87"/>
                      </a:cubicBezTo>
                      <a:cubicBezTo>
                        <a:pt x="60" y="87"/>
                        <a:pt x="60" y="87"/>
                        <a:pt x="60" y="87"/>
                      </a:cubicBezTo>
                      <a:cubicBezTo>
                        <a:pt x="55" y="91"/>
                        <a:pt x="49" y="93"/>
                        <a:pt x="42" y="93"/>
                      </a:cubicBezTo>
                      <a:cubicBezTo>
                        <a:pt x="23" y="93"/>
                        <a:pt x="11" y="64"/>
                        <a:pt x="0" y="41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81" name="Oval 341"/>
                <p:cNvSpPr>
                  <a:spLocks noChangeArrowheads="1"/>
                </p:cNvSpPr>
                <p:nvPr/>
              </p:nvSpPr>
              <p:spPr bwMode="auto">
                <a:xfrm>
                  <a:off x="854075" y="3554414"/>
                  <a:ext cx="30163" cy="3492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82" name="Freeform 342"/>
                <p:cNvSpPr>
                  <a:spLocks/>
                </p:cNvSpPr>
                <p:nvPr/>
              </p:nvSpPr>
              <p:spPr bwMode="auto">
                <a:xfrm>
                  <a:off x="855663" y="3576639"/>
                  <a:ext cx="26988" cy="17463"/>
                </a:xfrm>
                <a:custGeom>
                  <a:avLst/>
                  <a:gdLst>
                    <a:gd name="T0" fmla="*/ 87 w 93"/>
                    <a:gd name="T1" fmla="*/ 22 h 57"/>
                    <a:gd name="T2" fmla="*/ 44 w 93"/>
                    <a:gd name="T3" fmla="*/ 16 h 57"/>
                    <a:gd name="T4" fmla="*/ 0 w 93"/>
                    <a:gd name="T5" fmla="*/ 11 h 57"/>
                    <a:gd name="T6" fmla="*/ 13 w 93"/>
                    <a:gd name="T7" fmla="*/ 57 h 57"/>
                    <a:gd name="T8" fmla="*/ 55 w 93"/>
                    <a:gd name="T9" fmla="*/ 54 h 57"/>
                    <a:gd name="T10" fmla="*/ 93 w 93"/>
                    <a:gd name="T11" fmla="*/ 39 h 57"/>
                    <a:gd name="T12" fmla="*/ 87 w 93"/>
                    <a:gd name="T13" fmla="*/ 2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57">
                      <a:moveTo>
                        <a:pt x="87" y="22"/>
                      </a:moveTo>
                      <a:cubicBezTo>
                        <a:pt x="87" y="22"/>
                        <a:pt x="65" y="32"/>
                        <a:pt x="44" y="16"/>
                      </a:cubicBezTo>
                      <a:cubicBezTo>
                        <a:pt x="23" y="0"/>
                        <a:pt x="0" y="11"/>
                        <a:pt x="0" y="11"/>
                      </a:cubicBezTo>
                      <a:cubicBezTo>
                        <a:pt x="13" y="57"/>
                        <a:pt x="13" y="57"/>
                        <a:pt x="13" y="57"/>
                      </a:cubicBezTo>
                      <a:cubicBezTo>
                        <a:pt x="55" y="54"/>
                        <a:pt x="55" y="54"/>
                        <a:pt x="55" y="54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83" name="Freeform 343"/>
                <p:cNvSpPr>
                  <a:spLocks/>
                </p:cNvSpPr>
                <p:nvPr/>
              </p:nvSpPr>
              <p:spPr bwMode="auto">
                <a:xfrm>
                  <a:off x="850900" y="3567114"/>
                  <a:ext cx="17463" cy="20638"/>
                </a:xfrm>
                <a:custGeom>
                  <a:avLst/>
                  <a:gdLst>
                    <a:gd name="T0" fmla="*/ 60 w 60"/>
                    <a:gd name="T1" fmla="*/ 46 h 67"/>
                    <a:gd name="T2" fmla="*/ 0 w 60"/>
                    <a:gd name="T3" fmla="*/ 0 h 67"/>
                    <a:gd name="T4" fmla="*/ 12 w 60"/>
                    <a:gd name="T5" fmla="*/ 33 h 67"/>
                    <a:gd name="T6" fmla="*/ 60 w 60"/>
                    <a:gd name="T7" fmla="*/ 46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0" h="67">
                      <a:moveTo>
                        <a:pt x="60" y="46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3"/>
                        <a:pt x="12" y="33"/>
                        <a:pt x="12" y="33"/>
                      </a:cubicBezTo>
                      <a:cubicBezTo>
                        <a:pt x="12" y="33"/>
                        <a:pt x="32" y="67"/>
                        <a:pt x="60" y="4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81" name="그룹 180"/>
            <p:cNvGrpSpPr/>
            <p:nvPr/>
          </p:nvGrpSpPr>
          <p:grpSpPr>
            <a:xfrm>
              <a:off x="3788999" y="4673286"/>
              <a:ext cx="562363" cy="1079888"/>
              <a:chOff x="3936208" y="4723956"/>
              <a:chExt cx="536532" cy="1030286"/>
            </a:xfrm>
          </p:grpSpPr>
          <p:sp>
            <p:nvSpPr>
              <p:cNvPr id="256" name="Freeform 241"/>
              <p:cNvSpPr>
                <a:spLocks/>
              </p:cNvSpPr>
              <p:nvPr/>
            </p:nvSpPr>
            <p:spPr bwMode="auto">
              <a:xfrm>
                <a:off x="4129840" y="5715794"/>
                <a:ext cx="342900" cy="38100"/>
              </a:xfrm>
              <a:custGeom>
                <a:avLst/>
                <a:gdLst>
                  <a:gd name="T0" fmla="*/ 216 w 216"/>
                  <a:gd name="T1" fmla="*/ 0 h 24"/>
                  <a:gd name="T2" fmla="*/ 0 w 216"/>
                  <a:gd name="T3" fmla="*/ 0 h 24"/>
                  <a:gd name="T4" fmla="*/ 0 w 216"/>
                  <a:gd name="T5" fmla="*/ 24 h 24"/>
                  <a:gd name="T6" fmla="*/ 216 w 216"/>
                  <a:gd name="T7" fmla="*/ 24 h 24"/>
                  <a:gd name="T8" fmla="*/ 216 w 216"/>
                  <a:gd name="T9" fmla="*/ 0 h 24"/>
                  <a:gd name="T10" fmla="*/ 216 w 216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4">
                    <a:moveTo>
                      <a:pt x="216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16" y="24"/>
                    </a:lnTo>
                    <a:lnTo>
                      <a:pt x="216" y="0"/>
                    </a:lnTo>
                    <a:lnTo>
                      <a:pt x="21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257" name="그룹 256"/>
              <p:cNvGrpSpPr/>
              <p:nvPr/>
            </p:nvGrpSpPr>
            <p:grpSpPr>
              <a:xfrm>
                <a:off x="3936208" y="4723956"/>
                <a:ext cx="497379" cy="1030286"/>
                <a:chOff x="677863" y="3267076"/>
                <a:chExt cx="488950" cy="1012825"/>
              </a:xfrm>
            </p:grpSpPr>
            <p:sp>
              <p:nvSpPr>
                <p:cNvPr id="258" name="Freeform 332"/>
                <p:cNvSpPr>
                  <a:spLocks/>
                </p:cNvSpPr>
                <p:nvPr/>
              </p:nvSpPr>
              <p:spPr bwMode="auto">
                <a:xfrm>
                  <a:off x="868363" y="3590926"/>
                  <a:ext cx="47625" cy="688975"/>
                </a:xfrm>
                <a:custGeom>
                  <a:avLst/>
                  <a:gdLst>
                    <a:gd name="T0" fmla="*/ 115 w 157"/>
                    <a:gd name="T1" fmla="*/ 10 h 2287"/>
                    <a:gd name="T2" fmla="*/ 157 w 157"/>
                    <a:gd name="T3" fmla="*/ 2287 h 2287"/>
                    <a:gd name="T4" fmla="*/ 0 w 157"/>
                    <a:gd name="T5" fmla="*/ 2287 h 2287"/>
                    <a:gd name="T6" fmla="*/ 57 w 157"/>
                    <a:gd name="T7" fmla="*/ 10 h 2287"/>
                    <a:gd name="T8" fmla="*/ 67 w 157"/>
                    <a:gd name="T9" fmla="*/ 0 h 2287"/>
                    <a:gd name="T10" fmla="*/ 105 w 157"/>
                    <a:gd name="T11" fmla="*/ 0 h 2287"/>
                    <a:gd name="T12" fmla="*/ 115 w 157"/>
                    <a:gd name="T13" fmla="*/ 10 h 2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7" h="2287">
                      <a:moveTo>
                        <a:pt x="115" y="10"/>
                      </a:moveTo>
                      <a:cubicBezTo>
                        <a:pt x="157" y="2287"/>
                        <a:pt x="157" y="2287"/>
                        <a:pt x="157" y="2287"/>
                      </a:cubicBezTo>
                      <a:cubicBezTo>
                        <a:pt x="0" y="2287"/>
                        <a:pt x="0" y="2287"/>
                        <a:pt x="0" y="2287"/>
                      </a:cubicBezTo>
                      <a:cubicBezTo>
                        <a:pt x="57" y="10"/>
                        <a:pt x="57" y="10"/>
                        <a:pt x="57" y="10"/>
                      </a:cubicBezTo>
                      <a:cubicBezTo>
                        <a:pt x="57" y="5"/>
                        <a:pt x="62" y="0"/>
                        <a:pt x="67" y="0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11" y="0"/>
                        <a:pt x="115" y="5"/>
                        <a:pt x="115" y="10"/>
                      </a:cubicBezTo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59" name="Freeform 333"/>
                <p:cNvSpPr>
                  <a:spLocks/>
                </p:cNvSpPr>
                <p:nvPr/>
              </p:nvSpPr>
              <p:spPr bwMode="auto">
                <a:xfrm>
                  <a:off x="868363" y="3590926"/>
                  <a:ext cx="20638" cy="688975"/>
                </a:xfrm>
                <a:custGeom>
                  <a:avLst/>
                  <a:gdLst>
                    <a:gd name="T0" fmla="*/ 11 w 13"/>
                    <a:gd name="T1" fmla="*/ 0 h 434"/>
                    <a:gd name="T2" fmla="*/ 0 w 13"/>
                    <a:gd name="T3" fmla="*/ 434 h 434"/>
                    <a:gd name="T4" fmla="*/ 10 w 13"/>
                    <a:gd name="T5" fmla="*/ 434 h 434"/>
                    <a:gd name="T6" fmla="*/ 13 w 13"/>
                    <a:gd name="T7" fmla="*/ 0 h 434"/>
                    <a:gd name="T8" fmla="*/ 11 w 13"/>
                    <a:gd name="T9" fmla="*/ 0 h 434"/>
                    <a:gd name="T10" fmla="*/ 11 w 13"/>
                    <a:gd name="T11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434">
                      <a:moveTo>
                        <a:pt x="11" y="0"/>
                      </a:moveTo>
                      <a:lnTo>
                        <a:pt x="0" y="434"/>
                      </a:lnTo>
                      <a:lnTo>
                        <a:pt x="10" y="434"/>
                      </a:lnTo>
                      <a:lnTo>
                        <a:pt x="13" y="0"/>
                      </a:lnTo>
                      <a:lnTo>
                        <a:pt x="11" y="0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0" name="Freeform 334"/>
                <p:cNvSpPr>
                  <a:spLocks/>
                </p:cNvSpPr>
                <p:nvPr/>
              </p:nvSpPr>
              <p:spPr bwMode="auto">
                <a:xfrm>
                  <a:off x="795338" y="3267076"/>
                  <a:ext cx="77788" cy="292100"/>
                </a:xfrm>
                <a:custGeom>
                  <a:avLst/>
                  <a:gdLst>
                    <a:gd name="T0" fmla="*/ 47 w 49"/>
                    <a:gd name="T1" fmla="*/ 181 h 184"/>
                    <a:gd name="T2" fmla="*/ 49 w 49"/>
                    <a:gd name="T3" fmla="*/ 148 h 184"/>
                    <a:gd name="T4" fmla="*/ 0 w 49"/>
                    <a:gd name="T5" fmla="*/ 0 h 184"/>
                    <a:gd name="T6" fmla="*/ 3 w 49"/>
                    <a:gd name="T7" fmla="*/ 39 h 184"/>
                    <a:gd name="T8" fmla="*/ 40 w 49"/>
                    <a:gd name="T9" fmla="*/ 184 h 184"/>
                    <a:gd name="T10" fmla="*/ 47 w 49"/>
                    <a:gd name="T11" fmla="*/ 181 h 184"/>
                    <a:gd name="T12" fmla="*/ 47 w 49"/>
                    <a:gd name="T13" fmla="*/ 181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184">
                      <a:moveTo>
                        <a:pt x="47" y="181"/>
                      </a:moveTo>
                      <a:lnTo>
                        <a:pt x="49" y="148"/>
                      </a:lnTo>
                      <a:lnTo>
                        <a:pt x="0" y="0"/>
                      </a:lnTo>
                      <a:lnTo>
                        <a:pt x="3" y="39"/>
                      </a:lnTo>
                      <a:lnTo>
                        <a:pt x="40" y="184"/>
                      </a:lnTo>
                      <a:lnTo>
                        <a:pt x="47" y="181"/>
                      </a:lnTo>
                      <a:lnTo>
                        <a:pt x="47" y="18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1" name="Freeform 335"/>
                <p:cNvSpPr>
                  <a:spLocks/>
                </p:cNvSpPr>
                <p:nvPr/>
              </p:nvSpPr>
              <p:spPr bwMode="auto">
                <a:xfrm>
                  <a:off x="677863" y="3579814"/>
                  <a:ext cx="188913" cy="284163"/>
                </a:xfrm>
                <a:custGeom>
                  <a:avLst/>
                  <a:gdLst>
                    <a:gd name="T0" fmla="*/ 119 w 119"/>
                    <a:gd name="T1" fmla="*/ 4 h 179"/>
                    <a:gd name="T2" fmla="*/ 0 w 119"/>
                    <a:gd name="T3" fmla="*/ 179 h 179"/>
                    <a:gd name="T4" fmla="*/ 91 w 119"/>
                    <a:gd name="T5" fmla="*/ 22 h 179"/>
                    <a:gd name="T6" fmla="*/ 112 w 119"/>
                    <a:gd name="T7" fmla="*/ 0 h 179"/>
                    <a:gd name="T8" fmla="*/ 119 w 119"/>
                    <a:gd name="T9" fmla="*/ 4 h 179"/>
                    <a:gd name="T10" fmla="*/ 119 w 119"/>
                    <a:gd name="T11" fmla="*/ 4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179">
                      <a:moveTo>
                        <a:pt x="119" y="4"/>
                      </a:moveTo>
                      <a:lnTo>
                        <a:pt x="0" y="179"/>
                      </a:lnTo>
                      <a:lnTo>
                        <a:pt x="91" y="22"/>
                      </a:lnTo>
                      <a:lnTo>
                        <a:pt x="112" y="0"/>
                      </a:lnTo>
                      <a:lnTo>
                        <a:pt x="119" y="4"/>
                      </a:lnTo>
                      <a:lnTo>
                        <a:pt x="119" y="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2" name="Freeform 336"/>
                <p:cNvSpPr>
                  <a:spLocks/>
                </p:cNvSpPr>
                <p:nvPr/>
              </p:nvSpPr>
              <p:spPr bwMode="auto">
                <a:xfrm>
                  <a:off x="869950" y="3554414"/>
                  <a:ext cx="68263" cy="44450"/>
                </a:xfrm>
                <a:custGeom>
                  <a:avLst/>
                  <a:gdLst>
                    <a:gd name="T0" fmla="*/ 0 w 230"/>
                    <a:gd name="T1" fmla="*/ 0 h 149"/>
                    <a:gd name="T2" fmla="*/ 89 w 230"/>
                    <a:gd name="T3" fmla="*/ 4 h 149"/>
                    <a:gd name="T4" fmla="*/ 219 w 230"/>
                    <a:gd name="T5" fmla="*/ 85 h 149"/>
                    <a:gd name="T6" fmla="*/ 228 w 230"/>
                    <a:gd name="T7" fmla="*/ 101 h 149"/>
                    <a:gd name="T8" fmla="*/ 229 w 230"/>
                    <a:gd name="T9" fmla="*/ 129 h 149"/>
                    <a:gd name="T10" fmla="*/ 210 w 230"/>
                    <a:gd name="T11" fmla="*/ 149 h 149"/>
                    <a:gd name="T12" fmla="*/ 205 w 230"/>
                    <a:gd name="T13" fmla="*/ 149 h 149"/>
                    <a:gd name="T14" fmla="*/ 40 w 230"/>
                    <a:gd name="T15" fmla="*/ 97 h 149"/>
                    <a:gd name="T16" fmla="*/ 0 w 230"/>
                    <a:gd name="T17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149">
                      <a:moveTo>
                        <a:pt x="0" y="0"/>
                      </a:moveTo>
                      <a:cubicBezTo>
                        <a:pt x="89" y="4"/>
                        <a:pt x="89" y="4"/>
                        <a:pt x="89" y="4"/>
                      </a:cubicBezTo>
                      <a:cubicBezTo>
                        <a:pt x="219" y="85"/>
                        <a:pt x="219" y="85"/>
                        <a:pt x="219" y="85"/>
                      </a:cubicBezTo>
                      <a:cubicBezTo>
                        <a:pt x="225" y="89"/>
                        <a:pt x="228" y="94"/>
                        <a:pt x="228" y="101"/>
                      </a:cubicBezTo>
                      <a:cubicBezTo>
                        <a:pt x="229" y="129"/>
                        <a:pt x="229" y="129"/>
                        <a:pt x="229" y="129"/>
                      </a:cubicBezTo>
                      <a:cubicBezTo>
                        <a:pt x="230" y="140"/>
                        <a:pt x="221" y="149"/>
                        <a:pt x="210" y="149"/>
                      </a:cubicBezTo>
                      <a:cubicBezTo>
                        <a:pt x="205" y="149"/>
                        <a:pt x="205" y="149"/>
                        <a:pt x="205" y="149"/>
                      </a:cubicBezTo>
                      <a:cubicBezTo>
                        <a:pt x="40" y="97"/>
                        <a:pt x="40" y="97"/>
                        <a:pt x="40" y="9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3" name="Freeform 337"/>
                <p:cNvSpPr>
                  <a:spLocks/>
                </p:cNvSpPr>
                <p:nvPr/>
              </p:nvSpPr>
              <p:spPr bwMode="auto">
                <a:xfrm>
                  <a:off x="866775" y="3582989"/>
                  <a:ext cx="63500" cy="15875"/>
                </a:xfrm>
                <a:custGeom>
                  <a:avLst/>
                  <a:gdLst>
                    <a:gd name="T0" fmla="*/ 40 w 40"/>
                    <a:gd name="T1" fmla="*/ 10 h 10"/>
                    <a:gd name="T2" fmla="*/ 27 w 40"/>
                    <a:gd name="T3" fmla="*/ 10 h 10"/>
                    <a:gd name="T4" fmla="*/ 0 w 40"/>
                    <a:gd name="T5" fmla="*/ 4 h 10"/>
                    <a:gd name="T6" fmla="*/ 9 w 40"/>
                    <a:gd name="T7" fmla="*/ 0 h 10"/>
                    <a:gd name="T8" fmla="*/ 40 w 40"/>
                    <a:gd name="T9" fmla="*/ 10 h 10"/>
                    <a:gd name="T10" fmla="*/ 40 w 40"/>
                    <a:gd name="T11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10">
                      <a:moveTo>
                        <a:pt x="40" y="10"/>
                      </a:moveTo>
                      <a:lnTo>
                        <a:pt x="27" y="10"/>
                      </a:lnTo>
                      <a:lnTo>
                        <a:pt x="0" y="4"/>
                      </a:lnTo>
                      <a:lnTo>
                        <a:pt x="9" y="0"/>
                      </a:lnTo>
                      <a:lnTo>
                        <a:pt x="40" y="10"/>
                      </a:lnTo>
                      <a:lnTo>
                        <a:pt x="40" y="1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4" name="Freeform 338"/>
                <p:cNvSpPr>
                  <a:spLocks/>
                </p:cNvSpPr>
                <p:nvPr/>
              </p:nvSpPr>
              <p:spPr bwMode="auto">
                <a:xfrm>
                  <a:off x="873125" y="3563939"/>
                  <a:ext cx="293688" cy="26988"/>
                </a:xfrm>
                <a:custGeom>
                  <a:avLst/>
                  <a:gdLst>
                    <a:gd name="T0" fmla="*/ 0 w 185"/>
                    <a:gd name="T1" fmla="*/ 0 h 17"/>
                    <a:gd name="T2" fmla="*/ 185 w 185"/>
                    <a:gd name="T3" fmla="*/ 8 h 17"/>
                    <a:gd name="T4" fmla="*/ 27 w 185"/>
                    <a:gd name="T5" fmla="*/ 17 h 17"/>
                    <a:gd name="T6" fmla="*/ 2 w 185"/>
                    <a:gd name="T7" fmla="*/ 8 h 17"/>
                    <a:gd name="T8" fmla="*/ 0 w 185"/>
                    <a:gd name="T9" fmla="*/ 0 h 17"/>
                    <a:gd name="T10" fmla="*/ 0 w 185"/>
                    <a:gd name="T11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5" h="17">
                      <a:moveTo>
                        <a:pt x="0" y="0"/>
                      </a:moveTo>
                      <a:lnTo>
                        <a:pt x="185" y="8"/>
                      </a:lnTo>
                      <a:lnTo>
                        <a:pt x="27" y="17"/>
                      </a:lnTo>
                      <a:lnTo>
                        <a:pt x="2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5" name="Oval 339"/>
                <p:cNvSpPr>
                  <a:spLocks noChangeArrowheads="1"/>
                </p:cNvSpPr>
                <p:nvPr/>
              </p:nvSpPr>
              <p:spPr bwMode="auto">
                <a:xfrm>
                  <a:off x="854075" y="3554414"/>
                  <a:ext cx="30163" cy="3492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6" name="Freeform 340"/>
                <p:cNvSpPr>
                  <a:spLocks/>
                </p:cNvSpPr>
                <p:nvPr/>
              </p:nvSpPr>
              <p:spPr bwMode="auto">
                <a:xfrm>
                  <a:off x="850900" y="3554414"/>
                  <a:ext cx="22225" cy="28575"/>
                </a:xfrm>
                <a:custGeom>
                  <a:avLst/>
                  <a:gdLst>
                    <a:gd name="T0" fmla="*/ 0 w 78"/>
                    <a:gd name="T1" fmla="*/ 41 h 93"/>
                    <a:gd name="T2" fmla="*/ 24 w 78"/>
                    <a:gd name="T3" fmla="*/ 7 h 93"/>
                    <a:gd name="T4" fmla="*/ 26 w 78"/>
                    <a:gd name="T5" fmla="*/ 6 h 93"/>
                    <a:gd name="T6" fmla="*/ 26 w 78"/>
                    <a:gd name="T7" fmla="*/ 5 h 93"/>
                    <a:gd name="T8" fmla="*/ 26 w 78"/>
                    <a:gd name="T9" fmla="*/ 5 h 93"/>
                    <a:gd name="T10" fmla="*/ 42 w 78"/>
                    <a:gd name="T11" fmla="*/ 0 h 93"/>
                    <a:gd name="T12" fmla="*/ 78 w 78"/>
                    <a:gd name="T13" fmla="*/ 47 h 93"/>
                    <a:gd name="T14" fmla="*/ 60 w 78"/>
                    <a:gd name="T15" fmla="*/ 87 h 93"/>
                    <a:gd name="T16" fmla="*/ 60 w 78"/>
                    <a:gd name="T17" fmla="*/ 87 h 93"/>
                    <a:gd name="T18" fmla="*/ 60 w 78"/>
                    <a:gd name="T19" fmla="*/ 87 h 93"/>
                    <a:gd name="T20" fmla="*/ 42 w 78"/>
                    <a:gd name="T21" fmla="*/ 93 h 93"/>
                    <a:gd name="T22" fmla="*/ 0 w 78"/>
                    <a:gd name="T23" fmla="*/ 41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93">
                      <a:moveTo>
                        <a:pt x="0" y="41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7"/>
                        <a:pt x="25" y="6"/>
                        <a:pt x="26" y="6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31" y="2"/>
                        <a:pt x="37" y="0"/>
                        <a:pt x="42" y="0"/>
                      </a:cubicBezTo>
                      <a:cubicBezTo>
                        <a:pt x="62" y="0"/>
                        <a:pt x="78" y="21"/>
                        <a:pt x="78" y="47"/>
                      </a:cubicBezTo>
                      <a:cubicBezTo>
                        <a:pt x="78" y="64"/>
                        <a:pt x="71" y="79"/>
                        <a:pt x="60" y="87"/>
                      </a:cubicBezTo>
                      <a:cubicBezTo>
                        <a:pt x="60" y="87"/>
                        <a:pt x="60" y="87"/>
                        <a:pt x="60" y="87"/>
                      </a:cubicBezTo>
                      <a:cubicBezTo>
                        <a:pt x="60" y="87"/>
                        <a:pt x="60" y="87"/>
                        <a:pt x="60" y="87"/>
                      </a:cubicBezTo>
                      <a:cubicBezTo>
                        <a:pt x="55" y="91"/>
                        <a:pt x="49" y="93"/>
                        <a:pt x="42" y="93"/>
                      </a:cubicBezTo>
                      <a:cubicBezTo>
                        <a:pt x="23" y="93"/>
                        <a:pt x="11" y="64"/>
                        <a:pt x="0" y="41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7" name="Oval 341"/>
                <p:cNvSpPr>
                  <a:spLocks noChangeArrowheads="1"/>
                </p:cNvSpPr>
                <p:nvPr/>
              </p:nvSpPr>
              <p:spPr bwMode="auto">
                <a:xfrm>
                  <a:off x="854075" y="3554414"/>
                  <a:ext cx="30163" cy="3492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8" name="Freeform 342"/>
                <p:cNvSpPr>
                  <a:spLocks/>
                </p:cNvSpPr>
                <p:nvPr/>
              </p:nvSpPr>
              <p:spPr bwMode="auto">
                <a:xfrm>
                  <a:off x="855663" y="3576639"/>
                  <a:ext cx="26988" cy="17463"/>
                </a:xfrm>
                <a:custGeom>
                  <a:avLst/>
                  <a:gdLst>
                    <a:gd name="T0" fmla="*/ 87 w 93"/>
                    <a:gd name="T1" fmla="*/ 22 h 57"/>
                    <a:gd name="T2" fmla="*/ 44 w 93"/>
                    <a:gd name="T3" fmla="*/ 16 h 57"/>
                    <a:gd name="T4" fmla="*/ 0 w 93"/>
                    <a:gd name="T5" fmla="*/ 11 h 57"/>
                    <a:gd name="T6" fmla="*/ 13 w 93"/>
                    <a:gd name="T7" fmla="*/ 57 h 57"/>
                    <a:gd name="T8" fmla="*/ 55 w 93"/>
                    <a:gd name="T9" fmla="*/ 54 h 57"/>
                    <a:gd name="T10" fmla="*/ 93 w 93"/>
                    <a:gd name="T11" fmla="*/ 39 h 57"/>
                    <a:gd name="T12" fmla="*/ 87 w 93"/>
                    <a:gd name="T13" fmla="*/ 2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57">
                      <a:moveTo>
                        <a:pt x="87" y="22"/>
                      </a:moveTo>
                      <a:cubicBezTo>
                        <a:pt x="87" y="22"/>
                        <a:pt x="65" y="32"/>
                        <a:pt x="44" y="16"/>
                      </a:cubicBezTo>
                      <a:cubicBezTo>
                        <a:pt x="23" y="0"/>
                        <a:pt x="0" y="11"/>
                        <a:pt x="0" y="11"/>
                      </a:cubicBezTo>
                      <a:cubicBezTo>
                        <a:pt x="13" y="57"/>
                        <a:pt x="13" y="57"/>
                        <a:pt x="13" y="57"/>
                      </a:cubicBezTo>
                      <a:cubicBezTo>
                        <a:pt x="55" y="54"/>
                        <a:pt x="55" y="54"/>
                        <a:pt x="55" y="54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69" name="Freeform 343"/>
                <p:cNvSpPr>
                  <a:spLocks/>
                </p:cNvSpPr>
                <p:nvPr/>
              </p:nvSpPr>
              <p:spPr bwMode="auto">
                <a:xfrm>
                  <a:off x="850900" y="3567114"/>
                  <a:ext cx="17463" cy="20638"/>
                </a:xfrm>
                <a:custGeom>
                  <a:avLst/>
                  <a:gdLst>
                    <a:gd name="T0" fmla="*/ 60 w 60"/>
                    <a:gd name="T1" fmla="*/ 46 h 67"/>
                    <a:gd name="T2" fmla="*/ 0 w 60"/>
                    <a:gd name="T3" fmla="*/ 0 h 67"/>
                    <a:gd name="T4" fmla="*/ 12 w 60"/>
                    <a:gd name="T5" fmla="*/ 33 h 67"/>
                    <a:gd name="T6" fmla="*/ 60 w 60"/>
                    <a:gd name="T7" fmla="*/ 46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0" h="67">
                      <a:moveTo>
                        <a:pt x="60" y="46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3"/>
                        <a:pt x="12" y="33"/>
                        <a:pt x="12" y="33"/>
                      </a:cubicBezTo>
                      <a:cubicBezTo>
                        <a:pt x="12" y="33"/>
                        <a:pt x="32" y="67"/>
                        <a:pt x="60" y="4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82" name="그룹 181"/>
            <p:cNvGrpSpPr/>
            <p:nvPr/>
          </p:nvGrpSpPr>
          <p:grpSpPr>
            <a:xfrm>
              <a:off x="2689169" y="4873697"/>
              <a:ext cx="659748" cy="413211"/>
              <a:chOff x="2633663" y="5023907"/>
              <a:chExt cx="629444" cy="394231"/>
            </a:xfrm>
          </p:grpSpPr>
          <p:sp>
            <p:nvSpPr>
              <p:cNvPr id="243" name="Freeform 228"/>
              <p:cNvSpPr>
                <a:spLocks/>
              </p:cNvSpPr>
              <p:nvPr/>
            </p:nvSpPr>
            <p:spPr bwMode="auto">
              <a:xfrm>
                <a:off x="2920207" y="5380038"/>
                <a:ext cx="342900" cy="38100"/>
              </a:xfrm>
              <a:custGeom>
                <a:avLst/>
                <a:gdLst>
                  <a:gd name="T0" fmla="*/ 216 w 216"/>
                  <a:gd name="T1" fmla="*/ 0 h 24"/>
                  <a:gd name="T2" fmla="*/ 0 w 216"/>
                  <a:gd name="T3" fmla="*/ 0 h 24"/>
                  <a:gd name="T4" fmla="*/ 0 w 216"/>
                  <a:gd name="T5" fmla="*/ 24 h 24"/>
                  <a:gd name="T6" fmla="*/ 216 w 216"/>
                  <a:gd name="T7" fmla="*/ 24 h 24"/>
                  <a:gd name="T8" fmla="*/ 216 w 216"/>
                  <a:gd name="T9" fmla="*/ 0 h 24"/>
                  <a:gd name="T10" fmla="*/ 216 w 216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4">
                    <a:moveTo>
                      <a:pt x="216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16" y="24"/>
                    </a:lnTo>
                    <a:lnTo>
                      <a:pt x="216" y="0"/>
                    </a:lnTo>
                    <a:lnTo>
                      <a:pt x="21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244" name="그룹 243"/>
              <p:cNvGrpSpPr/>
              <p:nvPr/>
            </p:nvGrpSpPr>
            <p:grpSpPr>
              <a:xfrm>
                <a:off x="2633663" y="5023907"/>
                <a:ext cx="615950" cy="393700"/>
                <a:chOff x="2641600" y="5021264"/>
                <a:chExt cx="615950" cy="393700"/>
              </a:xfrm>
            </p:grpSpPr>
            <p:sp>
              <p:nvSpPr>
                <p:cNvPr id="245" name="Freeform 301"/>
                <p:cNvSpPr>
                  <a:spLocks/>
                </p:cNvSpPr>
                <p:nvPr/>
              </p:nvSpPr>
              <p:spPr bwMode="auto">
                <a:xfrm>
                  <a:off x="2641600" y="5021264"/>
                  <a:ext cx="604838" cy="260350"/>
                </a:xfrm>
                <a:custGeom>
                  <a:avLst/>
                  <a:gdLst>
                    <a:gd name="T0" fmla="*/ 381 w 381"/>
                    <a:gd name="T1" fmla="*/ 0 h 164"/>
                    <a:gd name="T2" fmla="*/ 106 w 381"/>
                    <a:gd name="T3" fmla="*/ 0 h 164"/>
                    <a:gd name="T4" fmla="*/ 0 w 381"/>
                    <a:gd name="T5" fmla="*/ 164 h 164"/>
                    <a:gd name="T6" fmla="*/ 276 w 381"/>
                    <a:gd name="T7" fmla="*/ 164 h 164"/>
                    <a:gd name="T8" fmla="*/ 381 w 381"/>
                    <a:gd name="T9" fmla="*/ 0 h 164"/>
                    <a:gd name="T10" fmla="*/ 381 w 381"/>
                    <a:gd name="T11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1" h="164">
                      <a:moveTo>
                        <a:pt x="381" y="0"/>
                      </a:moveTo>
                      <a:lnTo>
                        <a:pt x="106" y="0"/>
                      </a:lnTo>
                      <a:lnTo>
                        <a:pt x="0" y="164"/>
                      </a:lnTo>
                      <a:lnTo>
                        <a:pt x="276" y="164"/>
                      </a:lnTo>
                      <a:lnTo>
                        <a:pt x="381" y="0"/>
                      </a:lnTo>
                      <a:lnTo>
                        <a:pt x="38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46" name="Freeform 302"/>
                <p:cNvSpPr>
                  <a:spLocks/>
                </p:cNvSpPr>
                <p:nvPr/>
              </p:nvSpPr>
              <p:spPr bwMode="auto">
                <a:xfrm>
                  <a:off x="3079750" y="5021264"/>
                  <a:ext cx="177800" cy="282575"/>
                </a:xfrm>
                <a:custGeom>
                  <a:avLst/>
                  <a:gdLst>
                    <a:gd name="T0" fmla="*/ 112 w 112"/>
                    <a:gd name="T1" fmla="*/ 14 h 178"/>
                    <a:gd name="T2" fmla="*/ 105 w 112"/>
                    <a:gd name="T3" fmla="*/ 0 h 178"/>
                    <a:gd name="T4" fmla="*/ 0 w 112"/>
                    <a:gd name="T5" fmla="*/ 164 h 178"/>
                    <a:gd name="T6" fmla="*/ 6 w 112"/>
                    <a:gd name="T7" fmla="*/ 178 h 178"/>
                    <a:gd name="T8" fmla="*/ 112 w 112"/>
                    <a:gd name="T9" fmla="*/ 14 h 178"/>
                    <a:gd name="T10" fmla="*/ 112 w 112"/>
                    <a:gd name="T11" fmla="*/ 14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2" h="178">
                      <a:moveTo>
                        <a:pt x="112" y="14"/>
                      </a:moveTo>
                      <a:lnTo>
                        <a:pt x="105" y="0"/>
                      </a:lnTo>
                      <a:lnTo>
                        <a:pt x="0" y="164"/>
                      </a:lnTo>
                      <a:lnTo>
                        <a:pt x="6" y="178"/>
                      </a:lnTo>
                      <a:lnTo>
                        <a:pt x="112" y="14"/>
                      </a:lnTo>
                      <a:lnTo>
                        <a:pt x="112" y="1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47" name="Freeform 303"/>
                <p:cNvSpPr>
                  <a:spLocks/>
                </p:cNvSpPr>
                <p:nvPr/>
              </p:nvSpPr>
              <p:spPr bwMode="auto">
                <a:xfrm>
                  <a:off x="2641600" y="5281614"/>
                  <a:ext cx="447675" cy="22225"/>
                </a:xfrm>
                <a:custGeom>
                  <a:avLst/>
                  <a:gdLst>
                    <a:gd name="T0" fmla="*/ 6 w 282"/>
                    <a:gd name="T1" fmla="*/ 14 h 14"/>
                    <a:gd name="T2" fmla="*/ 0 w 282"/>
                    <a:gd name="T3" fmla="*/ 0 h 14"/>
                    <a:gd name="T4" fmla="*/ 276 w 282"/>
                    <a:gd name="T5" fmla="*/ 0 h 14"/>
                    <a:gd name="T6" fmla="*/ 282 w 282"/>
                    <a:gd name="T7" fmla="*/ 14 h 14"/>
                    <a:gd name="T8" fmla="*/ 6 w 282"/>
                    <a:gd name="T9" fmla="*/ 14 h 14"/>
                    <a:gd name="T10" fmla="*/ 6 w 28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2" h="14">
                      <a:moveTo>
                        <a:pt x="6" y="14"/>
                      </a:moveTo>
                      <a:lnTo>
                        <a:pt x="0" y="0"/>
                      </a:lnTo>
                      <a:lnTo>
                        <a:pt x="276" y="0"/>
                      </a:lnTo>
                      <a:lnTo>
                        <a:pt x="282" y="14"/>
                      </a:lnTo>
                      <a:lnTo>
                        <a:pt x="6" y="14"/>
                      </a:lnTo>
                      <a:lnTo>
                        <a:pt x="6" y="1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48" name="Freeform 304"/>
                <p:cNvSpPr>
                  <a:spLocks/>
                </p:cNvSpPr>
                <p:nvPr/>
              </p:nvSpPr>
              <p:spPr bwMode="auto">
                <a:xfrm>
                  <a:off x="2682875" y="5160964"/>
                  <a:ext cx="171450" cy="95250"/>
                </a:xfrm>
                <a:custGeom>
                  <a:avLst/>
                  <a:gdLst>
                    <a:gd name="T0" fmla="*/ 69 w 108"/>
                    <a:gd name="T1" fmla="*/ 60 h 60"/>
                    <a:gd name="T2" fmla="*/ 108 w 108"/>
                    <a:gd name="T3" fmla="*/ 0 h 60"/>
                    <a:gd name="T4" fmla="*/ 39 w 108"/>
                    <a:gd name="T5" fmla="*/ 0 h 60"/>
                    <a:gd name="T6" fmla="*/ 0 w 108"/>
                    <a:gd name="T7" fmla="*/ 60 h 60"/>
                    <a:gd name="T8" fmla="*/ 69 w 108"/>
                    <a:gd name="T9" fmla="*/ 60 h 60"/>
                    <a:gd name="T10" fmla="*/ 69 w 108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60">
                      <a:moveTo>
                        <a:pt x="69" y="60"/>
                      </a:moveTo>
                      <a:lnTo>
                        <a:pt x="108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69" y="60"/>
                      </a:lnTo>
                      <a:lnTo>
                        <a:pt x="69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49" name="Freeform 305"/>
                <p:cNvSpPr>
                  <a:spLocks/>
                </p:cNvSpPr>
                <p:nvPr/>
              </p:nvSpPr>
              <p:spPr bwMode="auto">
                <a:xfrm>
                  <a:off x="2820988" y="5160964"/>
                  <a:ext cx="173038" cy="95250"/>
                </a:xfrm>
                <a:custGeom>
                  <a:avLst/>
                  <a:gdLst>
                    <a:gd name="T0" fmla="*/ 70 w 109"/>
                    <a:gd name="T1" fmla="*/ 60 h 60"/>
                    <a:gd name="T2" fmla="*/ 109 w 109"/>
                    <a:gd name="T3" fmla="*/ 0 h 60"/>
                    <a:gd name="T4" fmla="*/ 39 w 109"/>
                    <a:gd name="T5" fmla="*/ 0 h 60"/>
                    <a:gd name="T6" fmla="*/ 0 w 109"/>
                    <a:gd name="T7" fmla="*/ 60 h 60"/>
                    <a:gd name="T8" fmla="*/ 70 w 109"/>
                    <a:gd name="T9" fmla="*/ 60 h 60"/>
                    <a:gd name="T10" fmla="*/ 70 w 10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60">
                      <a:moveTo>
                        <a:pt x="70" y="60"/>
                      </a:moveTo>
                      <a:lnTo>
                        <a:pt x="109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70" y="60"/>
                      </a:lnTo>
                      <a:lnTo>
                        <a:pt x="70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50" name="Freeform 306"/>
                <p:cNvSpPr>
                  <a:spLocks/>
                </p:cNvSpPr>
                <p:nvPr/>
              </p:nvSpPr>
              <p:spPr bwMode="auto">
                <a:xfrm>
                  <a:off x="2959100" y="5160964"/>
                  <a:ext cx="173038" cy="95250"/>
                </a:xfrm>
                <a:custGeom>
                  <a:avLst/>
                  <a:gdLst>
                    <a:gd name="T0" fmla="*/ 70 w 109"/>
                    <a:gd name="T1" fmla="*/ 60 h 60"/>
                    <a:gd name="T2" fmla="*/ 109 w 109"/>
                    <a:gd name="T3" fmla="*/ 0 h 60"/>
                    <a:gd name="T4" fmla="*/ 40 w 109"/>
                    <a:gd name="T5" fmla="*/ 0 h 60"/>
                    <a:gd name="T6" fmla="*/ 0 w 109"/>
                    <a:gd name="T7" fmla="*/ 60 h 60"/>
                    <a:gd name="T8" fmla="*/ 70 w 109"/>
                    <a:gd name="T9" fmla="*/ 60 h 60"/>
                    <a:gd name="T10" fmla="*/ 70 w 10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60">
                      <a:moveTo>
                        <a:pt x="70" y="60"/>
                      </a:moveTo>
                      <a:lnTo>
                        <a:pt x="109" y="0"/>
                      </a:lnTo>
                      <a:lnTo>
                        <a:pt x="40" y="0"/>
                      </a:lnTo>
                      <a:lnTo>
                        <a:pt x="0" y="60"/>
                      </a:lnTo>
                      <a:lnTo>
                        <a:pt x="70" y="60"/>
                      </a:lnTo>
                      <a:lnTo>
                        <a:pt x="70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51" name="Freeform 307"/>
                <p:cNvSpPr>
                  <a:spLocks/>
                </p:cNvSpPr>
                <p:nvPr/>
              </p:nvSpPr>
              <p:spPr bwMode="auto">
                <a:xfrm>
                  <a:off x="2755900" y="5046664"/>
                  <a:ext cx="173038" cy="95250"/>
                </a:xfrm>
                <a:custGeom>
                  <a:avLst/>
                  <a:gdLst>
                    <a:gd name="T0" fmla="*/ 70 w 109"/>
                    <a:gd name="T1" fmla="*/ 60 h 60"/>
                    <a:gd name="T2" fmla="*/ 109 w 109"/>
                    <a:gd name="T3" fmla="*/ 0 h 60"/>
                    <a:gd name="T4" fmla="*/ 39 w 109"/>
                    <a:gd name="T5" fmla="*/ 0 h 60"/>
                    <a:gd name="T6" fmla="*/ 0 w 109"/>
                    <a:gd name="T7" fmla="*/ 60 h 60"/>
                    <a:gd name="T8" fmla="*/ 70 w 109"/>
                    <a:gd name="T9" fmla="*/ 60 h 60"/>
                    <a:gd name="T10" fmla="*/ 70 w 10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60">
                      <a:moveTo>
                        <a:pt x="70" y="60"/>
                      </a:moveTo>
                      <a:lnTo>
                        <a:pt x="109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70" y="60"/>
                      </a:lnTo>
                      <a:lnTo>
                        <a:pt x="70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52" name="Freeform 308"/>
                <p:cNvSpPr>
                  <a:spLocks/>
                </p:cNvSpPr>
                <p:nvPr/>
              </p:nvSpPr>
              <p:spPr bwMode="auto">
                <a:xfrm>
                  <a:off x="2895600" y="5046664"/>
                  <a:ext cx="171450" cy="95250"/>
                </a:xfrm>
                <a:custGeom>
                  <a:avLst/>
                  <a:gdLst>
                    <a:gd name="T0" fmla="*/ 69 w 108"/>
                    <a:gd name="T1" fmla="*/ 60 h 60"/>
                    <a:gd name="T2" fmla="*/ 108 w 108"/>
                    <a:gd name="T3" fmla="*/ 0 h 60"/>
                    <a:gd name="T4" fmla="*/ 39 w 108"/>
                    <a:gd name="T5" fmla="*/ 0 h 60"/>
                    <a:gd name="T6" fmla="*/ 0 w 108"/>
                    <a:gd name="T7" fmla="*/ 60 h 60"/>
                    <a:gd name="T8" fmla="*/ 69 w 108"/>
                    <a:gd name="T9" fmla="*/ 60 h 60"/>
                    <a:gd name="T10" fmla="*/ 69 w 108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60">
                      <a:moveTo>
                        <a:pt x="69" y="60"/>
                      </a:moveTo>
                      <a:lnTo>
                        <a:pt x="108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69" y="60"/>
                      </a:lnTo>
                      <a:lnTo>
                        <a:pt x="69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53" name="Freeform 309"/>
                <p:cNvSpPr>
                  <a:spLocks/>
                </p:cNvSpPr>
                <p:nvPr/>
              </p:nvSpPr>
              <p:spPr bwMode="auto">
                <a:xfrm>
                  <a:off x="3033713" y="5046664"/>
                  <a:ext cx="171450" cy="95250"/>
                </a:xfrm>
                <a:custGeom>
                  <a:avLst/>
                  <a:gdLst>
                    <a:gd name="T0" fmla="*/ 69 w 108"/>
                    <a:gd name="T1" fmla="*/ 60 h 60"/>
                    <a:gd name="T2" fmla="*/ 108 w 108"/>
                    <a:gd name="T3" fmla="*/ 0 h 60"/>
                    <a:gd name="T4" fmla="*/ 39 w 108"/>
                    <a:gd name="T5" fmla="*/ 0 h 60"/>
                    <a:gd name="T6" fmla="*/ 0 w 108"/>
                    <a:gd name="T7" fmla="*/ 60 h 60"/>
                    <a:gd name="T8" fmla="*/ 69 w 108"/>
                    <a:gd name="T9" fmla="*/ 60 h 60"/>
                    <a:gd name="T10" fmla="*/ 69 w 108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60">
                      <a:moveTo>
                        <a:pt x="69" y="60"/>
                      </a:moveTo>
                      <a:lnTo>
                        <a:pt x="108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69" y="60"/>
                      </a:lnTo>
                      <a:lnTo>
                        <a:pt x="69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54" name="Freeform 310"/>
                <p:cNvSpPr>
                  <a:spLocks/>
                </p:cNvSpPr>
                <p:nvPr/>
              </p:nvSpPr>
              <p:spPr bwMode="auto">
                <a:xfrm>
                  <a:off x="2924175" y="5303839"/>
                  <a:ext cx="42863" cy="111125"/>
                </a:xfrm>
                <a:custGeom>
                  <a:avLst/>
                  <a:gdLst>
                    <a:gd name="T0" fmla="*/ 27 w 27"/>
                    <a:gd name="T1" fmla="*/ 70 h 70"/>
                    <a:gd name="T2" fmla="*/ 0 w 27"/>
                    <a:gd name="T3" fmla="*/ 70 h 70"/>
                    <a:gd name="T4" fmla="*/ 0 w 27"/>
                    <a:gd name="T5" fmla="*/ 0 h 70"/>
                    <a:gd name="T6" fmla="*/ 27 w 27"/>
                    <a:gd name="T7" fmla="*/ 0 h 70"/>
                    <a:gd name="T8" fmla="*/ 27 w 27"/>
                    <a:gd name="T9" fmla="*/ 70 h 70"/>
                    <a:gd name="T10" fmla="*/ 27 w 27"/>
                    <a:gd name="T11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70">
                      <a:moveTo>
                        <a:pt x="27" y="70"/>
                      </a:moveTo>
                      <a:lnTo>
                        <a:pt x="0" y="70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70"/>
                      </a:lnTo>
                      <a:lnTo>
                        <a:pt x="27" y="7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55" name="Freeform 311"/>
                <p:cNvSpPr>
                  <a:spLocks/>
                </p:cNvSpPr>
                <p:nvPr/>
              </p:nvSpPr>
              <p:spPr bwMode="auto">
                <a:xfrm>
                  <a:off x="2952750" y="5303839"/>
                  <a:ext cx="14288" cy="111125"/>
                </a:xfrm>
                <a:custGeom>
                  <a:avLst/>
                  <a:gdLst>
                    <a:gd name="T0" fmla="*/ 9 w 9"/>
                    <a:gd name="T1" fmla="*/ 70 h 70"/>
                    <a:gd name="T2" fmla="*/ 0 w 9"/>
                    <a:gd name="T3" fmla="*/ 70 h 70"/>
                    <a:gd name="T4" fmla="*/ 0 w 9"/>
                    <a:gd name="T5" fmla="*/ 0 h 70"/>
                    <a:gd name="T6" fmla="*/ 9 w 9"/>
                    <a:gd name="T7" fmla="*/ 0 h 70"/>
                    <a:gd name="T8" fmla="*/ 9 w 9"/>
                    <a:gd name="T9" fmla="*/ 70 h 70"/>
                    <a:gd name="T10" fmla="*/ 9 w 9"/>
                    <a:gd name="T11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70">
                      <a:moveTo>
                        <a:pt x="9" y="70"/>
                      </a:moveTo>
                      <a:lnTo>
                        <a:pt x="0" y="70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70"/>
                      </a:lnTo>
                      <a:lnTo>
                        <a:pt x="9" y="7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83" name="그룹 182"/>
            <p:cNvGrpSpPr/>
            <p:nvPr/>
          </p:nvGrpSpPr>
          <p:grpSpPr>
            <a:xfrm>
              <a:off x="2478541" y="4987678"/>
              <a:ext cx="659748" cy="413211"/>
              <a:chOff x="2633663" y="5023907"/>
              <a:chExt cx="629444" cy="394231"/>
            </a:xfrm>
          </p:grpSpPr>
          <p:sp>
            <p:nvSpPr>
              <p:cNvPr id="230" name="Freeform 228"/>
              <p:cNvSpPr>
                <a:spLocks/>
              </p:cNvSpPr>
              <p:nvPr/>
            </p:nvSpPr>
            <p:spPr bwMode="auto">
              <a:xfrm>
                <a:off x="2920207" y="5380038"/>
                <a:ext cx="342900" cy="38100"/>
              </a:xfrm>
              <a:custGeom>
                <a:avLst/>
                <a:gdLst>
                  <a:gd name="T0" fmla="*/ 216 w 216"/>
                  <a:gd name="T1" fmla="*/ 0 h 24"/>
                  <a:gd name="T2" fmla="*/ 0 w 216"/>
                  <a:gd name="T3" fmla="*/ 0 h 24"/>
                  <a:gd name="T4" fmla="*/ 0 w 216"/>
                  <a:gd name="T5" fmla="*/ 24 h 24"/>
                  <a:gd name="T6" fmla="*/ 216 w 216"/>
                  <a:gd name="T7" fmla="*/ 24 h 24"/>
                  <a:gd name="T8" fmla="*/ 216 w 216"/>
                  <a:gd name="T9" fmla="*/ 0 h 24"/>
                  <a:gd name="T10" fmla="*/ 216 w 216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4">
                    <a:moveTo>
                      <a:pt x="216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16" y="24"/>
                    </a:lnTo>
                    <a:lnTo>
                      <a:pt x="216" y="0"/>
                    </a:lnTo>
                    <a:lnTo>
                      <a:pt x="21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231" name="그룹 230"/>
              <p:cNvGrpSpPr/>
              <p:nvPr/>
            </p:nvGrpSpPr>
            <p:grpSpPr>
              <a:xfrm>
                <a:off x="2633663" y="5023907"/>
                <a:ext cx="615950" cy="393700"/>
                <a:chOff x="2641600" y="5021264"/>
                <a:chExt cx="615950" cy="393700"/>
              </a:xfrm>
            </p:grpSpPr>
            <p:sp>
              <p:nvSpPr>
                <p:cNvPr id="232" name="Freeform 301"/>
                <p:cNvSpPr>
                  <a:spLocks/>
                </p:cNvSpPr>
                <p:nvPr/>
              </p:nvSpPr>
              <p:spPr bwMode="auto">
                <a:xfrm>
                  <a:off x="2641600" y="5021264"/>
                  <a:ext cx="604838" cy="260350"/>
                </a:xfrm>
                <a:custGeom>
                  <a:avLst/>
                  <a:gdLst>
                    <a:gd name="T0" fmla="*/ 381 w 381"/>
                    <a:gd name="T1" fmla="*/ 0 h 164"/>
                    <a:gd name="T2" fmla="*/ 106 w 381"/>
                    <a:gd name="T3" fmla="*/ 0 h 164"/>
                    <a:gd name="T4" fmla="*/ 0 w 381"/>
                    <a:gd name="T5" fmla="*/ 164 h 164"/>
                    <a:gd name="T6" fmla="*/ 276 w 381"/>
                    <a:gd name="T7" fmla="*/ 164 h 164"/>
                    <a:gd name="T8" fmla="*/ 381 w 381"/>
                    <a:gd name="T9" fmla="*/ 0 h 164"/>
                    <a:gd name="T10" fmla="*/ 381 w 381"/>
                    <a:gd name="T11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1" h="164">
                      <a:moveTo>
                        <a:pt x="381" y="0"/>
                      </a:moveTo>
                      <a:lnTo>
                        <a:pt x="106" y="0"/>
                      </a:lnTo>
                      <a:lnTo>
                        <a:pt x="0" y="164"/>
                      </a:lnTo>
                      <a:lnTo>
                        <a:pt x="276" y="164"/>
                      </a:lnTo>
                      <a:lnTo>
                        <a:pt x="381" y="0"/>
                      </a:lnTo>
                      <a:lnTo>
                        <a:pt x="38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33" name="Freeform 302"/>
                <p:cNvSpPr>
                  <a:spLocks/>
                </p:cNvSpPr>
                <p:nvPr/>
              </p:nvSpPr>
              <p:spPr bwMode="auto">
                <a:xfrm>
                  <a:off x="3079750" y="5021264"/>
                  <a:ext cx="177800" cy="282575"/>
                </a:xfrm>
                <a:custGeom>
                  <a:avLst/>
                  <a:gdLst>
                    <a:gd name="T0" fmla="*/ 112 w 112"/>
                    <a:gd name="T1" fmla="*/ 14 h 178"/>
                    <a:gd name="T2" fmla="*/ 105 w 112"/>
                    <a:gd name="T3" fmla="*/ 0 h 178"/>
                    <a:gd name="T4" fmla="*/ 0 w 112"/>
                    <a:gd name="T5" fmla="*/ 164 h 178"/>
                    <a:gd name="T6" fmla="*/ 6 w 112"/>
                    <a:gd name="T7" fmla="*/ 178 h 178"/>
                    <a:gd name="T8" fmla="*/ 112 w 112"/>
                    <a:gd name="T9" fmla="*/ 14 h 178"/>
                    <a:gd name="T10" fmla="*/ 112 w 112"/>
                    <a:gd name="T11" fmla="*/ 14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2" h="178">
                      <a:moveTo>
                        <a:pt x="112" y="14"/>
                      </a:moveTo>
                      <a:lnTo>
                        <a:pt x="105" y="0"/>
                      </a:lnTo>
                      <a:lnTo>
                        <a:pt x="0" y="164"/>
                      </a:lnTo>
                      <a:lnTo>
                        <a:pt x="6" y="178"/>
                      </a:lnTo>
                      <a:lnTo>
                        <a:pt x="112" y="14"/>
                      </a:lnTo>
                      <a:lnTo>
                        <a:pt x="112" y="1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34" name="Freeform 303"/>
                <p:cNvSpPr>
                  <a:spLocks/>
                </p:cNvSpPr>
                <p:nvPr/>
              </p:nvSpPr>
              <p:spPr bwMode="auto">
                <a:xfrm>
                  <a:off x="2641600" y="5281614"/>
                  <a:ext cx="447675" cy="22225"/>
                </a:xfrm>
                <a:custGeom>
                  <a:avLst/>
                  <a:gdLst>
                    <a:gd name="T0" fmla="*/ 6 w 282"/>
                    <a:gd name="T1" fmla="*/ 14 h 14"/>
                    <a:gd name="T2" fmla="*/ 0 w 282"/>
                    <a:gd name="T3" fmla="*/ 0 h 14"/>
                    <a:gd name="T4" fmla="*/ 276 w 282"/>
                    <a:gd name="T5" fmla="*/ 0 h 14"/>
                    <a:gd name="T6" fmla="*/ 282 w 282"/>
                    <a:gd name="T7" fmla="*/ 14 h 14"/>
                    <a:gd name="T8" fmla="*/ 6 w 282"/>
                    <a:gd name="T9" fmla="*/ 14 h 14"/>
                    <a:gd name="T10" fmla="*/ 6 w 28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2" h="14">
                      <a:moveTo>
                        <a:pt x="6" y="14"/>
                      </a:moveTo>
                      <a:lnTo>
                        <a:pt x="0" y="0"/>
                      </a:lnTo>
                      <a:lnTo>
                        <a:pt x="276" y="0"/>
                      </a:lnTo>
                      <a:lnTo>
                        <a:pt x="282" y="14"/>
                      </a:lnTo>
                      <a:lnTo>
                        <a:pt x="6" y="14"/>
                      </a:lnTo>
                      <a:lnTo>
                        <a:pt x="6" y="1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35" name="Freeform 304"/>
                <p:cNvSpPr>
                  <a:spLocks/>
                </p:cNvSpPr>
                <p:nvPr/>
              </p:nvSpPr>
              <p:spPr bwMode="auto">
                <a:xfrm>
                  <a:off x="2682875" y="5160964"/>
                  <a:ext cx="171450" cy="95250"/>
                </a:xfrm>
                <a:custGeom>
                  <a:avLst/>
                  <a:gdLst>
                    <a:gd name="T0" fmla="*/ 69 w 108"/>
                    <a:gd name="T1" fmla="*/ 60 h 60"/>
                    <a:gd name="T2" fmla="*/ 108 w 108"/>
                    <a:gd name="T3" fmla="*/ 0 h 60"/>
                    <a:gd name="T4" fmla="*/ 39 w 108"/>
                    <a:gd name="T5" fmla="*/ 0 h 60"/>
                    <a:gd name="T6" fmla="*/ 0 w 108"/>
                    <a:gd name="T7" fmla="*/ 60 h 60"/>
                    <a:gd name="T8" fmla="*/ 69 w 108"/>
                    <a:gd name="T9" fmla="*/ 60 h 60"/>
                    <a:gd name="T10" fmla="*/ 69 w 108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60">
                      <a:moveTo>
                        <a:pt x="69" y="60"/>
                      </a:moveTo>
                      <a:lnTo>
                        <a:pt x="108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69" y="60"/>
                      </a:lnTo>
                      <a:lnTo>
                        <a:pt x="69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36" name="Freeform 305"/>
                <p:cNvSpPr>
                  <a:spLocks/>
                </p:cNvSpPr>
                <p:nvPr/>
              </p:nvSpPr>
              <p:spPr bwMode="auto">
                <a:xfrm>
                  <a:off x="2820988" y="5160964"/>
                  <a:ext cx="173038" cy="95250"/>
                </a:xfrm>
                <a:custGeom>
                  <a:avLst/>
                  <a:gdLst>
                    <a:gd name="T0" fmla="*/ 70 w 109"/>
                    <a:gd name="T1" fmla="*/ 60 h 60"/>
                    <a:gd name="T2" fmla="*/ 109 w 109"/>
                    <a:gd name="T3" fmla="*/ 0 h 60"/>
                    <a:gd name="T4" fmla="*/ 39 w 109"/>
                    <a:gd name="T5" fmla="*/ 0 h 60"/>
                    <a:gd name="T6" fmla="*/ 0 w 109"/>
                    <a:gd name="T7" fmla="*/ 60 h 60"/>
                    <a:gd name="T8" fmla="*/ 70 w 109"/>
                    <a:gd name="T9" fmla="*/ 60 h 60"/>
                    <a:gd name="T10" fmla="*/ 70 w 10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60">
                      <a:moveTo>
                        <a:pt x="70" y="60"/>
                      </a:moveTo>
                      <a:lnTo>
                        <a:pt x="109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70" y="60"/>
                      </a:lnTo>
                      <a:lnTo>
                        <a:pt x="70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37" name="Freeform 306"/>
                <p:cNvSpPr>
                  <a:spLocks/>
                </p:cNvSpPr>
                <p:nvPr/>
              </p:nvSpPr>
              <p:spPr bwMode="auto">
                <a:xfrm>
                  <a:off x="2959100" y="5160964"/>
                  <a:ext cx="173038" cy="95250"/>
                </a:xfrm>
                <a:custGeom>
                  <a:avLst/>
                  <a:gdLst>
                    <a:gd name="T0" fmla="*/ 70 w 109"/>
                    <a:gd name="T1" fmla="*/ 60 h 60"/>
                    <a:gd name="T2" fmla="*/ 109 w 109"/>
                    <a:gd name="T3" fmla="*/ 0 h 60"/>
                    <a:gd name="T4" fmla="*/ 40 w 109"/>
                    <a:gd name="T5" fmla="*/ 0 h 60"/>
                    <a:gd name="T6" fmla="*/ 0 w 109"/>
                    <a:gd name="T7" fmla="*/ 60 h 60"/>
                    <a:gd name="T8" fmla="*/ 70 w 109"/>
                    <a:gd name="T9" fmla="*/ 60 h 60"/>
                    <a:gd name="T10" fmla="*/ 70 w 10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60">
                      <a:moveTo>
                        <a:pt x="70" y="60"/>
                      </a:moveTo>
                      <a:lnTo>
                        <a:pt x="109" y="0"/>
                      </a:lnTo>
                      <a:lnTo>
                        <a:pt x="40" y="0"/>
                      </a:lnTo>
                      <a:lnTo>
                        <a:pt x="0" y="60"/>
                      </a:lnTo>
                      <a:lnTo>
                        <a:pt x="70" y="60"/>
                      </a:lnTo>
                      <a:lnTo>
                        <a:pt x="70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38" name="Freeform 307"/>
                <p:cNvSpPr>
                  <a:spLocks/>
                </p:cNvSpPr>
                <p:nvPr/>
              </p:nvSpPr>
              <p:spPr bwMode="auto">
                <a:xfrm>
                  <a:off x="2755900" y="5046664"/>
                  <a:ext cx="173038" cy="95250"/>
                </a:xfrm>
                <a:custGeom>
                  <a:avLst/>
                  <a:gdLst>
                    <a:gd name="T0" fmla="*/ 70 w 109"/>
                    <a:gd name="T1" fmla="*/ 60 h 60"/>
                    <a:gd name="T2" fmla="*/ 109 w 109"/>
                    <a:gd name="T3" fmla="*/ 0 h 60"/>
                    <a:gd name="T4" fmla="*/ 39 w 109"/>
                    <a:gd name="T5" fmla="*/ 0 h 60"/>
                    <a:gd name="T6" fmla="*/ 0 w 109"/>
                    <a:gd name="T7" fmla="*/ 60 h 60"/>
                    <a:gd name="T8" fmla="*/ 70 w 109"/>
                    <a:gd name="T9" fmla="*/ 60 h 60"/>
                    <a:gd name="T10" fmla="*/ 70 w 10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60">
                      <a:moveTo>
                        <a:pt x="70" y="60"/>
                      </a:moveTo>
                      <a:lnTo>
                        <a:pt x="109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70" y="60"/>
                      </a:lnTo>
                      <a:lnTo>
                        <a:pt x="70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39" name="Freeform 308"/>
                <p:cNvSpPr>
                  <a:spLocks/>
                </p:cNvSpPr>
                <p:nvPr/>
              </p:nvSpPr>
              <p:spPr bwMode="auto">
                <a:xfrm>
                  <a:off x="2895600" y="5046664"/>
                  <a:ext cx="171450" cy="95250"/>
                </a:xfrm>
                <a:custGeom>
                  <a:avLst/>
                  <a:gdLst>
                    <a:gd name="T0" fmla="*/ 69 w 108"/>
                    <a:gd name="T1" fmla="*/ 60 h 60"/>
                    <a:gd name="T2" fmla="*/ 108 w 108"/>
                    <a:gd name="T3" fmla="*/ 0 h 60"/>
                    <a:gd name="T4" fmla="*/ 39 w 108"/>
                    <a:gd name="T5" fmla="*/ 0 h 60"/>
                    <a:gd name="T6" fmla="*/ 0 w 108"/>
                    <a:gd name="T7" fmla="*/ 60 h 60"/>
                    <a:gd name="T8" fmla="*/ 69 w 108"/>
                    <a:gd name="T9" fmla="*/ 60 h 60"/>
                    <a:gd name="T10" fmla="*/ 69 w 108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60">
                      <a:moveTo>
                        <a:pt x="69" y="60"/>
                      </a:moveTo>
                      <a:lnTo>
                        <a:pt x="108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69" y="60"/>
                      </a:lnTo>
                      <a:lnTo>
                        <a:pt x="69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40" name="Freeform 309"/>
                <p:cNvSpPr>
                  <a:spLocks/>
                </p:cNvSpPr>
                <p:nvPr/>
              </p:nvSpPr>
              <p:spPr bwMode="auto">
                <a:xfrm>
                  <a:off x="3033713" y="5046664"/>
                  <a:ext cx="171450" cy="95250"/>
                </a:xfrm>
                <a:custGeom>
                  <a:avLst/>
                  <a:gdLst>
                    <a:gd name="T0" fmla="*/ 69 w 108"/>
                    <a:gd name="T1" fmla="*/ 60 h 60"/>
                    <a:gd name="T2" fmla="*/ 108 w 108"/>
                    <a:gd name="T3" fmla="*/ 0 h 60"/>
                    <a:gd name="T4" fmla="*/ 39 w 108"/>
                    <a:gd name="T5" fmla="*/ 0 h 60"/>
                    <a:gd name="T6" fmla="*/ 0 w 108"/>
                    <a:gd name="T7" fmla="*/ 60 h 60"/>
                    <a:gd name="T8" fmla="*/ 69 w 108"/>
                    <a:gd name="T9" fmla="*/ 60 h 60"/>
                    <a:gd name="T10" fmla="*/ 69 w 108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60">
                      <a:moveTo>
                        <a:pt x="69" y="60"/>
                      </a:moveTo>
                      <a:lnTo>
                        <a:pt x="108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69" y="60"/>
                      </a:lnTo>
                      <a:lnTo>
                        <a:pt x="69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41" name="Freeform 310"/>
                <p:cNvSpPr>
                  <a:spLocks/>
                </p:cNvSpPr>
                <p:nvPr/>
              </p:nvSpPr>
              <p:spPr bwMode="auto">
                <a:xfrm>
                  <a:off x="2924175" y="5303839"/>
                  <a:ext cx="42863" cy="111125"/>
                </a:xfrm>
                <a:custGeom>
                  <a:avLst/>
                  <a:gdLst>
                    <a:gd name="T0" fmla="*/ 27 w 27"/>
                    <a:gd name="T1" fmla="*/ 70 h 70"/>
                    <a:gd name="T2" fmla="*/ 0 w 27"/>
                    <a:gd name="T3" fmla="*/ 70 h 70"/>
                    <a:gd name="T4" fmla="*/ 0 w 27"/>
                    <a:gd name="T5" fmla="*/ 0 h 70"/>
                    <a:gd name="T6" fmla="*/ 27 w 27"/>
                    <a:gd name="T7" fmla="*/ 0 h 70"/>
                    <a:gd name="T8" fmla="*/ 27 w 27"/>
                    <a:gd name="T9" fmla="*/ 70 h 70"/>
                    <a:gd name="T10" fmla="*/ 27 w 27"/>
                    <a:gd name="T11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70">
                      <a:moveTo>
                        <a:pt x="27" y="70"/>
                      </a:moveTo>
                      <a:lnTo>
                        <a:pt x="0" y="70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70"/>
                      </a:lnTo>
                      <a:lnTo>
                        <a:pt x="27" y="7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42" name="Freeform 311"/>
                <p:cNvSpPr>
                  <a:spLocks/>
                </p:cNvSpPr>
                <p:nvPr/>
              </p:nvSpPr>
              <p:spPr bwMode="auto">
                <a:xfrm>
                  <a:off x="2952750" y="5303839"/>
                  <a:ext cx="14288" cy="111125"/>
                </a:xfrm>
                <a:custGeom>
                  <a:avLst/>
                  <a:gdLst>
                    <a:gd name="T0" fmla="*/ 9 w 9"/>
                    <a:gd name="T1" fmla="*/ 70 h 70"/>
                    <a:gd name="T2" fmla="*/ 0 w 9"/>
                    <a:gd name="T3" fmla="*/ 70 h 70"/>
                    <a:gd name="T4" fmla="*/ 0 w 9"/>
                    <a:gd name="T5" fmla="*/ 0 h 70"/>
                    <a:gd name="T6" fmla="*/ 9 w 9"/>
                    <a:gd name="T7" fmla="*/ 0 h 70"/>
                    <a:gd name="T8" fmla="*/ 9 w 9"/>
                    <a:gd name="T9" fmla="*/ 70 h 70"/>
                    <a:gd name="T10" fmla="*/ 9 w 9"/>
                    <a:gd name="T11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70">
                      <a:moveTo>
                        <a:pt x="9" y="70"/>
                      </a:moveTo>
                      <a:lnTo>
                        <a:pt x="0" y="70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70"/>
                      </a:lnTo>
                      <a:lnTo>
                        <a:pt x="9" y="7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>
              <a:off x="5103805" y="4400238"/>
              <a:ext cx="659748" cy="413211"/>
              <a:chOff x="2633663" y="5023907"/>
              <a:chExt cx="629444" cy="394231"/>
            </a:xfrm>
          </p:grpSpPr>
          <p:sp>
            <p:nvSpPr>
              <p:cNvPr id="217" name="Freeform 228"/>
              <p:cNvSpPr>
                <a:spLocks/>
              </p:cNvSpPr>
              <p:nvPr/>
            </p:nvSpPr>
            <p:spPr bwMode="auto">
              <a:xfrm>
                <a:off x="2920207" y="5380038"/>
                <a:ext cx="342900" cy="38100"/>
              </a:xfrm>
              <a:custGeom>
                <a:avLst/>
                <a:gdLst>
                  <a:gd name="T0" fmla="*/ 216 w 216"/>
                  <a:gd name="T1" fmla="*/ 0 h 24"/>
                  <a:gd name="T2" fmla="*/ 0 w 216"/>
                  <a:gd name="T3" fmla="*/ 0 h 24"/>
                  <a:gd name="T4" fmla="*/ 0 w 216"/>
                  <a:gd name="T5" fmla="*/ 24 h 24"/>
                  <a:gd name="T6" fmla="*/ 216 w 216"/>
                  <a:gd name="T7" fmla="*/ 24 h 24"/>
                  <a:gd name="T8" fmla="*/ 216 w 216"/>
                  <a:gd name="T9" fmla="*/ 0 h 24"/>
                  <a:gd name="T10" fmla="*/ 216 w 216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4">
                    <a:moveTo>
                      <a:pt x="216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16" y="24"/>
                    </a:lnTo>
                    <a:lnTo>
                      <a:pt x="216" y="0"/>
                    </a:lnTo>
                    <a:lnTo>
                      <a:pt x="21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218" name="그룹 217"/>
              <p:cNvGrpSpPr/>
              <p:nvPr/>
            </p:nvGrpSpPr>
            <p:grpSpPr>
              <a:xfrm>
                <a:off x="2633663" y="5023907"/>
                <a:ext cx="615950" cy="393700"/>
                <a:chOff x="2641600" y="5021264"/>
                <a:chExt cx="615950" cy="393700"/>
              </a:xfrm>
            </p:grpSpPr>
            <p:sp>
              <p:nvSpPr>
                <p:cNvPr id="219" name="Freeform 301"/>
                <p:cNvSpPr>
                  <a:spLocks/>
                </p:cNvSpPr>
                <p:nvPr/>
              </p:nvSpPr>
              <p:spPr bwMode="auto">
                <a:xfrm>
                  <a:off x="2641600" y="5021264"/>
                  <a:ext cx="604838" cy="260350"/>
                </a:xfrm>
                <a:custGeom>
                  <a:avLst/>
                  <a:gdLst>
                    <a:gd name="T0" fmla="*/ 381 w 381"/>
                    <a:gd name="T1" fmla="*/ 0 h 164"/>
                    <a:gd name="T2" fmla="*/ 106 w 381"/>
                    <a:gd name="T3" fmla="*/ 0 h 164"/>
                    <a:gd name="T4" fmla="*/ 0 w 381"/>
                    <a:gd name="T5" fmla="*/ 164 h 164"/>
                    <a:gd name="T6" fmla="*/ 276 w 381"/>
                    <a:gd name="T7" fmla="*/ 164 h 164"/>
                    <a:gd name="T8" fmla="*/ 381 w 381"/>
                    <a:gd name="T9" fmla="*/ 0 h 164"/>
                    <a:gd name="T10" fmla="*/ 381 w 381"/>
                    <a:gd name="T11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1" h="164">
                      <a:moveTo>
                        <a:pt x="381" y="0"/>
                      </a:moveTo>
                      <a:lnTo>
                        <a:pt x="106" y="0"/>
                      </a:lnTo>
                      <a:lnTo>
                        <a:pt x="0" y="164"/>
                      </a:lnTo>
                      <a:lnTo>
                        <a:pt x="276" y="164"/>
                      </a:lnTo>
                      <a:lnTo>
                        <a:pt x="381" y="0"/>
                      </a:lnTo>
                      <a:lnTo>
                        <a:pt x="38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0" name="Freeform 302"/>
                <p:cNvSpPr>
                  <a:spLocks/>
                </p:cNvSpPr>
                <p:nvPr/>
              </p:nvSpPr>
              <p:spPr bwMode="auto">
                <a:xfrm>
                  <a:off x="3079750" y="5021264"/>
                  <a:ext cx="177800" cy="282575"/>
                </a:xfrm>
                <a:custGeom>
                  <a:avLst/>
                  <a:gdLst>
                    <a:gd name="T0" fmla="*/ 112 w 112"/>
                    <a:gd name="T1" fmla="*/ 14 h 178"/>
                    <a:gd name="T2" fmla="*/ 105 w 112"/>
                    <a:gd name="T3" fmla="*/ 0 h 178"/>
                    <a:gd name="T4" fmla="*/ 0 w 112"/>
                    <a:gd name="T5" fmla="*/ 164 h 178"/>
                    <a:gd name="T6" fmla="*/ 6 w 112"/>
                    <a:gd name="T7" fmla="*/ 178 h 178"/>
                    <a:gd name="T8" fmla="*/ 112 w 112"/>
                    <a:gd name="T9" fmla="*/ 14 h 178"/>
                    <a:gd name="T10" fmla="*/ 112 w 112"/>
                    <a:gd name="T11" fmla="*/ 14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2" h="178">
                      <a:moveTo>
                        <a:pt x="112" y="14"/>
                      </a:moveTo>
                      <a:lnTo>
                        <a:pt x="105" y="0"/>
                      </a:lnTo>
                      <a:lnTo>
                        <a:pt x="0" y="164"/>
                      </a:lnTo>
                      <a:lnTo>
                        <a:pt x="6" y="178"/>
                      </a:lnTo>
                      <a:lnTo>
                        <a:pt x="112" y="14"/>
                      </a:lnTo>
                      <a:lnTo>
                        <a:pt x="112" y="1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1" name="Freeform 303"/>
                <p:cNvSpPr>
                  <a:spLocks/>
                </p:cNvSpPr>
                <p:nvPr/>
              </p:nvSpPr>
              <p:spPr bwMode="auto">
                <a:xfrm>
                  <a:off x="2641600" y="5281614"/>
                  <a:ext cx="447675" cy="22225"/>
                </a:xfrm>
                <a:custGeom>
                  <a:avLst/>
                  <a:gdLst>
                    <a:gd name="T0" fmla="*/ 6 w 282"/>
                    <a:gd name="T1" fmla="*/ 14 h 14"/>
                    <a:gd name="T2" fmla="*/ 0 w 282"/>
                    <a:gd name="T3" fmla="*/ 0 h 14"/>
                    <a:gd name="T4" fmla="*/ 276 w 282"/>
                    <a:gd name="T5" fmla="*/ 0 h 14"/>
                    <a:gd name="T6" fmla="*/ 282 w 282"/>
                    <a:gd name="T7" fmla="*/ 14 h 14"/>
                    <a:gd name="T8" fmla="*/ 6 w 282"/>
                    <a:gd name="T9" fmla="*/ 14 h 14"/>
                    <a:gd name="T10" fmla="*/ 6 w 28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2" h="14">
                      <a:moveTo>
                        <a:pt x="6" y="14"/>
                      </a:moveTo>
                      <a:lnTo>
                        <a:pt x="0" y="0"/>
                      </a:lnTo>
                      <a:lnTo>
                        <a:pt x="276" y="0"/>
                      </a:lnTo>
                      <a:lnTo>
                        <a:pt x="282" y="14"/>
                      </a:lnTo>
                      <a:lnTo>
                        <a:pt x="6" y="14"/>
                      </a:lnTo>
                      <a:lnTo>
                        <a:pt x="6" y="1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2" name="Freeform 304"/>
                <p:cNvSpPr>
                  <a:spLocks/>
                </p:cNvSpPr>
                <p:nvPr/>
              </p:nvSpPr>
              <p:spPr bwMode="auto">
                <a:xfrm>
                  <a:off x="2682875" y="5160964"/>
                  <a:ext cx="171450" cy="95250"/>
                </a:xfrm>
                <a:custGeom>
                  <a:avLst/>
                  <a:gdLst>
                    <a:gd name="T0" fmla="*/ 69 w 108"/>
                    <a:gd name="T1" fmla="*/ 60 h 60"/>
                    <a:gd name="T2" fmla="*/ 108 w 108"/>
                    <a:gd name="T3" fmla="*/ 0 h 60"/>
                    <a:gd name="T4" fmla="*/ 39 w 108"/>
                    <a:gd name="T5" fmla="*/ 0 h 60"/>
                    <a:gd name="T6" fmla="*/ 0 w 108"/>
                    <a:gd name="T7" fmla="*/ 60 h 60"/>
                    <a:gd name="T8" fmla="*/ 69 w 108"/>
                    <a:gd name="T9" fmla="*/ 60 h 60"/>
                    <a:gd name="T10" fmla="*/ 69 w 108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60">
                      <a:moveTo>
                        <a:pt x="69" y="60"/>
                      </a:moveTo>
                      <a:lnTo>
                        <a:pt x="108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69" y="60"/>
                      </a:lnTo>
                      <a:lnTo>
                        <a:pt x="69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3" name="Freeform 305"/>
                <p:cNvSpPr>
                  <a:spLocks/>
                </p:cNvSpPr>
                <p:nvPr/>
              </p:nvSpPr>
              <p:spPr bwMode="auto">
                <a:xfrm>
                  <a:off x="2820988" y="5160964"/>
                  <a:ext cx="173038" cy="95250"/>
                </a:xfrm>
                <a:custGeom>
                  <a:avLst/>
                  <a:gdLst>
                    <a:gd name="T0" fmla="*/ 70 w 109"/>
                    <a:gd name="T1" fmla="*/ 60 h 60"/>
                    <a:gd name="T2" fmla="*/ 109 w 109"/>
                    <a:gd name="T3" fmla="*/ 0 h 60"/>
                    <a:gd name="T4" fmla="*/ 39 w 109"/>
                    <a:gd name="T5" fmla="*/ 0 h 60"/>
                    <a:gd name="T6" fmla="*/ 0 w 109"/>
                    <a:gd name="T7" fmla="*/ 60 h 60"/>
                    <a:gd name="T8" fmla="*/ 70 w 109"/>
                    <a:gd name="T9" fmla="*/ 60 h 60"/>
                    <a:gd name="T10" fmla="*/ 70 w 10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60">
                      <a:moveTo>
                        <a:pt x="70" y="60"/>
                      </a:moveTo>
                      <a:lnTo>
                        <a:pt x="109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70" y="60"/>
                      </a:lnTo>
                      <a:lnTo>
                        <a:pt x="70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4" name="Freeform 306"/>
                <p:cNvSpPr>
                  <a:spLocks/>
                </p:cNvSpPr>
                <p:nvPr/>
              </p:nvSpPr>
              <p:spPr bwMode="auto">
                <a:xfrm>
                  <a:off x="2959100" y="5160964"/>
                  <a:ext cx="173038" cy="95250"/>
                </a:xfrm>
                <a:custGeom>
                  <a:avLst/>
                  <a:gdLst>
                    <a:gd name="T0" fmla="*/ 70 w 109"/>
                    <a:gd name="T1" fmla="*/ 60 h 60"/>
                    <a:gd name="T2" fmla="*/ 109 w 109"/>
                    <a:gd name="T3" fmla="*/ 0 h 60"/>
                    <a:gd name="T4" fmla="*/ 40 w 109"/>
                    <a:gd name="T5" fmla="*/ 0 h 60"/>
                    <a:gd name="T6" fmla="*/ 0 w 109"/>
                    <a:gd name="T7" fmla="*/ 60 h 60"/>
                    <a:gd name="T8" fmla="*/ 70 w 109"/>
                    <a:gd name="T9" fmla="*/ 60 h 60"/>
                    <a:gd name="T10" fmla="*/ 70 w 10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60">
                      <a:moveTo>
                        <a:pt x="70" y="60"/>
                      </a:moveTo>
                      <a:lnTo>
                        <a:pt x="109" y="0"/>
                      </a:lnTo>
                      <a:lnTo>
                        <a:pt x="40" y="0"/>
                      </a:lnTo>
                      <a:lnTo>
                        <a:pt x="0" y="60"/>
                      </a:lnTo>
                      <a:lnTo>
                        <a:pt x="70" y="60"/>
                      </a:lnTo>
                      <a:lnTo>
                        <a:pt x="70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5" name="Freeform 307"/>
                <p:cNvSpPr>
                  <a:spLocks/>
                </p:cNvSpPr>
                <p:nvPr/>
              </p:nvSpPr>
              <p:spPr bwMode="auto">
                <a:xfrm>
                  <a:off x="2755900" y="5046664"/>
                  <a:ext cx="173038" cy="95250"/>
                </a:xfrm>
                <a:custGeom>
                  <a:avLst/>
                  <a:gdLst>
                    <a:gd name="T0" fmla="*/ 70 w 109"/>
                    <a:gd name="T1" fmla="*/ 60 h 60"/>
                    <a:gd name="T2" fmla="*/ 109 w 109"/>
                    <a:gd name="T3" fmla="*/ 0 h 60"/>
                    <a:gd name="T4" fmla="*/ 39 w 109"/>
                    <a:gd name="T5" fmla="*/ 0 h 60"/>
                    <a:gd name="T6" fmla="*/ 0 w 109"/>
                    <a:gd name="T7" fmla="*/ 60 h 60"/>
                    <a:gd name="T8" fmla="*/ 70 w 109"/>
                    <a:gd name="T9" fmla="*/ 60 h 60"/>
                    <a:gd name="T10" fmla="*/ 70 w 10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60">
                      <a:moveTo>
                        <a:pt x="70" y="60"/>
                      </a:moveTo>
                      <a:lnTo>
                        <a:pt x="109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70" y="60"/>
                      </a:lnTo>
                      <a:lnTo>
                        <a:pt x="70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6" name="Freeform 308"/>
                <p:cNvSpPr>
                  <a:spLocks/>
                </p:cNvSpPr>
                <p:nvPr/>
              </p:nvSpPr>
              <p:spPr bwMode="auto">
                <a:xfrm>
                  <a:off x="2895600" y="5046664"/>
                  <a:ext cx="171450" cy="95250"/>
                </a:xfrm>
                <a:custGeom>
                  <a:avLst/>
                  <a:gdLst>
                    <a:gd name="T0" fmla="*/ 69 w 108"/>
                    <a:gd name="T1" fmla="*/ 60 h 60"/>
                    <a:gd name="T2" fmla="*/ 108 w 108"/>
                    <a:gd name="T3" fmla="*/ 0 h 60"/>
                    <a:gd name="T4" fmla="*/ 39 w 108"/>
                    <a:gd name="T5" fmla="*/ 0 h 60"/>
                    <a:gd name="T6" fmla="*/ 0 w 108"/>
                    <a:gd name="T7" fmla="*/ 60 h 60"/>
                    <a:gd name="T8" fmla="*/ 69 w 108"/>
                    <a:gd name="T9" fmla="*/ 60 h 60"/>
                    <a:gd name="T10" fmla="*/ 69 w 108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60">
                      <a:moveTo>
                        <a:pt x="69" y="60"/>
                      </a:moveTo>
                      <a:lnTo>
                        <a:pt x="108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69" y="60"/>
                      </a:lnTo>
                      <a:lnTo>
                        <a:pt x="69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7" name="Freeform 309"/>
                <p:cNvSpPr>
                  <a:spLocks/>
                </p:cNvSpPr>
                <p:nvPr/>
              </p:nvSpPr>
              <p:spPr bwMode="auto">
                <a:xfrm>
                  <a:off x="3033713" y="5046664"/>
                  <a:ext cx="171450" cy="95250"/>
                </a:xfrm>
                <a:custGeom>
                  <a:avLst/>
                  <a:gdLst>
                    <a:gd name="T0" fmla="*/ 69 w 108"/>
                    <a:gd name="T1" fmla="*/ 60 h 60"/>
                    <a:gd name="T2" fmla="*/ 108 w 108"/>
                    <a:gd name="T3" fmla="*/ 0 h 60"/>
                    <a:gd name="T4" fmla="*/ 39 w 108"/>
                    <a:gd name="T5" fmla="*/ 0 h 60"/>
                    <a:gd name="T6" fmla="*/ 0 w 108"/>
                    <a:gd name="T7" fmla="*/ 60 h 60"/>
                    <a:gd name="T8" fmla="*/ 69 w 108"/>
                    <a:gd name="T9" fmla="*/ 60 h 60"/>
                    <a:gd name="T10" fmla="*/ 69 w 108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60">
                      <a:moveTo>
                        <a:pt x="69" y="60"/>
                      </a:moveTo>
                      <a:lnTo>
                        <a:pt x="108" y="0"/>
                      </a:lnTo>
                      <a:lnTo>
                        <a:pt x="39" y="0"/>
                      </a:lnTo>
                      <a:lnTo>
                        <a:pt x="0" y="60"/>
                      </a:lnTo>
                      <a:lnTo>
                        <a:pt x="69" y="60"/>
                      </a:lnTo>
                      <a:lnTo>
                        <a:pt x="69" y="60"/>
                      </a:ln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8" name="Freeform 310"/>
                <p:cNvSpPr>
                  <a:spLocks/>
                </p:cNvSpPr>
                <p:nvPr/>
              </p:nvSpPr>
              <p:spPr bwMode="auto">
                <a:xfrm>
                  <a:off x="2924175" y="5303839"/>
                  <a:ext cx="42863" cy="111125"/>
                </a:xfrm>
                <a:custGeom>
                  <a:avLst/>
                  <a:gdLst>
                    <a:gd name="T0" fmla="*/ 27 w 27"/>
                    <a:gd name="T1" fmla="*/ 70 h 70"/>
                    <a:gd name="T2" fmla="*/ 0 w 27"/>
                    <a:gd name="T3" fmla="*/ 70 h 70"/>
                    <a:gd name="T4" fmla="*/ 0 w 27"/>
                    <a:gd name="T5" fmla="*/ 0 h 70"/>
                    <a:gd name="T6" fmla="*/ 27 w 27"/>
                    <a:gd name="T7" fmla="*/ 0 h 70"/>
                    <a:gd name="T8" fmla="*/ 27 w 27"/>
                    <a:gd name="T9" fmla="*/ 70 h 70"/>
                    <a:gd name="T10" fmla="*/ 27 w 27"/>
                    <a:gd name="T11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70">
                      <a:moveTo>
                        <a:pt x="27" y="70"/>
                      </a:moveTo>
                      <a:lnTo>
                        <a:pt x="0" y="70"/>
                      </a:lnTo>
                      <a:lnTo>
                        <a:pt x="0" y="0"/>
                      </a:lnTo>
                      <a:lnTo>
                        <a:pt x="27" y="0"/>
                      </a:lnTo>
                      <a:lnTo>
                        <a:pt x="27" y="70"/>
                      </a:lnTo>
                      <a:lnTo>
                        <a:pt x="27" y="7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28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9" name="Freeform 311"/>
                <p:cNvSpPr>
                  <a:spLocks/>
                </p:cNvSpPr>
                <p:nvPr/>
              </p:nvSpPr>
              <p:spPr bwMode="auto">
                <a:xfrm>
                  <a:off x="2952750" y="5303839"/>
                  <a:ext cx="14288" cy="111125"/>
                </a:xfrm>
                <a:custGeom>
                  <a:avLst/>
                  <a:gdLst>
                    <a:gd name="T0" fmla="*/ 9 w 9"/>
                    <a:gd name="T1" fmla="*/ 70 h 70"/>
                    <a:gd name="T2" fmla="*/ 0 w 9"/>
                    <a:gd name="T3" fmla="*/ 70 h 70"/>
                    <a:gd name="T4" fmla="*/ 0 w 9"/>
                    <a:gd name="T5" fmla="*/ 0 h 70"/>
                    <a:gd name="T6" fmla="*/ 9 w 9"/>
                    <a:gd name="T7" fmla="*/ 0 h 70"/>
                    <a:gd name="T8" fmla="*/ 9 w 9"/>
                    <a:gd name="T9" fmla="*/ 70 h 70"/>
                    <a:gd name="T10" fmla="*/ 9 w 9"/>
                    <a:gd name="T11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70">
                      <a:moveTo>
                        <a:pt x="9" y="70"/>
                      </a:moveTo>
                      <a:lnTo>
                        <a:pt x="0" y="70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70"/>
                      </a:lnTo>
                      <a:lnTo>
                        <a:pt x="9" y="7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85" name="그룹 184"/>
            <p:cNvGrpSpPr/>
            <p:nvPr/>
          </p:nvGrpSpPr>
          <p:grpSpPr>
            <a:xfrm>
              <a:off x="5143579" y="4905037"/>
              <a:ext cx="754591" cy="722147"/>
              <a:chOff x="1731963" y="3690939"/>
              <a:chExt cx="719931" cy="688977"/>
            </a:xfrm>
          </p:grpSpPr>
          <p:sp>
            <p:nvSpPr>
              <p:cNvPr id="198" name="Freeform 208"/>
              <p:cNvSpPr>
                <a:spLocks/>
              </p:cNvSpPr>
              <p:nvPr/>
            </p:nvSpPr>
            <p:spPr bwMode="auto">
              <a:xfrm>
                <a:off x="2069306" y="4337053"/>
                <a:ext cx="382588" cy="42863"/>
              </a:xfrm>
              <a:custGeom>
                <a:avLst/>
                <a:gdLst>
                  <a:gd name="T0" fmla="*/ 241 w 241"/>
                  <a:gd name="T1" fmla="*/ 0 h 27"/>
                  <a:gd name="T2" fmla="*/ 0 w 241"/>
                  <a:gd name="T3" fmla="*/ 0 h 27"/>
                  <a:gd name="T4" fmla="*/ 0 w 241"/>
                  <a:gd name="T5" fmla="*/ 27 h 27"/>
                  <a:gd name="T6" fmla="*/ 241 w 241"/>
                  <a:gd name="T7" fmla="*/ 27 h 27"/>
                  <a:gd name="T8" fmla="*/ 241 w 241"/>
                  <a:gd name="T9" fmla="*/ 0 h 27"/>
                  <a:gd name="T10" fmla="*/ 241 w 241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27">
                    <a:moveTo>
                      <a:pt x="241" y="0"/>
                    </a:moveTo>
                    <a:lnTo>
                      <a:pt x="0" y="0"/>
                    </a:lnTo>
                    <a:lnTo>
                      <a:pt x="0" y="27"/>
                    </a:lnTo>
                    <a:lnTo>
                      <a:pt x="241" y="27"/>
                    </a:lnTo>
                    <a:lnTo>
                      <a:pt x="241" y="0"/>
                    </a:lnTo>
                    <a:lnTo>
                      <a:pt x="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99" name="그룹 198"/>
              <p:cNvGrpSpPr/>
              <p:nvPr/>
            </p:nvGrpSpPr>
            <p:grpSpPr>
              <a:xfrm>
                <a:off x="1731963" y="3690939"/>
                <a:ext cx="714375" cy="688975"/>
                <a:chOff x="1782763" y="3683001"/>
                <a:chExt cx="714375" cy="688975"/>
              </a:xfrm>
            </p:grpSpPr>
            <p:sp>
              <p:nvSpPr>
                <p:cNvPr id="200" name="Oval 197"/>
                <p:cNvSpPr>
                  <a:spLocks noChangeArrowheads="1"/>
                </p:cNvSpPr>
                <p:nvPr/>
              </p:nvSpPr>
              <p:spPr bwMode="auto">
                <a:xfrm>
                  <a:off x="1901826" y="3875089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1" name="Oval 190"/>
                <p:cNvSpPr>
                  <a:spLocks noChangeArrowheads="1"/>
                </p:cNvSpPr>
                <p:nvPr/>
              </p:nvSpPr>
              <p:spPr bwMode="auto">
                <a:xfrm>
                  <a:off x="1789113" y="4108451"/>
                  <a:ext cx="153988" cy="152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2" name="Oval 191"/>
                <p:cNvSpPr>
                  <a:spLocks noChangeArrowheads="1"/>
                </p:cNvSpPr>
                <p:nvPr/>
              </p:nvSpPr>
              <p:spPr bwMode="auto">
                <a:xfrm>
                  <a:off x="1874838" y="4127501"/>
                  <a:ext cx="152400" cy="152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3" name="Oval 192"/>
                <p:cNvSpPr>
                  <a:spLocks noChangeArrowheads="1"/>
                </p:cNvSpPr>
                <p:nvPr/>
              </p:nvSpPr>
              <p:spPr bwMode="auto">
                <a:xfrm>
                  <a:off x="1782763" y="4017963"/>
                  <a:ext cx="152400" cy="152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4" name="Oval 193"/>
                <p:cNvSpPr>
                  <a:spLocks noChangeArrowheads="1"/>
                </p:cNvSpPr>
                <p:nvPr/>
              </p:nvSpPr>
              <p:spPr bwMode="auto">
                <a:xfrm>
                  <a:off x="2241551" y="3803651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5" name="Oval 194"/>
                <p:cNvSpPr>
                  <a:spLocks noChangeArrowheads="1"/>
                </p:cNvSpPr>
                <p:nvPr/>
              </p:nvSpPr>
              <p:spPr bwMode="auto">
                <a:xfrm>
                  <a:off x="2252663" y="4002088"/>
                  <a:ext cx="244475" cy="2444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6" name="Oval 195"/>
                <p:cNvSpPr>
                  <a:spLocks noChangeArrowheads="1"/>
                </p:cNvSpPr>
                <p:nvPr/>
              </p:nvSpPr>
              <p:spPr bwMode="auto">
                <a:xfrm>
                  <a:off x="2119313" y="4048126"/>
                  <a:ext cx="244475" cy="2444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7" name="Oval 196"/>
                <p:cNvSpPr>
                  <a:spLocks noChangeArrowheads="1"/>
                </p:cNvSpPr>
                <p:nvPr/>
              </p:nvSpPr>
              <p:spPr bwMode="auto">
                <a:xfrm>
                  <a:off x="1949451" y="4037013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8" name="Oval 197"/>
                <p:cNvSpPr>
                  <a:spLocks noChangeArrowheads="1"/>
                </p:cNvSpPr>
                <p:nvPr/>
              </p:nvSpPr>
              <p:spPr bwMode="auto">
                <a:xfrm>
                  <a:off x="1812926" y="3925888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9" name="Oval 199"/>
                <p:cNvSpPr>
                  <a:spLocks noChangeArrowheads="1"/>
                </p:cNvSpPr>
                <p:nvPr/>
              </p:nvSpPr>
              <p:spPr bwMode="auto">
                <a:xfrm>
                  <a:off x="1849438" y="3748088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0" name="Oval 200"/>
                <p:cNvSpPr>
                  <a:spLocks noChangeArrowheads="1"/>
                </p:cNvSpPr>
                <p:nvPr/>
              </p:nvSpPr>
              <p:spPr bwMode="auto">
                <a:xfrm>
                  <a:off x="1951038" y="3727451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1" name="Oval 201"/>
                <p:cNvSpPr>
                  <a:spLocks noChangeArrowheads="1"/>
                </p:cNvSpPr>
                <p:nvPr/>
              </p:nvSpPr>
              <p:spPr bwMode="auto">
                <a:xfrm>
                  <a:off x="2017713" y="3683001"/>
                  <a:ext cx="242888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2" name="Oval 202"/>
                <p:cNvSpPr>
                  <a:spLocks noChangeArrowheads="1"/>
                </p:cNvSpPr>
                <p:nvPr/>
              </p:nvSpPr>
              <p:spPr bwMode="auto">
                <a:xfrm>
                  <a:off x="2117726" y="3748088"/>
                  <a:ext cx="244475" cy="2428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3" name="Oval 203"/>
                <p:cNvSpPr>
                  <a:spLocks noChangeArrowheads="1"/>
                </p:cNvSpPr>
                <p:nvPr/>
              </p:nvSpPr>
              <p:spPr bwMode="auto">
                <a:xfrm>
                  <a:off x="2057401" y="3865563"/>
                  <a:ext cx="258763" cy="25876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4" name="Freeform 204"/>
                <p:cNvSpPr>
                  <a:spLocks/>
                </p:cNvSpPr>
                <p:nvPr/>
              </p:nvSpPr>
              <p:spPr bwMode="auto">
                <a:xfrm>
                  <a:off x="2117726" y="3833813"/>
                  <a:ext cx="30163" cy="538163"/>
                </a:xfrm>
                <a:custGeom>
                  <a:avLst/>
                  <a:gdLst>
                    <a:gd name="T0" fmla="*/ 0 w 19"/>
                    <a:gd name="T1" fmla="*/ 339 h 339"/>
                    <a:gd name="T2" fmla="*/ 7 w 19"/>
                    <a:gd name="T3" fmla="*/ 0 h 339"/>
                    <a:gd name="T4" fmla="*/ 19 w 19"/>
                    <a:gd name="T5" fmla="*/ 339 h 339"/>
                    <a:gd name="T6" fmla="*/ 0 w 19"/>
                    <a:gd name="T7" fmla="*/ 339 h 339"/>
                    <a:gd name="T8" fmla="*/ 0 w 19"/>
                    <a:gd name="T9" fmla="*/ 339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339">
                      <a:moveTo>
                        <a:pt x="0" y="339"/>
                      </a:moveTo>
                      <a:lnTo>
                        <a:pt x="7" y="0"/>
                      </a:lnTo>
                      <a:lnTo>
                        <a:pt x="19" y="339"/>
                      </a:lnTo>
                      <a:lnTo>
                        <a:pt x="0" y="339"/>
                      </a:lnTo>
                      <a:lnTo>
                        <a:pt x="0" y="339"/>
                      </a:lnTo>
                      <a:close/>
                    </a:path>
                  </a:pathLst>
                </a:custGeom>
                <a:solidFill>
                  <a:srgbClr val="362E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5" name="Freeform 206"/>
                <p:cNvSpPr>
                  <a:spLocks/>
                </p:cNvSpPr>
                <p:nvPr/>
              </p:nvSpPr>
              <p:spPr bwMode="auto">
                <a:xfrm>
                  <a:off x="2006600" y="4046539"/>
                  <a:ext cx="115888" cy="123825"/>
                </a:xfrm>
                <a:custGeom>
                  <a:avLst/>
                  <a:gdLst>
                    <a:gd name="T0" fmla="*/ 73 w 73"/>
                    <a:gd name="T1" fmla="*/ 78 h 78"/>
                    <a:gd name="T2" fmla="*/ 0 w 73"/>
                    <a:gd name="T3" fmla="*/ 0 h 78"/>
                    <a:gd name="T4" fmla="*/ 73 w 73"/>
                    <a:gd name="T5" fmla="*/ 58 h 78"/>
                    <a:gd name="T6" fmla="*/ 73 w 73"/>
                    <a:gd name="T7" fmla="*/ 78 h 78"/>
                    <a:gd name="T8" fmla="*/ 73 w 73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78">
                      <a:moveTo>
                        <a:pt x="73" y="78"/>
                      </a:moveTo>
                      <a:lnTo>
                        <a:pt x="0" y="0"/>
                      </a:lnTo>
                      <a:lnTo>
                        <a:pt x="73" y="58"/>
                      </a:lnTo>
                      <a:lnTo>
                        <a:pt x="73" y="78"/>
                      </a:lnTo>
                      <a:lnTo>
                        <a:pt x="73" y="78"/>
                      </a:lnTo>
                      <a:close/>
                    </a:path>
                  </a:pathLst>
                </a:custGeom>
                <a:solidFill>
                  <a:srgbClr val="362E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6" name="Freeform 207"/>
                <p:cNvSpPr>
                  <a:spLocks/>
                </p:cNvSpPr>
                <p:nvPr/>
              </p:nvSpPr>
              <p:spPr bwMode="auto">
                <a:xfrm>
                  <a:off x="2132013" y="3990976"/>
                  <a:ext cx="96838" cy="153988"/>
                </a:xfrm>
                <a:custGeom>
                  <a:avLst/>
                  <a:gdLst>
                    <a:gd name="T0" fmla="*/ 0 w 61"/>
                    <a:gd name="T1" fmla="*/ 74 h 97"/>
                    <a:gd name="T2" fmla="*/ 61 w 61"/>
                    <a:gd name="T3" fmla="*/ 0 h 97"/>
                    <a:gd name="T4" fmla="*/ 0 w 61"/>
                    <a:gd name="T5" fmla="*/ 97 h 97"/>
                    <a:gd name="T6" fmla="*/ 0 w 61"/>
                    <a:gd name="T7" fmla="*/ 74 h 97"/>
                    <a:gd name="T8" fmla="*/ 0 w 61"/>
                    <a:gd name="T9" fmla="*/ 74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97">
                      <a:moveTo>
                        <a:pt x="0" y="74"/>
                      </a:moveTo>
                      <a:lnTo>
                        <a:pt x="61" y="0"/>
                      </a:lnTo>
                      <a:lnTo>
                        <a:pt x="0" y="97"/>
                      </a:lnTo>
                      <a:lnTo>
                        <a:pt x="0" y="74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362E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86" name="그룹 185"/>
            <p:cNvGrpSpPr/>
            <p:nvPr/>
          </p:nvGrpSpPr>
          <p:grpSpPr>
            <a:xfrm>
              <a:off x="5626693" y="5394233"/>
              <a:ext cx="321139" cy="361073"/>
              <a:chOff x="5637213" y="5411788"/>
              <a:chExt cx="306388" cy="344488"/>
            </a:xfrm>
          </p:grpSpPr>
          <p:sp>
            <p:nvSpPr>
              <p:cNvPr id="192" name="Oval 51"/>
              <p:cNvSpPr>
                <a:spLocks noChangeArrowheads="1"/>
              </p:cNvSpPr>
              <p:nvPr/>
            </p:nvSpPr>
            <p:spPr bwMode="auto">
              <a:xfrm>
                <a:off x="5807076" y="5715001"/>
                <a:ext cx="111125" cy="41275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3" name="Oval 52"/>
              <p:cNvSpPr>
                <a:spLocks noChangeArrowheads="1"/>
              </p:cNvSpPr>
              <p:nvPr/>
            </p:nvSpPr>
            <p:spPr bwMode="auto">
              <a:xfrm>
                <a:off x="5662613" y="5715001"/>
                <a:ext cx="111125" cy="41275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4" name="Oval 53"/>
              <p:cNvSpPr>
                <a:spLocks noChangeArrowheads="1"/>
              </p:cNvSpPr>
              <p:nvPr/>
            </p:nvSpPr>
            <p:spPr bwMode="auto">
              <a:xfrm>
                <a:off x="5824538" y="5411788"/>
                <a:ext cx="74613" cy="746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5" name="Freeform 54"/>
              <p:cNvSpPr>
                <a:spLocks/>
              </p:cNvSpPr>
              <p:nvPr/>
            </p:nvSpPr>
            <p:spPr bwMode="auto">
              <a:xfrm>
                <a:off x="5780088" y="5499101"/>
                <a:ext cx="163513" cy="236538"/>
              </a:xfrm>
              <a:custGeom>
                <a:avLst/>
                <a:gdLst>
                  <a:gd name="T0" fmla="*/ 532 w 542"/>
                  <a:gd name="T1" fmla="*/ 411 h 784"/>
                  <a:gd name="T2" fmla="*/ 441 w 542"/>
                  <a:gd name="T3" fmla="*/ 45 h 784"/>
                  <a:gd name="T4" fmla="*/ 403 w 542"/>
                  <a:gd name="T5" fmla="*/ 13 h 784"/>
                  <a:gd name="T6" fmla="*/ 272 w 542"/>
                  <a:gd name="T7" fmla="*/ 0 h 784"/>
                  <a:gd name="T8" fmla="*/ 139 w 542"/>
                  <a:gd name="T9" fmla="*/ 13 h 784"/>
                  <a:gd name="T10" fmla="*/ 101 w 542"/>
                  <a:gd name="T11" fmla="*/ 45 h 784"/>
                  <a:gd name="T12" fmla="*/ 10 w 542"/>
                  <a:gd name="T13" fmla="*/ 411 h 784"/>
                  <a:gd name="T14" fmla="*/ 57 w 542"/>
                  <a:gd name="T15" fmla="*/ 470 h 784"/>
                  <a:gd name="T16" fmla="*/ 103 w 542"/>
                  <a:gd name="T17" fmla="*/ 435 h 784"/>
                  <a:gd name="T18" fmla="*/ 103 w 542"/>
                  <a:gd name="T19" fmla="*/ 435 h 784"/>
                  <a:gd name="T20" fmla="*/ 147 w 542"/>
                  <a:gd name="T21" fmla="*/ 262 h 784"/>
                  <a:gd name="T22" fmla="*/ 147 w 542"/>
                  <a:gd name="T23" fmla="*/ 743 h 784"/>
                  <a:gd name="T24" fmla="*/ 188 w 542"/>
                  <a:gd name="T25" fmla="*/ 784 h 784"/>
                  <a:gd name="T26" fmla="*/ 207 w 542"/>
                  <a:gd name="T27" fmla="*/ 784 h 784"/>
                  <a:gd name="T28" fmla="*/ 248 w 542"/>
                  <a:gd name="T29" fmla="*/ 743 h 784"/>
                  <a:gd name="T30" fmla="*/ 270 w 542"/>
                  <a:gd name="T31" fmla="*/ 413 h 784"/>
                  <a:gd name="T32" fmla="*/ 273 w 542"/>
                  <a:gd name="T33" fmla="*/ 413 h 784"/>
                  <a:gd name="T34" fmla="*/ 277 w 542"/>
                  <a:gd name="T35" fmla="*/ 481 h 784"/>
                  <a:gd name="T36" fmla="*/ 278 w 542"/>
                  <a:gd name="T37" fmla="*/ 482 h 784"/>
                  <a:gd name="T38" fmla="*/ 295 w 542"/>
                  <a:gd name="T39" fmla="*/ 743 h 784"/>
                  <a:gd name="T40" fmla="*/ 336 w 542"/>
                  <a:gd name="T41" fmla="*/ 784 h 784"/>
                  <a:gd name="T42" fmla="*/ 355 w 542"/>
                  <a:gd name="T43" fmla="*/ 784 h 784"/>
                  <a:gd name="T44" fmla="*/ 396 w 542"/>
                  <a:gd name="T45" fmla="*/ 743 h 784"/>
                  <a:gd name="T46" fmla="*/ 396 w 542"/>
                  <a:gd name="T47" fmla="*/ 268 h 784"/>
                  <a:gd name="T48" fmla="*/ 439 w 542"/>
                  <a:gd name="T49" fmla="*/ 435 h 784"/>
                  <a:gd name="T50" fmla="*/ 439 w 542"/>
                  <a:gd name="T51" fmla="*/ 435 h 784"/>
                  <a:gd name="T52" fmla="*/ 485 w 542"/>
                  <a:gd name="T53" fmla="*/ 470 h 784"/>
                  <a:gd name="T54" fmla="*/ 532 w 542"/>
                  <a:gd name="T55" fmla="*/ 411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42" h="784">
                    <a:moveTo>
                      <a:pt x="532" y="411"/>
                    </a:moveTo>
                    <a:cubicBezTo>
                      <a:pt x="441" y="45"/>
                      <a:pt x="441" y="45"/>
                      <a:pt x="441" y="45"/>
                    </a:cubicBezTo>
                    <a:cubicBezTo>
                      <a:pt x="438" y="36"/>
                      <a:pt x="424" y="21"/>
                      <a:pt x="403" y="13"/>
                    </a:cubicBezTo>
                    <a:cubicBezTo>
                      <a:pt x="397" y="6"/>
                      <a:pt x="334" y="0"/>
                      <a:pt x="272" y="0"/>
                    </a:cubicBezTo>
                    <a:cubicBezTo>
                      <a:pt x="209" y="0"/>
                      <a:pt x="145" y="6"/>
                      <a:pt x="139" y="13"/>
                    </a:cubicBezTo>
                    <a:cubicBezTo>
                      <a:pt x="118" y="21"/>
                      <a:pt x="104" y="36"/>
                      <a:pt x="101" y="45"/>
                    </a:cubicBezTo>
                    <a:cubicBezTo>
                      <a:pt x="10" y="411"/>
                      <a:pt x="10" y="411"/>
                      <a:pt x="10" y="411"/>
                    </a:cubicBezTo>
                    <a:cubicBezTo>
                      <a:pt x="0" y="452"/>
                      <a:pt x="30" y="470"/>
                      <a:pt x="57" y="470"/>
                    </a:cubicBezTo>
                    <a:cubicBezTo>
                      <a:pt x="79" y="470"/>
                      <a:pt x="97" y="455"/>
                      <a:pt x="103" y="435"/>
                    </a:cubicBezTo>
                    <a:cubicBezTo>
                      <a:pt x="103" y="435"/>
                      <a:pt x="103" y="435"/>
                      <a:pt x="103" y="435"/>
                    </a:cubicBezTo>
                    <a:cubicBezTo>
                      <a:pt x="147" y="262"/>
                      <a:pt x="147" y="262"/>
                      <a:pt x="147" y="262"/>
                    </a:cubicBezTo>
                    <a:cubicBezTo>
                      <a:pt x="147" y="743"/>
                      <a:pt x="147" y="743"/>
                      <a:pt x="147" y="743"/>
                    </a:cubicBezTo>
                    <a:cubicBezTo>
                      <a:pt x="147" y="766"/>
                      <a:pt x="166" y="784"/>
                      <a:pt x="188" y="784"/>
                    </a:cubicBezTo>
                    <a:cubicBezTo>
                      <a:pt x="207" y="784"/>
                      <a:pt x="207" y="784"/>
                      <a:pt x="207" y="784"/>
                    </a:cubicBezTo>
                    <a:cubicBezTo>
                      <a:pt x="230" y="784"/>
                      <a:pt x="248" y="766"/>
                      <a:pt x="248" y="743"/>
                    </a:cubicBezTo>
                    <a:cubicBezTo>
                      <a:pt x="270" y="413"/>
                      <a:pt x="270" y="413"/>
                      <a:pt x="270" y="413"/>
                    </a:cubicBezTo>
                    <a:cubicBezTo>
                      <a:pt x="273" y="413"/>
                      <a:pt x="273" y="413"/>
                      <a:pt x="273" y="413"/>
                    </a:cubicBezTo>
                    <a:cubicBezTo>
                      <a:pt x="277" y="481"/>
                      <a:pt x="277" y="481"/>
                      <a:pt x="277" y="481"/>
                    </a:cubicBezTo>
                    <a:cubicBezTo>
                      <a:pt x="278" y="482"/>
                      <a:pt x="278" y="482"/>
                      <a:pt x="278" y="482"/>
                    </a:cubicBezTo>
                    <a:cubicBezTo>
                      <a:pt x="295" y="743"/>
                      <a:pt x="295" y="743"/>
                      <a:pt x="295" y="743"/>
                    </a:cubicBezTo>
                    <a:cubicBezTo>
                      <a:pt x="295" y="766"/>
                      <a:pt x="314" y="784"/>
                      <a:pt x="336" y="784"/>
                    </a:cubicBezTo>
                    <a:cubicBezTo>
                      <a:pt x="355" y="784"/>
                      <a:pt x="355" y="784"/>
                      <a:pt x="355" y="784"/>
                    </a:cubicBezTo>
                    <a:cubicBezTo>
                      <a:pt x="378" y="784"/>
                      <a:pt x="396" y="766"/>
                      <a:pt x="396" y="743"/>
                    </a:cubicBezTo>
                    <a:cubicBezTo>
                      <a:pt x="396" y="268"/>
                      <a:pt x="396" y="268"/>
                      <a:pt x="396" y="268"/>
                    </a:cubicBezTo>
                    <a:cubicBezTo>
                      <a:pt x="439" y="435"/>
                      <a:pt x="439" y="435"/>
                      <a:pt x="439" y="435"/>
                    </a:cubicBezTo>
                    <a:cubicBezTo>
                      <a:pt x="439" y="435"/>
                      <a:pt x="439" y="435"/>
                      <a:pt x="439" y="435"/>
                    </a:cubicBezTo>
                    <a:cubicBezTo>
                      <a:pt x="445" y="455"/>
                      <a:pt x="463" y="470"/>
                      <a:pt x="485" y="470"/>
                    </a:cubicBezTo>
                    <a:cubicBezTo>
                      <a:pt x="512" y="470"/>
                      <a:pt x="542" y="452"/>
                      <a:pt x="532" y="4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6" name="Oval 55"/>
              <p:cNvSpPr>
                <a:spLocks noChangeArrowheads="1"/>
              </p:cNvSpPr>
              <p:nvPr/>
            </p:nvSpPr>
            <p:spPr bwMode="auto">
              <a:xfrm>
                <a:off x="5681663" y="5411788"/>
                <a:ext cx="74613" cy="746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7" name="Freeform 56"/>
              <p:cNvSpPr>
                <a:spLocks/>
              </p:cNvSpPr>
              <p:nvPr/>
            </p:nvSpPr>
            <p:spPr bwMode="auto">
              <a:xfrm>
                <a:off x="5637213" y="5499101"/>
                <a:ext cx="163513" cy="236538"/>
              </a:xfrm>
              <a:custGeom>
                <a:avLst/>
                <a:gdLst>
                  <a:gd name="T0" fmla="*/ 533 w 542"/>
                  <a:gd name="T1" fmla="*/ 411 h 784"/>
                  <a:gd name="T2" fmla="*/ 441 w 542"/>
                  <a:gd name="T3" fmla="*/ 45 h 784"/>
                  <a:gd name="T4" fmla="*/ 403 w 542"/>
                  <a:gd name="T5" fmla="*/ 13 h 784"/>
                  <a:gd name="T6" fmla="*/ 272 w 542"/>
                  <a:gd name="T7" fmla="*/ 0 h 784"/>
                  <a:gd name="T8" fmla="*/ 139 w 542"/>
                  <a:gd name="T9" fmla="*/ 13 h 784"/>
                  <a:gd name="T10" fmla="*/ 102 w 542"/>
                  <a:gd name="T11" fmla="*/ 45 h 784"/>
                  <a:gd name="T12" fmla="*/ 10 w 542"/>
                  <a:gd name="T13" fmla="*/ 411 h 784"/>
                  <a:gd name="T14" fmla="*/ 57 w 542"/>
                  <a:gd name="T15" fmla="*/ 470 h 784"/>
                  <a:gd name="T16" fmla="*/ 103 w 542"/>
                  <a:gd name="T17" fmla="*/ 435 h 784"/>
                  <a:gd name="T18" fmla="*/ 103 w 542"/>
                  <a:gd name="T19" fmla="*/ 435 h 784"/>
                  <a:gd name="T20" fmla="*/ 147 w 542"/>
                  <a:gd name="T21" fmla="*/ 262 h 784"/>
                  <a:gd name="T22" fmla="*/ 147 w 542"/>
                  <a:gd name="T23" fmla="*/ 743 h 784"/>
                  <a:gd name="T24" fmla="*/ 188 w 542"/>
                  <a:gd name="T25" fmla="*/ 784 h 784"/>
                  <a:gd name="T26" fmla="*/ 207 w 542"/>
                  <a:gd name="T27" fmla="*/ 784 h 784"/>
                  <a:gd name="T28" fmla="*/ 248 w 542"/>
                  <a:gd name="T29" fmla="*/ 743 h 784"/>
                  <a:gd name="T30" fmla="*/ 270 w 542"/>
                  <a:gd name="T31" fmla="*/ 413 h 784"/>
                  <a:gd name="T32" fmla="*/ 273 w 542"/>
                  <a:gd name="T33" fmla="*/ 413 h 784"/>
                  <a:gd name="T34" fmla="*/ 278 w 542"/>
                  <a:gd name="T35" fmla="*/ 481 h 784"/>
                  <a:gd name="T36" fmla="*/ 278 w 542"/>
                  <a:gd name="T37" fmla="*/ 482 h 784"/>
                  <a:gd name="T38" fmla="*/ 295 w 542"/>
                  <a:gd name="T39" fmla="*/ 743 h 784"/>
                  <a:gd name="T40" fmla="*/ 337 w 542"/>
                  <a:gd name="T41" fmla="*/ 784 h 784"/>
                  <a:gd name="T42" fmla="*/ 355 w 542"/>
                  <a:gd name="T43" fmla="*/ 784 h 784"/>
                  <a:gd name="T44" fmla="*/ 396 w 542"/>
                  <a:gd name="T45" fmla="*/ 743 h 784"/>
                  <a:gd name="T46" fmla="*/ 396 w 542"/>
                  <a:gd name="T47" fmla="*/ 268 h 784"/>
                  <a:gd name="T48" fmla="*/ 439 w 542"/>
                  <a:gd name="T49" fmla="*/ 435 h 784"/>
                  <a:gd name="T50" fmla="*/ 439 w 542"/>
                  <a:gd name="T51" fmla="*/ 435 h 784"/>
                  <a:gd name="T52" fmla="*/ 485 w 542"/>
                  <a:gd name="T53" fmla="*/ 470 h 784"/>
                  <a:gd name="T54" fmla="*/ 533 w 542"/>
                  <a:gd name="T55" fmla="*/ 411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42" h="784">
                    <a:moveTo>
                      <a:pt x="533" y="411"/>
                    </a:moveTo>
                    <a:cubicBezTo>
                      <a:pt x="441" y="45"/>
                      <a:pt x="441" y="45"/>
                      <a:pt x="441" y="45"/>
                    </a:cubicBezTo>
                    <a:cubicBezTo>
                      <a:pt x="438" y="36"/>
                      <a:pt x="424" y="21"/>
                      <a:pt x="403" y="13"/>
                    </a:cubicBezTo>
                    <a:cubicBezTo>
                      <a:pt x="397" y="6"/>
                      <a:pt x="334" y="0"/>
                      <a:pt x="272" y="0"/>
                    </a:cubicBezTo>
                    <a:cubicBezTo>
                      <a:pt x="209" y="0"/>
                      <a:pt x="145" y="6"/>
                      <a:pt x="139" y="13"/>
                    </a:cubicBezTo>
                    <a:cubicBezTo>
                      <a:pt x="118" y="21"/>
                      <a:pt x="104" y="36"/>
                      <a:pt x="102" y="45"/>
                    </a:cubicBezTo>
                    <a:cubicBezTo>
                      <a:pt x="10" y="411"/>
                      <a:pt x="10" y="411"/>
                      <a:pt x="10" y="411"/>
                    </a:cubicBezTo>
                    <a:cubicBezTo>
                      <a:pt x="0" y="452"/>
                      <a:pt x="30" y="470"/>
                      <a:pt x="57" y="470"/>
                    </a:cubicBezTo>
                    <a:cubicBezTo>
                      <a:pt x="79" y="470"/>
                      <a:pt x="97" y="455"/>
                      <a:pt x="103" y="435"/>
                    </a:cubicBezTo>
                    <a:cubicBezTo>
                      <a:pt x="103" y="435"/>
                      <a:pt x="103" y="435"/>
                      <a:pt x="103" y="435"/>
                    </a:cubicBezTo>
                    <a:cubicBezTo>
                      <a:pt x="147" y="262"/>
                      <a:pt x="147" y="262"/>
                      <a:pt x="147" y="262"/>
                    </a:cubicBezTo>
                    <a:cubicBezTo>
                      <a:pt x="147" y="743"/>
                      <a:pt x="147" y="743"/>
                      <a:pt x="147" y="743"/>
                    </a:cubicBezTo>
                    <a:cubicBezTo>
                      <a:pt x="147" y="766"/>
                      <a:pt x="166" y="784"/>
                      <a:pt x="188" y="784"/>
                    </a:cubicBezTo>
                    <a:cubicBezTo>
                      <a:pt x="207" y="784"/>
                      <a:pt x="207" y="784"/>
                      <a:pt x="207" y="784"/>
                    </a:cubicBezTo>
                    <a:cubicBezTo>
                      <a:pt x="230" y="784"/>
                      <a:pt x="248" y="766"/>
                      <a:pt x="248" y="743"/>
                    </a:cubicBezTo>
                    <a:cubicBezTo>
                      <a:pt x="270" y="413"/>
                      <a:pt x="270" y="413"/>
                      <a:pt x="270" y="413"/>
                    </a:cubicBezTo>
                    <a:cubicBezTo>
                      <a:pt x="273" y="413"/>
                      <a:pt x="273" y="413"/>
                      <a:pt x="273" y="413"/>
                    </a:cubicBezTo>
                    <a:cubicBezTo>
                      <a:pt x="278" y="481"/>
                      <a:pt x="278" y="481"/>
                      <a:pt x="278" y="481"/>
                    </a:cubicBezTo>
                    <a:cubicBezTo>
                      <a:pt x="278" y="482"/>
                      <a:pt x="278" y="482"/>
                      <a:pt x="278" y="482"/>
                    </a:cubicBezTo>
                    <a:cubicBezTo>
                      <a:pt x="295" y="743"/>
                      <a:pt x="295" y="743"/>
                      <a:pt x="295" y="743"/>
                    </a:cubicBezTo>
                    <a:cubicBezTo>
                      <a:pt x="295" y="766"/>
                      <a:pt x="314" y="784"/>
                      <a:pt x="337" y="784"/>
                    </a:cubicBezTo>
                    <a:cubicBezTo>
                      <a:pt x="355" y="784"/>
                      <a:pt x="355" y="784"/>
                      <a:pt x="355" y="784"/>
                    </a:cubicBezTo>
                    <a:cubicBezTo>
                      <a:pt x="378" y="784"/>
                      <a:pt x="396" y="766"/>
                      <a:pt x="396" y="743"/>
                    </a:cubicBezTo>
                    <a:cubicBezTo>
                      <a:pt x="396" y="268"/>
                      <a:pt x="396" y="268"/>
                      <a:pt x="396" y="268"/>
                    </a:cubicBezTo>
                    <a:cubicBezTo>
                      <a:pt x="439" y="435"/>
                      <a:pt x="439" y="435"/>
                      <a:pt x="439" y="435"/>
                    </a:cubicBezTo>
                    <a:cubicBezTo>
                      <a:pt x="439" y="435"/>
                      <a:pt x="439" y="435"/>
                      <a:pt x="439" y="435"/>
                    </a:cubicBezTo>
                    <a:cubicBezTo>
                      <a:pt x="445" y="455"/>
                      <a:pt x="463" y="470"/>
                      <a:pt x="485" y="470"/>
                    </a:cubicBezTo>
                    <a:cubicBezTo>
                      <a:pt x="512" y="470"/>
                      <a:pt x="542" y="452"/>
                      <a:pt x="533" y="4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87" name="타원 186"/>
            <p:cNvSpPr/>
            <p:nvPr/>
          </p:nvSpPr>
          <p:spPr>
            <a:xfrm>
              <a:off x="1815769" y="4621227"/>
              <a:ext cx="263531" cy="263531"/>
            </a:xfrm>
            <a:prstGeom prst="ellipse">
              <a:avLst/>
            </a:prstGeom>
            <a:gradFill>
              <a:gsLst>
                <a:gs pos="0">
                  <a:srgbClr val="F6F878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Freeform 362"/>
            <p:cNvSpPr>
              <a:spLocks/>
            </p:cNvSpPr>
            <p:nvPr/>
          </p:nvSpPr>
          <p:spPr bwMode="auto">
            <a:xfrm>
              <a:off x="5213207" y="2933855"/>
              <a:ext cx="153081" cy="178041"/>
            </a:xfrm>
            <a:custGeom>
              <a:avLst/>
              <a:gdLst>
                <a:gd name="T0" fmla="*/ 0 w 488"/>
                <a:gd name="T1" fmla="*/ 567 h 567"/>
                <a:gd name="T2" fmla="*/ 267 w 488"/>
                <a:gd name="T3" fmla="*/ 339 h 567"/>
                <a:gd name="T4" fmla="*/ 366 w 488"/>
                <a:gd name="T5" fmla="*/ 81 h 567"/>
                <a:gd name="T6" fmla="*/ 316 w 488"/>
                <a:gd name="T7" fmla="*/ 230 h 567"/>
                <a:gd name="T8" fmla="*/ 122 w 488"/>
                <a:gd name="T9" fmla="*/ 527 h 567"/>
                <a:gd name="T10" fmla="*/ 366 w 488"/>
                <a:gd name="T11" fmla="*/ 393 h 567"/>
                <a:gd name="T12" fmla="*/ 488 w 488"/>
                <a:gd name="T13" fmla="*/ 1 h 567"/>
                <a:gd name="T14" fmla="*/ 163 w 488"/>
                <a:gd name="T15" fmla="*/ 108 h 567"/>
                <a:gd name="T16" fmla="*/ 99 w 488"/>
                <a:gd name="T17" fmla="*/ 380 h 567"/>
                <a:gd name="T18" fmla="*/ 0 w 488"/>
                <a:gd name="T1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7">
                  <a:moveTo>
                    <a:pt x="0" y="567"/>
                  </a:moveTo>
                  <a:cubicBezTo>
                    <a:pt x="0" y="567"/>
                    <a:pt x="202" y="509"/>
                    <a:pt x="267" y="339"/>
                  </a:cubicBezTo>
                  <a:cubicBezTo>
                    <a:pt x="332" y="169"/>
                    <a:pt x="269" y="176"/>
                    <a:pt x="366" y="81"/>
                  </a:cubicBezTo>
                  <a:cubicBezTo>
                    <a:pt x="366" y="81"/>
                    <a:pt x="317" y="140"/>
                    <a:pt x="316" y="230"/>
                  </a:cubicBezTo>
                  <a:cubicBezTo>
                    <a:pt x="315" y="303"/>
                    <a:pt x="231" y="491"/>
                    <a:pt x="122" y="527"/>
                  </a:cubicBezTo>
                  <a:cubicBezTo>
                    <a:pt x="122" y="527"/>
                    <a:pt x="284" y="531"/>
                    <a:pt x="366" y="393"/>
                  </a:cubicBezTo>
                  <a:cubicBezTo>
                    <a:pt x="448" y="254"/>
                    <a:pt x="357" y="133"/>
                    <a:pt x="488" y="1"/>
                  </a:cubicBezTo>
                  <a:cubicBezTo>
                    <a:pt x="488" y="1"/>
                    <a:pt x="265" y="0"/>
                    <a:pt x="163" y="108"/>
                  </a:cubicBezTo>
                  <a:cubicBezTo>
                    <a:pt x="61" y="216"/>
                    <a:pt x="99" y="380"/>
                    <a:pt x="99" y="380"/>
                  </a:cubicBezTo>
                  <a:cubicBezTo>
                    <a:pt x="99" y="380"/>
                    <a:pt x="114" y="497"/>
                    <a:pt x="0" y="5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2446081" y="2291009"/>
              <a:ext cx="156409" cy="156409"/>
            </a:xfrm>
            <a:custGeom>
              <a:avLst/>
              <a:gdLst>
                <a:gd name="T0" fmla="*/ 497 w 497"/>
                <a:gd name="T1" fmla="*/ 500 h 500"/>
                <a:gd name="T2" fmla="*/ 312 w 497"/>
                <a:gd name="T3" fmla="*/ 234 h 500"/>
                <a:gd name="T4" fmla="*/ 84 w 497"/>
                <a:gd name="T5" fmla="*/ 120 h 500"/>
                <a:gd name="T6" fmla="*/ 216 w 497"/>
                <a:gd name="T7" fmla="*/ 179 h 500"/>
                <a:gd name="T8" fmla="*/ 471 w 497"/>
                <a:gd name="T9" fmla="*/ 384 h 500"/>
                <a:gd name="T10" fmla="*/ 370 w 497"/>
                <a:gd name="T11" fmla="*/ 148 h 500"/>
                <a:gd name="T12" fmla="*/ 21 w 497"/>
                <a:gd name="T13" fmla="*/ 0 h 500"/>
                <a:gd name="T14" fmla="*/ 90 w 497"/>
                <a:gd name="T15" fmla="*/ 308 h 500"/>
                <a:gd name="T16" fmla="*/ 335 w 497"/>
                <a:gd name="T17" fmla="*/ 392 h 500"/>
                <a:gd name="T18" fmla="*/ 497 w 497"/>
                <a:gd name="T19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7" h="500">
                  <a:moveTo>
                    <a:pt x="497" y="500"/>
                  </a:moveTo>
                  <a:cubicBezTo>
                    <a:pt x="497" y="500"/>
                    <a:pt x="462" y="309"/>
                    <a:pt x="312" y="234"/>
                  </a:cubicBezTo>
                  <a:cubicBezTo>
                    <a:pt x="161" y="159"/>
                    <a:pt x="162" y="217"/>
                    <a:pt x="84" y="120"/>
                  </a:cubicBezTo>
                  <a:cubicBezTo>
                    <a:pt x="84" y="120"/>
                    <a:pt x="133" y="170"/>
                    <a:pt x="216" y="179"/>
                  </a:cubicBezTo>
                  <a:cubicBezTo>
                    <a:pt x="283" y="186"/>
                    <a:pt x="448" y="281"/>
                    <a:pt x="471" y="384"/>
                  </a:cubicBezTo>
                  <a:cubicBezTo>
                    <a:pt x="471" y="384"/>
                    <a:pt x="490" y="236"/>
                    <a:pt x="370" y="148"/>
                  </a:cubicBezTo>
                  <a:cubicBezTo>
                    <a:pt x="250" y="59"/>
                    <a:pt x="130" y="132"/>
                    <a:pt x="21" y="0"/>
                  </a:cubicBezTo>
                  <a:cubicBezTo>
                    <a:pt x="21" y="0"/>
                    <a:pt x="0" y="205"/>
                    <a:pt x="90" y="308"/>
                  </a:cubicBezTo>
                  <a:cubicBezTo>
                    <a:pt x="180" y="411"/>
                    <a:pt x="335" y="392"/>
                    <a:pt x="335" y="392"/>
                  </a:cubicBezTo>
                  <a:cubicBezTo>
                    <a:pt x="335" y="392"/>
                    <a:pt x="442" y="388"/>
                    <a:pt x="497" y="5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328"/>
            <p:cNvSpPr>
              <a:spLocks/>
            </p:cNvSpPr>
            <p:nvPr/>
          </p:nvSpPr>
          <p:spPr bwMode="auto">
            <a:xfrm>
              <a:off x="934628" y="2837781"/>
              <a:ext cx="176375" cy="171385"/>
            </a:xfrm>
            <a:custGeom>
              <a:avLst/>
              <a:gdLst>
                <a:gd name="T0" fmla="*/ 0 w 558"/>
                <a:gd name="T1" fmla="*/ 542 h 542"/>
                <a:gd name="T2" fmla="*/ 296 w 558"/>
                <a:gd name="T3" fmla="*/ 343 h 542"/>
                <a:gd name="T4" fmla="*/ 425 w 558"/>
                <a:gd name="T5" fmla="*/ 93 h 542"/>
                <a:gd name="T6" fmla="*/ 358 w 558"/>
                <a:gd name="T7" fmla="*/ 238 h 542"/>
                <a:gd name="T8" fmla="*/ 128 w 558"/>
                <a:gd name="T9" fmla="*/ 516 h 542"/>
                <a:gd name="T10" fmla="*/ 390 w 558"/>
                <a:gd name="T11" fmla="*/ 408 h 542"/>
                <a:gd name="T12" fmla="*/ 558 w 558"/>
                <a:gd name="T13" fmla="*/ 26 h 542"/>
                <a:gd name="T14" fmla="*/ 217 w 558"/>
                <a:gd name="T15" fmla="*/ 97 h 542"/>
                <a:gd name="T16" fmla="*/ 122 w 558"/>
                <a:gd name="T17" fmla="*/ 365 h 542"/>
                <a:gd name="T18" fmla="*/ 0 w 558"/>
                <a:gd name="T19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8" h="542">
                  <a:moveTo>
                    <a:pt x="0" y="542"/>
                  </a:moveTo>
                  <a:cubicBezTo>
                    <a:pt x="0" y="542"/>
                    <a:pt x="211" y="507"/>
                    <a:pt x="296" y="343"/>
                  </a:cubicBezTo>
                  <a:cubicBezTo>
                    <a:pt x="381" y="178"/>
                    <a:pt x="317" y="178"/>
                    <a:pt x="425" y="93"/>
                  </a:cubicBezTo>
                  <a:cubicBezTo>
                    <a:pt x="425" y="93"/>
                    <a:pt x="369" y="147"/>
                    <a:pt x="358" y="238"/>
                  </a:cubicBezTo>
                  <a:cubicBezTo>
                    <a:pt x="349" y="312"/>
                    <a:pt x="242" y="492"/>
                    <a:pt x="128" y="516"/>
                  </a:cubicBezTo>
                  <a:cubicBezTo>
                    <a:pt x="128" y="516"/>
                    <a:pt x="291" y="539"/>
                    <a:pt x="390" y="408"/>
                  </a:cubicBezTo>
                  <a:cubicBezTo>
                    <a:pt x="489" y="277"/>
                    <a:pt x="411" y="144"/>
                    <a:pt x="558" y="26"/>
                  </a:cubicBezTo>
                  <a:cubicBezTo>
                    <a:pt x="558" y="26"/>
                    <a:pt x="332" y="0"/>
                    <a:pt x="217" y="97"/>
                  </a:cubicBezTo>
                  <a:cubicBezTo>
                    <a:pt x="102" y="195"/>
                    <a:pt x="122" y="365"/>
                    <a:pt x="122" y="365"/>
                  </a:cubicBezTo>
                  <a:cubicBezTo>
                    <a:pt x="122" y="365"/>
                    <a:pt x="124" y="484"/>
                    <a:pt x="0" y="5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361"/>
            <p:cNvSpPr>
              <a:spLocks/>
            </p:cNvSpPr>
            <p:nvPr/>
          </p:nvSpPr>
          <p:spPr bwMode="auto">
            <a:xfrm>
              <a:off x="6438690" y="3128049"/>
              <a:ext cx="149754" cy="151418"/>
            </a:xfrm>
            <a:custGeom>
              <a:avLst/>
              <a:gdLst>
                <a:gd name="T0" fmla="*/ 478 w 478"/>
                <a:gd name="T1" fmla="*/ 482 h 482"/>
                <a:gd name="T2" fmla="*/ 300 w 478"/>
                <a:gd name="T3" fmla="*/ 226 h 482"/>
                <a:gd name="T4" fmla="*/ 80 w 478"/>
                <a:gd name="T5" fmla="*/ 116 h 482"/>
                <a:gd name="T6" fmla="*/ 208 w 478"/>
                <a:gd name="T7" fmla="*/ 172 h 482"/>
                <a:gd name="T8" fmla="*/ 453 w 478"/>
                <a:gd name="T9" fmla="*/ 370 h 482"/>
                <a:gd name="T10" fmla="*/ 356 w 478"/>
                <a:gd name="T11" fmla="*/ 143 h 482"/>
                <a:gd name="T12" fmla="*/ 20 w 478"/>
                <a:gd name="T13" fmla="*/ 0 h 482"/>
                <a:gd name="T14" fmla="*/ 86 w 478"/>
                <a:gd name="T15" fmla="*/ 297 h 482"/>
                <a:gd name="T16" fmla="*/ 322 w 478"/>
                <a:gd name="T17" fmla="*/ 378 h 482"/>
                <a:gd name="T18" fmla="*/ 478 w 478"/>
                <a:gd name="T1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8" h="482">
                  <a:moveTo>
                    <a:pt x="478" y="482"/>
                  </a:moveTo>
                  <a:cubicBezTo>
                    <a:pt x="478" y="482"/>
                    <a:pt x="445" y="298"/>
                    <a:pt x="300" y="226"/>
                  </a:cubicBezTo>
                  <a:cubicBezTo>
                    <a:pt x="155" y="153"/>
                    <a:pt x="155" y="210"/>
                    <a:pt x="80" y="116"/>
                  </a:cubicBezTo>
                  <a:cubicBezTo>
                    <a:pt x="80" y="116"/>
                    <a:pt x="128" y="164"/>
                    <a:pt x="208" y="172"/>
                  </a:cubicBezTo>
                  <a:cubicBezTo>
                    <a:pt x="272" y="179"/>
                    <a:pt x="431" y="271"/>
                    <a:pt x="453" y="370"/>
                  </a:cubicBezTo>
                  <a:cubicBezTo>
                    <a:pt x="453" y="370"/>
                    <a:pt x="471" y="227"/>
                    <a:pt x="356" y="143"/>
                  </a:cubicBezTo>
                  <a:cubicBezTo>
                    <a:pt x="240" y="58"/>
                    <a:pt x="125" y="128"/>
                    <a:pt x="20" y="0"/>
                  </a:cubicBezTo>
                  <a:cubicBezTo>
                    <a:pt x="20" y="0"/>
                    <a:pt x="0" y="198"/>
                    <a:pt x="86" y="297"/>
                  </a:cubicBezTo>
                  <a:cubicBezTo>
                    <a:pt x="173" y="397"/>
                    <a:pt x="322" y="378"/>
                    <a:pt x="322" y="378"/>
                  </a:cubicBezTo>
                  <a:cubicBezTo>
                    <a:pt x="322" y="378"/>
                    <a:pt x="426" y="375"/>
                    <a:pt x="478" y="4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91075"/>
            <a:ext cx="4244600" cy="188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 bwMode="auto">
          <a:xfrm>
            <a:off x="4572000" y="1735879"/>
            <a:ext cx="45719" cy="4643085"/>
          </a:xfrm>
          <a:prstGeom prst="rect">
            <a:avLst/>
          </a:prstGeom>
          <a:solidFill>
            <a:schemeClr val="accent6">
              <a:alpha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Y각헤드라인B" pitchFamily="18" charset="-127"/>
              <a:ea typeface="HY각헤드라인B" pitchFamily="18" charset="-127"/>
            </a:endParaRPr>
          </a:p>
        </p:txBody>
      </p:sp>
      <p:sp>
        <p:nvSpPr>
          <p:cNvPr id="475" name="Rectangle 4"/>
          <p:cNvSpPr>
            <a:spLocks noChangeArrowheads="1"/>
          </p:cNvSpPr>
          <p:nvPr/>
        </p:nvSpPr>
        <p:spPr bwMode="auto">
          <a:xfrm>
            <a:off x="35495" y="301181"/>
            <a:ext cx="90757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90092" y="1124744"/>
            <a:ext cx="213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9-2. 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진행스케줄</a:t>
            </a:r>
          </a:p>
        </p:txBody>
      </p:sp>
      <p:graphicFrame>
        <p:nvGraphicFramePr>
          <p:cNvPr id="16808" name="Group 4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622443"/>
              </p:ext>
            </p:extLst>
          </p:nvPr>
        </p:nvGraphicFramePr>
        <p:xfrm>
          <a:off x="228600" y="1628800"/>
          <a:ext cx="8610600" cy="328073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6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0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714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구분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항 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7.31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8.1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8.3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8.7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새내기체" pitchFamily="18" charset="-127"/>
                          <a:ea typeface="문체부 제목 돋음체" panose="020B0609000101010101" pitchFamily="49" charset="-127"/>
                        </a:rPr>
                        <a:t>8.15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75">
                <a:tc row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제작물 부문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유니폼 발주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납기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8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각종 </a:t>
                      </a:r>
                      <a:r>
                        <a:rPr kumimoji="1" lang="ko-KR" altLang="en-U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시안물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확정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4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시안물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발주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납기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463">
                <a:tc row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시스템 부문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음향 업체 섭외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프로그램 </a:t>
                      </a:r>
                      <a:r>
                        <a:rPr kumimoji="1" lang="ko-KR" altLang="en-U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진행시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운영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4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야간 조명 구매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463">
                <a:tc row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물자 부문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구매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, </a:t>
                      </a:r>
                      <a:r>
                        <a:rPr kumimoji="1" lang="ko-KR" altLang="en-U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렌탈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물자 확정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8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텐트 구매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8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물자 체크 </a:t>
                      </a: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구매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14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협조사항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지역별 공공기관 협조 지원 </a:t>
                      </a: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부탁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4F7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대장정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발대식 </a:t>
                      </a: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대장정 출발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5365" y="364203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9</a:t>
            </a: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진행 일정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443883" y="284573"/>
            <a:ext cx="566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843808" y="1340768"/>
            <a:ext cx="5472607" cy="504056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err="1">
                <a:latin typeface="휴먼옛체" panose="02030504000101010101" pitchFamily="18" charset="-127"/>
                <a:ea typeface="휴먼옛체" panose="02030504000101010101" pitchFamily="18" charset="-127"/>
              </a:rPr>
              <a:t>특</a:t>
            </a: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징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83568" y="1340768"/>
            <a:ext cx="2112006" cy="504056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구  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81311" y="1844824"/>
            <a:ext cx="2112006" cy="94448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타이틀 </a:t>
            </a:r>
            <a:r>
              <a:rPr lang="ko-KR" altLang="en-US" sz="1400" b="1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후원사</a:t>
            </a:r>
            <a:endParaRPr lang="en-US" altLang="ko-KR" sz="14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(Title Sponsor)</a:t>
            </a:r>
            <a:endParaRPr lang="ko-KR" altLang="en-US" sz="14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846299" y="1844824"/>
            <a:ext cx="5470115" cy="94448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타이틀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후원사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레벨은 행사주최측과의 독점적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파트너쉽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체결로 행사 </a:t>
            </a:r>
            <a:endParaRPr lang="en-US" altLang="ko-KR" sz="1100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공식명칭에 후원시의 브랜드 또는 기업명칭이 사용됨 </a:t>
            </a:r>
            <a:endParaRPr lang="en-US" altLang="ko-KR" sz="1100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endParaRPr lang="en-US" altLang="ko-KR" sz="1100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자사 프로모션을 위한 프리미엄을 제박</a:t>
            </a:r>
            <a:r>
              <a:rPr lang="en-US" altLang="ko-KR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배포가 가능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681312" y="2789312"/>
            <a:ext cx="2112006" cy="99972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파트너</a:t>
            </a:r>
            <a:endParaRPr lang="en-US" altLang="ko-KR" sz="14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(Presenting Sponsor)</a:t>
            </a:r>
            <a:endParaRPr lang="ko-KR" altLang="en-US" sz="14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846300" y="2789312"/>
            <a:ext cx="5470115" cy="99972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파트너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후원사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레벨은 행사주최측과의 독점적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파트너쉽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체결로 행사 파트너 </a:t>
            </a:r>
            <a:endParaRPr lang="en-US" altLang="ko-KR" sz="1100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타이틀을 사용하고</a:t>
            </a:r>
            <a:r>
              <a:rPr lang="en-US" altLang="ko-KR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가치에 맞는 권리 및 혜택이 제공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681311" y="3789040"/>
            <a:ext cx="2112006" cy="100811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공식 후원</a:t>
            </a:r>
            <a:endParaRPr lang="en-US" altLang="ko-KR" sz="14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(Official Sponsor)</a:t>
            </a:r>
            <a:endParaRPr lang="ko-KR" altLang="en-US" sz="14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846299" y="3789040"/>
            <a:ext cx="5470115" cy="100811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공식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후원사와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협찬사는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현금 또는 현물 금액 규모에 따라 구분</a:t>
            </a:r>
            <a:endParaRPr lang="en-US" altLang="ko-KR" sz="1100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endParaRPr lang="en-US" altLang="ko-KR" sz="1100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공식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후원사는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상위행사 파트너  특별 권리를 제외한 기타 권리에 대해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그액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및 </a:t>
            </a:r>
            <a:endParaRPr lang="en-US" altLang="ko-KR" sz="1100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en-US" altLang="ko-KR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참여 규모에 따라 권리 및 혜택 제공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683568" y="4797152"/>
            <a:ext cx="2112006" cy="79208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공식 협찬</a:t>
            </a:r>
            <a:endParaRPr lang="en-US" altLang="ko-KR" sz="14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(Official Supplier)</a:t>
            </a:r>
            <a:endParaRPr lang="ko-KR" altLang="en-US" sz="14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848556" y="4797152"/>
            <a:ext cx="5470115" cy="79208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후원사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중 금액적으로</a:t>
            </a:r>
            <a:r>
              <a:rPr lang="en-US" altLang="ko-KR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가치적으로 참여 규모가 적거나</a:t>
            </a:r>
            <a:r>
              <a:rPr lang="en-US" altLang="ko-KR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또한 조건이 미비 할  경우  기본적인  권리 및 혜택들을 제공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81311" y="5589240"/>
            <a:ext cx="2112006" cy="79208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특별 후원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2846299" y="5589240"/>
            <a:ext cx="5470115" cy="79208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사회복지 공동 </a:t>
            </a:r>
            <a:r>
              <a:rPr lang="ko-KR" altLang="en-US" sz="1100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모금회</a:t>
            </a:r>
            <a:endParaRPr lang="ko-KR" altLang="en-US" sz="1100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55365" y="364203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10.1 </a:t>
            </a:r>
            <a:r>
              <a:rPr lang="ko-KR" altLang="en-US" b="1" dirty="0" err="1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스폰서십</a:t>
            </a:r>
            <a:r>
              <a:rPr lang="ko-KR" altLang="en-US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구조</a:t>
            </a:r>
            <a:endParaRPr lang="ko-KR" altLang="en-US" sz="18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2190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4" y="1159508"/>
            <a:ext cx="8002419" cy="365498"/>
            <a:chOff x="458017" y="1196752"/>
            <a:chExt cx="8002419" cy="365498"/>
          </a:xfrm>
        </p:grpSpPr>
        <p:sp>
          <p:nvSpPr>
            <p:cNvPr id="3" name="직사각형 2"/>
            <p:cNvSpPr/>
            <p:nvPr/>
          </p:nvSpPr>
          <p:spPr>
            <a:xfrm>
              <a:off x="458017" y="1197806"/>
              <a:ext cx="1584176" cy="364444"/>
            </a:xfrm>
            <a:prstGeom prst="rect">
              <a:avLst/>
            </a:prstGeom>
            <a:solidFill>
              <a:srgbClr val="92D05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권리 리스트</a:t>
              </a: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2123728" y="1196752"/>
              <a:ext cx="6336708" cy="365497"/>
              <a:chOff x="1925637" y="1335484"/>
              <a:chExt cx="6534795" cy="505513"/>
            </a:xfrm>
          </p:grpSpPr>
          <p:sp>
            <p:nvSpPr>
              <p:cNvPr id="5" name="직사각형 4"/>
              <p:cNvSpPr/>
              <p:nvPr/>
            </p:nvSpPr>
            <p:spPr>
              <a:xfrm>
                <a:off x="1925637" y="1335484"/>
                <a:ext cx="1388660" cy="505513"/>
              </a:xfrm>
              <a:prstGeom prst="rect">
                <a:avLst/>
              </a:prstGeom>
              <a:solidFill>
                <a:srgbClr val="92D050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 dirty="0">
                    <a:latin typeface="휴먼옛체" panose="02030504000101010101" pitchFamily="18" charset="-127"/>
                    <a:ea typeface="휴먼옛체" panose="02030504000101010101" pitchFamily="18" charset="-127"/>
                  </a:rPr>
                  <a:t>타이틀 후원</a:t>
                </a:r>
              </a:p>
            </p:txBody>
          </p:sp>
          <p:sp>
            <p:nvSpPr>
              <p:cNvPr id="6" name="직사각형 5"/>
              <p:cNvSpPr/>
              <p:nvPr/>
            </p:nvSpPr>
            <p:spPr>
              <a:xfrm>
                <a:off x="3314296" y="1336701"/>
                <a:ext cx="1388660" cy="504057"/>
              </a:xfrm>
              <a:prstGeom prst="rect">
                <a:avLst/>
              </a:prstGeom>
              <a:solidFill>
                <a:srgbClr val="92D050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 dirty="0">
                    <a:latin typeface="휴먼옛체" panose="02030504000101010101" pitchFamily="18" charset="-127"/>
                    <a:ea typeface="휴먼옛체" panose="02030504000101010101" pitchFamily="18" charset="-127"/>
                  </a:rPr>
                  <a:t>행사 파트너</a:t>
                </a:r>
              </a:p>
            </p:txBody>
          </p:sp>
          <p:sp>
            <p:nvSpPr>
              <p:cNvPr id="7" name="직사각형 6"/>
              <p:cNvSpPr/>
              <p:nvPr/>
            </p:nvSpPr>
            <p:spPr>
              <a:xfrm>
                <a:off x="4702958" y="1335484"/>
                <a:ext cx="1388660" cy="505513"/>
              </a:xfrm>
              <a:prstGeom prst="rect">
                <a:avLst/>
              </a:prstGeom>
              <a:solidFill>
                <a:srgbClr val="92D050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 dirty="0">
                    <a:latin typeface="휴먼옛체" panose="02030504000101010101" pitchFamily="18" charset="-127"/>
                    <a:ea typeface="휴먼옛체" panose="02030504000101010101" pitchFamily="18" charset="-127"/>
                  </a:rPr>
                  <a:t>공식 후원</a:t>
                </a:r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6091619" y="1336701"/>
                <a:ext cx="1388660" cy="504057"/>
              </a:xfrm>
              <a:prstGeom prst="rect">
                <a:avLst/>
              </a:prstGeom>
              <a:solidFill>
                <a:srgbClr val="92D050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 dirty="0">
                    <a:latin typeface="휴먼옛체" panose="02030504000101010101" pitchFamily="18" charset="-127"/>
                    <a:ea typeface="휴먼옛체" panose="02030504000101010101" pitchFamily="18" charset="-127"/>
                  </a:rPr>
                  <a:t>공식 협찬</a:t>
                </a:r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7480283" y="1335484"/>
                <a:ext cx="980149" cy="505513"/>
              </a:xfrm>
              <a:prstGeom prst="rect">
                <a:avLst/>
              </a:prstGeom>
              <a:solidFill>
                <a:srgbClr val="92D050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>
                    <a:latin typeface="휴먼옛체" panose="02030504000101010101" pitchFamily="18" charset="-127"/>
                    <a:ea typeface="휴먼옛체" panose="02030504000101010101" pitchFamily="18" charset="-127"/>
                  </a:rPr>
                  <a:t>비고</a:t>
                </a:r>
                <a:endParaRPr lang="ko-KR" altLang="en-US" sz="1200" b="1" dirty="0">
                  <a:latin typeface="휴먼옛체" panose="02030504000101010101" pitchFamily="18" charset="-127"/>
                  <a:ea typeface="휴먼옛체" panose="02030504000101010101" pitchFamily="18" charset="-127"/>
                </a:endParaRPr>
              </a:p>
            </p:txBody>
          </p:sp>
        </p:grpSp>
      </p:grpSp>
      <p:sp>
        <p:nvSpPr>
          <p:cNvPr id="10" name="직사각형 9"/>
          <p:cNvSpPr/>
          <p:nvPr/>
        </p:nvSpPr>
        <p:spPr>
          <a:xfrm>
            <a:off x="467544" y="1564184"/>
            <a:ext cx="1574649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타이틀 소유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2123728" y="1563130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타이틀사용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470293" y="1564010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816861" y="1563130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163427" y="1564010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509994" y="1563130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7544" y="1929682"/>
            <a:ext cx="1574649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파트너 타이틀사용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123728" y="1929682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70293" y="1930562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사용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4816861" y="1929682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6163427" y="1930562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509994" y="1929682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혼합로고</a:t>
            </a:r>
            <a:endParaRPr lang="en-US" altLang="ko-KR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포함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123929" y="2295179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타이틀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3470494" y="2296059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사용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4817062" y="2295179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사용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163628" y="2296059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사용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7510195" y="2295179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467745" y="2295179"/>
            <a:ext cx="1574649" cy="728888"/>
            <a:chOff x="477272" y="2432857"/>
            <a:chExt cx="1574649" cy="728888"/>
          </a:xfrm>
        </p:grpSpPr>
        <p:sp>
          <p:nvSpPr>
            <p:cNvPr id="28" name="직사각형 27"/>
            <p:cNvSpPr/>
            <p:nvPr/>
          </p:nvSpPr>
          <p:spPr>
            <a:xfrm>
              <a:off x="477272" y="2432857"/>
              <a:ext cx="1574649" cy="364444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>
                  <a:solidFill>
                    <a:schemeClr val="tx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행사 명칭 사용</a:t>
              </a: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477272" y="2797301"/>
              <a:ext cx="1574649" cy="364444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>
                  <a:solidFill>
                    <a:schemeClr val="tx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홍보물 일체</a:t>
              </a:r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2123929" y="2661731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타이틀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3470494" y="2662611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O</a:t>
            </a:r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817062" y="2661731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O</a:t>
            </a:r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163628" y="2662611"/>
            <a:ext cx="1346566" cy="364443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510195" y="2661731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상위</a:t>
            </a:r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4</a:t>
            </a:r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개사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458017" y="3028282"/>
            <a:ext cx="1574649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초청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114201" y="3027228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팀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3460766" y="3028108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팀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4807334" y="3027228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팀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6153900" y="3028108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팀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7500467" y="3027228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458017" y="3393780"/>
            <a:ext cx="1574649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안내판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2114201" y="3393780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협의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3460766" y="3394660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S</a:t>
            </a:r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급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4807334" y="3393780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A</a:t>
            </a:r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급</a:t>
            </a:r>
          </a:p>
        </p:txBody>
      </p:sp>
      <p:sp>
        <p:nvSpPr>
          <p:cNvPr id="45" name="직사각형 44"/>
          <p:cNvSpPr/>
          <p:nvPr/>
        </p:nvSpPr>
        <p:spPr>
          <a:xfrm>
            <a:off x="6153900" y="3394660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7500467" y="3393780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2114402" y="3759277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제작 판매</a:t>
            </a:r>
          </a:p>
        </p:txBody>
      </p:sp>
      <p:sp>
        <p:nvSpPr>
          <p:cNvPr id="48" name="직사각형 47"/>
          <p:cNvSpPr/>
          <p:nvPr/>
        </p:nvSpPr>
        <p:spPr>
          <a:xfrm>
            <a:off x="3460967" y="3760157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제작 배포</a:t>
            </a:r>
          </a:p>
        </p:txBody>
      </p:sp>
      <p:sp>
        <p:nvSpPr>
          <p:cNvPr id="49" name="직사각형 48"/>
          <p:cNvSpPr/>
          <p:nvPr/>
        </p:nvSpPr>
        <p:spPr>
          <a:xfrm>
            <a:off x="4807535" y="3759277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6154101" y="3760157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7500668" y="3759277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458218" y="3759277"/>
            <a:ext cx="1574649" cy="728888"/>
            <a:chOff x="477272" y="2432857"/>
            <a:chExt cx="1574649" cy="728888"/>
          </a:xfrm>
        </p:grpSpPr>
        <p:sp>
          <p:nvSpPr>
            <p:cNvPr id="53" name="직사각형 52"/>
            <p:cNvSpPr/>
            <p:nvPr/>
          </p:nvSpPr>
          <p:spPr>
            <a:xfrm>
              <a:off x="477272" y="2432857"/>
              <a:ext cx="1574649" cy="364444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>
                  <a:solidFill>
                    <a:schemeClr val="tx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프리미엄제작</a:t>
              </a:r>
              <a:r>
                <a:rPr lang="en-US" altLang="ko-KR" sz="1200" b="1" dirty="0">
                  <a:solidFill>
                    <a:schemeClr val="tx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,</a:t>
              </a:r>
              <a:r>
                <a:rPr lang="ko-KR" altLang="en-US" sz="1200" b="1" dirty="0">
                  <a:solidFill>
                    <a:schemeClr val="tx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배포</a:t>
              </a: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477272" y="2797301"/>
              <a:ext cx="1574649" cy="364444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>
                  <a:solidFill>
                    <a:schemeClr val="tx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VIP</a:t>
              </a:r>
              <a:r>
                <a:rPr lang="ko-KR" altLang="en-US" sz="1200" b="1" dirty="0">
                  <a:solidFill>
                    <a:schemeClr val="tx1"/>
                  </a:solidFill>
                  <a:latin typeface="휴먼옛체" panose="02030504000101010101" pitchFamily="18" charset="-127"/>
                  <a:ea typeface="휴먼옛체" panose="02030504000101010101" pitchFamily="18" charset="-127"/>
                </a:rPr>
                <a:t>초청</a:t>
              </a:r>
            </a:p>
          </p:txBody>
        </p:sp>
      </p:grpSp>
      <p:sp>
        <p:nvSpPr>
          <p:cNvPr id="55" name="직사각형 54"/>
          <p:cNvSpPr/>
          <p:nvPr/>
        </p:nvSpPr>
        <p:spPr>
          <a:xfrm>
            <a:off x="2114402" y="4125829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O</a:t>
            </a:r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460967" y="4126709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O</a:t>
            </a:r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4807535" y="4125829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O</a:t>
            </a:r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6154101" y="4126709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O</a:t>
            </a:r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7500668" y="4125829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458017" y="4492380"/>
            <a:ext cx="1574649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현장프로모션사이트제공</a:t>
            </a:r>
          </a:p>
        </p:txBody>
      </p:sp>
      <p:sp>
        <p:nvSpPr>
          <p:cNvPr id="61" name="직사각형 60"/>
          <p:cNvSpPr/>
          <p:nvPr/>
        </p:nvSpPr>
        <p:spPr>
          <a:xfrm>
            <a:off x="2114201" y="4491326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0</a:t>
            </a:r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면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3460766" y="4492206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0</a:t>
            </a:r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면</a:t>
            </a:r>
          </a:p>
        </p:txBody>
      </p:sp>
      <p:sp>
        <p:nvSpPr>
          <p:cNvPr id="63" name="직사각형 62"/>
          <p:cNvSpPr/>
          <p:nvPr/>
        </p:nvSpPr>
        <p:spPr>
          <a:xfrm>
            <a:off x="4807334" y="4491326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0</a:t>
            </a:r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면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6153900" y="4492206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0</a:t>
            </a:r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면</a:t>
            </a:r>
          </a:p>
        </p:txBody>
      </p:sp>
      <p:sp>
        <p:nvSpPr>
          <p:cNvPr id="65" name="직사각형 64"/>
          <p:cNvSpPr/>
          <p:nvPr/>
        </p:nvSpPr>
        <p:spPr>
          <a:xfrm>
            <a:off x="7500467" y="4491326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458017" y="4857878"/>
            <a:ext cx="1574649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인터뷰 </a:t>
            </a:r>
            <a:r>
              <a:rPr lang="ko-KR" altLang="en-US" sz="1200" b="1" dirty="0" err="1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백보드</a:t>
            </a:r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2114201" y="4857878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½</a:t>
            </a:r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보드 광고</a:t>
            </a:r>
          </a:p>
        </p:txBody>
      </p:sp>
      <p:sp>
        <p:nvSpPr>
          <p:cNvPr id="68" name="직사각형 67"/>
          <p:cNvSpPr/>
          <p:nvPr/>
        </p:nvSpPr>
        <p:spPr>
          <a:xfrm>
            <a:off x="3460766" y="4858758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파트너 타이틀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4807334" y="4857878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집합적</a:t>
            </a:r>
          </a:p>
        </p:txBody>
      </p:sp>
      <p:sp>
        <p:nvSpPr>
          <p:cNvPr id="70" name="직사각형 69"/>
          <p:cNvSpPr/>
          <p:nvPr/>
        </p:nvSpPr>
        <p:spPr>
          <a:xfrm>
            <a:off x="6153900" y="4858758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집합적</a:t>
            </a:r>
          </a:p>
        </p:txBody>
      </p:sp>
      <p:sp>
        <p:nvSpPr>
          <p:cNvPr id="71" name="직사각형 70"/>
          <p:cNvSpPr/>
          <p:nvPr/>
        </p:nvSpPr>
        <p:spPr>
          <a:xfrm>
            <a:off x="7500467" y="4857878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2114402" y="5223375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타이틀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3460967" y="5224255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파트너 타이틀</a:t>
            </a:r>
          </a:p>
        </p:txBody>
      </p:sp>
      <p:sp>
        <p:nvSpPr>
          <p:cNvPr id="74" name="직사각형 73"/>
          <p:cNvSpPr/>
          <p:nvPr/>
        </p:nvSpPr>
        <p:spPr>
          <a:xfrm>
            <a:off x="4807535" y="5223375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집합적</a:t>
            </a:r>
          </a:p>
        </p:txBody>
      </p:sp>
      <p:sp>
        <p:nvSpPr>
          <p:cNvPr id="75" name="직사각형 74"/>
          <p:cNvSpPr/>
          <p:nvPr/>
        </p:nvSpPr>
        <p:spPr>
          <a:xfrm>
            <a:off x="6154101" y="5224255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집합적</a:t>
            </a:r>
          </a:p>
        </p:txBody>
      </p:sp>
      <p:sp>
        <p:nvSpPr>
          <p:cNvPr id="76" name="직사각형 75"/>
          <p:cNvSpPr/>
          <p:nvPr/>
        </p:nvSpPr>
        <p:spPr>
          <a:xfrm>
            <a:off x="7500668" y="5223375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458218" y="5223375"/>
            <a:ext cx="1574649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홈페이지 광고</a:t>
            </a:r>
          </a:p>
        </p:txBody>
      </p:sp>
      <p:sp>
        <p:nvSpPr>
          <p:cNvPr id="78" name="직사각형 77"/>
          <p:cNvSpPr/>
          <p:nvPr/>
        </p:nvSpPr>
        <p:spPr>
          <a:xfrm>
            <a:off x="458218" y="5587819"/>
            <a:ext cx="1574649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TV</a:t>
            </a:r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뉴스 노출</a:t>
            </a:r>
          </a:p>
        </p:txBody>
      </p:sp>
      <p:sp>
        <p:nvSpPr>
          <p:cNvPr id="79" name="직사각형 78"/>
          <p:cNvSpPr/>
          <p:nvPr/>
        </p:nvSpPr>
        <p:spPr>
          <a:xfrm>
            <a:off x="2114402" y="5589927"/>
            <a:ext cx="1346566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주최</a:t>
            </a:r>
          </a:p>
        </p:txBody>
      </p:sp>
      <p:sp>
        <p:nvSpPr>
          <p:cNvPr id="80" name="직사각형 79"/>
          <p:cNvSpPr/>
          <p:nvPr/>
        </p:nvSpPr>
        <p:spPr>
          <a:xfrm>
            <a:off x="3460967" y="5590807"/>
            <a:ext cx="1346566" cy="36444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O</a:t>
            </a:r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4807534" y="5589927"/>
            <a:ext cx="2692931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O</a:t>
            </a:r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7500668" y="5589927"/>
            <a:ext cx="950438" cy="36549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88" name="Text Box 2"/>
          <p:cNvSpPr txBox="1">
            <a:spLocks noChangeArrowheads="1"/>
          </p:cNvSpPr>
          <p:nvPr/>
        </p:nvSpPr>
        <p:spPr bwMode="auto">
          <a:xfrm>
            <a:off x="255365" y="364203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10.2 </a:t>
            </a:r>
            <a:r>
              <a:rPr lang="ko-KR" altLang="en-US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스폰서십 패키지</a:t>
            </a:r>
            <a:endParaRPr lang="ko-KR" altLang="en-US" sz="18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8916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28596" y="4591958"/>
            <a:ext cx="8429684" cy="1285884"/>
          </a:xfrm>
          <a:prstGeom prst="rect">
            <a:avLst/>
          </a:prstGeom>
          <a:solidFill>
            <a:schemeClr val="bg1"/>
          </a:solidFill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428595" y="1988098"/>
            <a:ext cx="8429685" cy="1726654"/>
            <a:chOff x="142844" y="1988098"/>
            <a:chExt cx="8858312" cy="1726654"/>
          </a:xfrm>
        </p:grpSpPr>
        <p:sp>
          <p:nvSpPr>
            <p:cNvPr id="4" name="TextBox 3"/>
            <p:cNvSpPr txBox="1"/>
            <p:nvPr/>
          </p:nvSpPr>
          <p:spPr>
            <a:xfrm>
              <a:off x="142844" y="2273850"/>
              <a:ext cx="72152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‘2024 </a:t>
              </a:r>
              <a:r>
                <a:rPr lang="ko-KR" altLang="en-US" sz="20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청년 미래희망 프로젝트 </a:t>
              </a:r>
              <a:r>
                <a:rPr lang="ko-KR" altLang="en-US" sz="2000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행사</a:t>
              </a:r>
              <a:endParaRPr lang="ko-KR" altLang="en-US" sz="2000" b="1" i="1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5" name="타원 4"/>
            <p:cNvSpPr/>
            <p:nvPr/>
          </p:nvSpPr>
          <p:spPr>
            <a:xfrm>
              <a:off x="214282" y="2130974"/>
              <a:ext cx="2693591" cy="7143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6" name="위쪽 화살표 5"/>
            <p:cNvSpPr/>
            <p:nvPr/>
          </p:nvSpPr>
          <p:spPr>
            <a:xfrm rot="3510304">
              <a:off x="607568" y="2563185"/>
              <a:ext cx="428628" cy="750291"/>
            </a:xfrm>
            <a:prstGeom prst="upArrow">
              <a:avLst>
                <a:gd name="adj1" fmla="val 50000"/>
                <a:gd name="adj2" fmla="val 66367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3202544"/>
              <a:ext cx="1643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Title Sponsor</a:t>
              </a:r>
              <a:endParaRPr lang="ko-KR" altLang="en-US" b="1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8" name="왼쪽 화살표 7"/>
            <p:cNvSpPr/>
            <p:nvPr/>
          </p:nvSpPr>
          <p:spPr>
            <a:xfrm>
              <a:off x="6072198" y="2488164"/>
              <a:ext cx="571504" cy="428628"/>
            </a:xfrm>
            <a:prstGeom prst="leftArrow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43702" y="1988098"/>
              <a:ext cx="21431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행사 공식 타이틀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43702" y="2345288"/>
              <a:ext cx="23574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           행사 관련</a:t>
              </a:r>
              <a:endPara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  <a:p>
              <a:r>
                <a:rPr lang="ko-KR" altLang="en-US" sz="12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모든 노출 프로그램에 적용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71802" y="2631040"/>
              <a:ext cx="28575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i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Presented by OOOO</a:t>
              </a:r>
              <a:endParaRPr lang="ko-KR" altLang="en-US" sz="2000" b="1" i="1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>
              <a:off x="4357686" y="2536119"/>
              <a:ext cx="1357322" cy="57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13" name="왼쪽 화살표 12"/>
            <p:cNvSpPr/>
            <p:nvPr/>
          </p:nvSpPr>
          <p:spPr>
            <a:xfrm rot="2583419">
              <a:off x="5591764" y="3009668"/>
              <a:ext cx="441159" cy="428628"/>
            </a:xfrm>
            <a:prstGeom prst="leftArrow">
              <a:avLst/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72132" y="3345420"/>
              <a:ext cx="23574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Presenting Sponsor</a:t>
              </a:r>
              <a:endParaRPr lang="ko-KR" altLang="en-US" b="1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15" name="아래쪽 화살표 14"/>
            <p:cNvSpPr/>
            <p:nvPr/>
          </p:nvSpPr>
          <p:spPr>
            <a:xfrm>
              <a:off x="3428992" y="3059668"/>
              <a:ext cx="142876" cy="428628"/>
            </a:xfrm>
            <a:prstGeom prst="downArrow">
              <a:avLst>
                <a:gd name="adj1" fmla="val 50000"/>
                <a:gd name="adj2" fmla="val 75263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28596" y="4748951"/>
            <a:ext cx="8643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Title Sponsor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와 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Presenting Sponsor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는 연합회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행사의 메인 파트너로서 행사 공식 타이틀 명칭 제정권 획득         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buClr>
                <a:srgbClr val="FF0000"/>
              </a:buClr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및 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Presenting Title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사용으로 대외적으로 기업 또는 브랜드의 이미지 제고 및 간접적인 공동 개최자로서의 인지도 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buClr>
                <a:srgbClr val="FF0000"/>
              </a:buClr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확립 효과 기대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파트너로서 독점적인 </a:t>
            </a:r>
            <a:r>
              <a:rPr lang="ko-KR" altLang="en-US" sz="1200" b="1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파트너십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프로그램 활용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(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자세한 사항은 권리 부분 참조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비공식 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PR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프로그램의 참여 및 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TV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등의 모든 매체 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Coverage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동반 노출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ko-KR" altLang="en-US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8596" y="1700808"/>
            <a:ext cx="8429684" cy="2664296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55364" y="364203"/>
            <a:ext cx="28764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10.3 </a:t>
            </a:r>
            <a:r>
              <a:rPr lang="ko-KR" altLang="en-US" b="1" dirty="0" err="1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스폰서십</a:t>
            </a:r>
            <a:r>
              <a:rPr lang="ko-KR" altLang="en-US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진행 계획</a:t>
            </a:r>
            <a:endParaRPr lang="ko-KR" altLang="en-US" sz="18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17050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85719" y="1402744"/>
            <a:ext cx="6804971" cy="36420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 defTabSz="330200">
              <a:lnSpc>
                <a:spcPct val="105000"/>
              </a:lnSpc>
              <a:tabLst>
                <a:tab pos="177800" algn="l"/>
                <a:tab pos="2338388" algn="l"/>
              </a:tabLst>
            </a:pPr>
            <a:r>
              <a:rPr lang="en-US" altLang="ko-KR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Attracting Sponsors Plan – </a:t>
            </a:r>
            <a:r>
              <a:rPr lang="ko-KR" altLang="en-US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국제 청년 환경 연합회 후원 예시</a:t>
            </a:r>
            <a:endParaRPr lang="en-US" altLang="ko-KR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4" name="TextBox 46"/>
          <p:cNvSpPr txBox="1">
            <a:spLocks noChangeArrowheads="1"/>
          </p:cNvSpPr>
          <p:nvPr/>
        </p:nvSpPr>
        <p:spPr bwMode="auto">
          <a:xfrm>
            <a:off x="644551" y="1928813"/>
            <a:ext cx="25701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ko-KR" altLang="en-US" sz="1200" kern="0" dirty="0">
                <a:solidFill>
                  <a:sysClr val="windowText" lastClr="0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우리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은행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현금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현물 협찬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,    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    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경품제공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Sponsorship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진행률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:  </a:t>
            </a:r>
          </a:p>
        </p:txBody>
      </p:sp>
      <p:grpSp>
        <p:nvGrpSpPr>
          <p:cNvPr id="5" name="그룹 36"/>
          <p:cNvGrpSpPr>
            <a:grpSpLocks/>
          </p:cNvGrpSpPr>
          <p:nvPr/>
        </p:nvGrpSpPr>
        <p:grpSpPr bwMode="auto">
          <a:xfrm>
            <a:off x="3001988" y="2325688"/>
            <a:ext cx="2857500" cy="214311"/>
            <a:chOff x="2857672" y="2214703"/>
            <a:chExt cx="2857743" cy="214235"/>
          </a:xfrm>
        </p:grpSpPr>
        <p:grpSp>
          <p:nvGrpSpPr>
            <p:cNvPr id="9" name="그룹 34"/>
            <p:cNvGrpSpPr>
              <a:grpSpLocks/>
            </p:cNvGrpSpPr>
            <p:nvPr/>
          </p:nvGrpSpPr>
          <p:grpSpPr bwMode="auto">
            <a:xfrm>
              <a:off x="2857672" y="2214703"/>
              <a:ext cx="2857743" cy="214235"/>
              <a:chOff x="2429044" y="3357863"/>
              <a:chExt cx="2857743" cy="432011"/>
            </a:xfrm>
          </p:grpSpPr>
          <p:cxnSp>
            <p:nvCxnSpPr>
              <p:cNvPr id="11" name="직선 연결선 10"/>
              <p:cNvCxnSpPr/>
              <p:nvPr/>
            </p:nvCxnSpPr>
            <p:spPr>
              <a:xfrm rot="5400000">
                <a:off x="3642716" y="3574674"/>
                <a:ext cx="428812" cy="1587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2" name="직선 연결선 11"/>
              <p:cNvCxnSpPr/>
              <p:nvPr/>
            </p:nvCxnSpPr>
            <p:spPr>
              <a:xfrm rot="5400000">
                <a:off x="4358739" y="3571475"/>
                <a:ext cx="428812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3" name="직선 연결선 12"/>
              <p:cNvCxnSpPr/>
              <p:nvPr/>
            </p:nvCxnSpPr>
            <p:spPr>
              <a:xfrm rot="5400000">
                <a:off x="2929868" y="3571475"/>
                <a:ext cx="428812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sp>
            <p:nvSpPr>
              <p:cNvPr id="14" name="직사각형 13"/>
              <p:cNvSpPr/>
              <p:nvPr/>
            </p:nvSpPr>
            <p:spPr>
              <a:xfrm>
                <a:off x="2429044" y="3428264"/>
                <a:ext cx="2857743" cy="28800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휴먼옛체" panose="02030504000101010101" pitchFamily="18" charset="-127"/>
                  <a:ea typeface="휴먼옛체" panose="02030504000101010101" pitchFamily="18" charset="-127"/>
                </a:endParaRPr>
              </a:p>
            </p:txBody>
          </p:sp>
        </p:grpSp>
        <p:sp>
          <p:nvSpPr>
            <p:cNvPr id="10" name="직사각형 9"/>
            <p:cNvSpPr/>
            <p:nvPr/>
          </p:nvSpPr>
          <p:spPr>
            <a:xfrm>
              <a:off x="2857672" y="2276593"/>
              <a:ext cx="1809904" cy="90456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</p:grpSp>
      <p:sp>
        <p:nvSpPr>
          <p:cNvPr id="6" name="TextBox 48"/>
          <p:cNvSpPr txBox="1">
            <a:spLocks noChangeArrowheads="1"/>
          </p:cNvSpPr>
          <p:nvPr/>
        </p:nvSpPr>
        <p:spPr bwMode="auto">
          <a:xfrm>
            <a:off x="2787509" y="2571985"/>
            <a:ext cx="42859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0%</a:t>
            </a:r>
          </a:p>
        </p:txBody>
      </p:sp>
      <p:sp>
        <p:nvSpPr>
          <p:cNvPr id="7" name="TextBox 49"/>
          <p:cNvSpPr txBox="1">
            <a:spLocks noChangeArrowheads="1"/>
          </p:cNvSpPr>
          <p:nvPr/>
        </p:nvSpPr>
        <p:spPr bwMode="auto">
          <a:xfrm>
            <a:off x="5607844" y="2571985"/>
            <a:ext cx="61518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100%</a:t>
            </a:r>
          </a:p>
        </p:txBody>
      </p:sp>
      <p:sp>
        <p:nvSpPr>
          <p:cNvPr id="8" name="TextBox 50"/>
          <p:cNvSpPr txBox="1">
            <a:spLocks noChangeArrowheads="1"/>
          </p:cNvSpPr>
          <p:nvPr/>
        </p:nvSpPr>
        <p:spPr bwMode="auto">
          <a:xfrm>
            <a:off x="4525984" y="2000277"/>
            <a:ext cx="6428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60%</a:t>
            </a:r>
          </a:p>
        </p:txBody>
      </p:sp>
      <p:sp>
        <p:nvSpPr>
          <p:cNvPr id="16" name="TextBox 58"/>
          <p:cNvSpPr txBox="1">
            <a:spLocks noChangeArrowheads="1"/>
          </p:cNvSpPr>
          <p:nvPr/>
        </p:nvSpPr>
        <p:spPr bwMode="auto">
          <a:xfrm>
            <a:off x="644551" y="2738438"/>
            <a:ext cx="25701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KT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현금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,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골프용품 및 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    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경품제공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Sponsorship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진행률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:  </a:t>
            </a:r>
          </a:p>
        </p:txBody>
      </p:sp>
      <p:grpSp>
        <p:nvGrpSpPr>
          <p:cNvPr id="17" name="그룹 36"/>
          <p:cNvGrpSpPr>
            <a:grpSpLocks/>
          </p:cNvGrpSpPr>
          <p:nvPr/>
        </p:nvGrpSpPr>
        <p:grpSpPr bwMode="auto">
          <a:xfrm>
            <a:off x="3001988" y="3135313"/>
            <a:ext cx="2857500" cy="214311"/>
            <a:chOff x="2857672" y="2214703"/>
            <a:chExt cx="2857743" cy="214235"/>
          </a:xfrm>
        </p:grpSpPr>
        <p:grpSp>
          <p:nvGrpSpPr>
            <p:cNvPr id="21" name="그룹 34"/>
            <p:cNvGrpSpPr>
              <a:grpSpLocks/>
            </p:cNvGrpSpPr>
            <p:nvPr/>
          </p:nvGrpSpPr>
          <p:grpSpPr bwMode="auto">
            <a:xfrm>
              <a:off x="2857672" y="2214703"/>
              <a:ext cx="2857743" cy="214235"/>
              <a:chOff x="2429044" y="3357863"/>
              <a:chExt cx="2857743" cy="432011"/>
            </a:xfrm>
          </p:grpSpPr>
          <p:cxnSp>
            <p:nvCxnSpPr>
              <p:cNvPr id="23" name="직선 연결선 22"/>
              <p:cNvCxnSpPr/>
              <p:nvPr/>
            </p:nvCxnSpPr>
            <p:spPr>
              <a:xfrm rot="5400000">
                <a:off x="3642716" y="3574674"/>
                <a:ext cx="428812" cy="1587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4" name="직선 연결선 23"/>
              <p:cNvCxnSpPr/>
              <p:nvPr/>
            </p:nvCxnSpPr>
            <p:spPr>
              <a:xfrm rot="5400000">
                <a:off x="4358739" y="3571475"/>
                <a:ext cx="428812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5" name="직선 연결선 24"/>
              <p:cNvCxnSpPr/>
              <p:nvPr/>
            </p:nvCxnSpPr>
            <p:spPr>
              <a:xfrm rot="5400000">
                <a:off x="2929868" y="3571475"/>
                <a:ext cx="428812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sp>
            <p:nvSpPr>
              <p:cNvPr id="26" name="직사각형 25"/>
              <p:cNvSpPr/>
              <p:nvPr/>
            </p:nvSpPr>
            <p:spPr>
              <a:xfrm>
                <a:off x="2429044" y="3428264"/>
                <a:ext cx="2857743" cy="28800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휴먼옛체" panose="02030504000101010101" pitchFamily="18" charset="-127"/>
                  <a:ea typeface="휴먼옛체" panose="02030504000101010101" pitchFamily="18" charset="-127"/>
                </a:endParaRPr>
              </a:p>
            </p:txBody>
          </p:sp>
        </p:grpSp>
        <p:sp>
          <p:nvSpPr>
            <p:cNvPr id="22" name="직사각형 21"/>
            <p:cNvSpPr/>
            <p:nvPr/>
          </p:nvSpPr>
          <p:spPr>
            <a:xfrm>
              <a:off x="2857672" y="2276593"/>
              <a:ext cx="2357638" cy="88868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</p:grpSp>
      <p:sp>
        <p:nvSpPr>
          <p:cNvPr id="18" name="TextBox 60"/>
          <p:cNvSpPr txBox="1">
            <a:spLocks noChangeArrowheads="1"/>
          </p:cNvSpPr>
          <p:nvPr/>
        </p:nvSpPr>
        <p:spPr bwMode="auto">
          <a:xfrm>
            <a:off x="2787509" y="3381610"/>
            <a:ext cx="42859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0%</a:t>
            </a:r>
          </a:p>
        </p:txBody>
      </p:sp>
      <p:sp>
        <p:nvSpPr>
          <p:cNvPr id="19" name="TextBox 61"/>
          <p:cNvSpPr txBox="1">
            <a:spLocks noChangeArrowheads="1"/>
          </p:cNvSpPr>
          <p:nvPr/>
        </p:nvSpPr>
        <p:spPr bwMode="auto">
          <a:xfrm>
            <a:off x="5607844" y="3381610"/>
            <a:ext cx="61518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100%</a:t>
            </a:r>
          </a:p>
        </p:txBody>
      </p:sp>
      <p:sp>
        <p:nvSpPr>
          <p:cNvPr id="20" name="TextBox 62"/>
          <p:cNvSpPr txBox="1">
            <a:spLocks noChangeArrowheads="1"/>
          </p:cNvSpPr>
          <p:nvPr/>
        </p:nvSpPr>
        <p:spPr bwMode="auto">
          <a:xfrm>
            <a:off x="5085015" y="2809902"/>
            <a:ext cx="642887" cy="3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85%</a:t>
            </a:r>
          </a:p>
        </p:txBody>
      </p:sp>
      <p:sp>
        <p:nvSpPr>
          <p:cNvPr id="28" name="TextBox 70"/>
          <p:cNvSpPr txBox="1">
            <a:spLocks noChangeArrowheads="1"/>
          </p:cNvSpPr>
          <p:nvPr/>
        </p:nvSpPr>
        <p:spPr bwMode="auto">
          <a:xfrm>
            <a:off x="644551" y="3595688"/>
            <a:ext cx="2570127" cy="6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코카콜라     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현금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행사 </a:t>
            </a:r>
            <a:r>
              <a:rPr kumimoji="0" lang="ko-KR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식음료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제공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Sponsorship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진행률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:  </a:t>
            </a:r>
          </a:p>
        </p:txBody>
      </p:sp>
      <p:grpSp>
        <p:nvGrpSpPr>
          <p:cNvPr id="29" name="그룹 36"/>
          <p:cNvGrpSpPr>
            <a:grpSpLocks/>
          </p:cNvGrpSpPr>
          <p:nvPr/>
        </p:nvGrpSpPr>
        <p:grpSpPr bwMode="auto">
          <a:xfrm>
            <a:off x="3001988" y="3992563"/>
            <a:ext cx="2857500" cy="214311"/>
            <a:chOff x="2857672" y="2214703"/>
            <a:chExt cx="2857743" cy="214235"/>
          </a:xfrm>
        </p:grpSpPr>
        <p:grpSp>
          <p:nvGrpSpPr>
            <p:cNvPr id="33" name="그룹 34"/>
            <p:cNvGrpSpPr>
              <a:grpSpLocks/>
            </p:cNvGrpSpPr>
            <p:nvPr/>
          </p:nvGrpSpPr>
          <p:grpSpPr bwMode="auto">
            <a:xfrm>
              <a:off x="2857672" y="2214703"/>
              <a:ext cx="2857743" cy="214235"/>
              <a:chOff x="2429044" y="3357863"/>
              <a:chExt cx="2857743" cy="432011"/>
            </a:xfrm>
          </p:grpSpPr>
          <p:cxnSp>
            <p:nvCxnSpPr>
              <p:cNvPr id="35" name="직선 연결선 34"/>
              <p:cNvCxnSpPr/>
              <p:nvPr/>
            </p:nvCxnSpPr>
            <p:spPr>
              <a:xfrm rot="5400000">
                <a:off x="3642716" y="3574674"/>
                <a:ext cx="428812" cy="1587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6" name="직선 연결선 35"/>
              <p:cNvCxnSpPr/>
              <p:nvPr/>
            </p:nvCxnSpPr>
            <p:spPr>
              <a:xfrm rot="5400000">
                <a:off x="4358739" y="3571475"/>
                <a:ext cx="428812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7" name="직선 연결선 36"/>
              <p:cNvCxnSpPr/>
              <p:nvPr/>
            </p:nvCxnSpPr>
            <p:spPr>
              <a:xfrm rot="5400000">
                <a:off x="2929868" y="3571475"/>
                <a:ext cx="428812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sp>
            <p:nvSpPr>
              <p:cNvPr id="38" name="직사각형 37"/>
              <p:cNvSpPr/>
              <p:nvPr/>
            </p:nvSpPr>
            <p:spPr>
              <a:xfrm>
                <a:off x="2429044" y="3428264"/>
                <a:ext cx="2857743" cy="28800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휴먼옛체" panose="02030504000101010101" pitchFamily="18" charset="-127"/>
                  <a:ea typeface="휴먼옛체" panose="02030504000101010101" pitchFamily="18" charset="-127"/>
                </a:endParaRPr>
              </a:p>
            </p:txBody>
          </p:sp>
        </p:grpSp>
        <p:sp>
          <p:nvSpPr>
            <p:cNvPr id="34" name="직사각형 33"/>
            <p:cNvSpPr/>
            <p:nvPr/>
          </p:nvSpPr>
          <p:spPr>
            <a:xfrm>
              <a:off x="2857672" y="2276593"/>
              <a:ext cx="1428872" cy="88868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</p:grpSp>
      <p:sp>
        <p:nvSpPr>
          <p:cNvPr id="30" name="TextBox 72"/>
          <p:cNvSpPr txBox="1">
            <a:spLocks noChangeArrowheads="1"/>
          </p:cNvSpPr>
          <p:nvPr/>
        </p:nvSpPr>
        <p:spPr bwMode="auto">
          <a:xfrm>
            <a:off x="2787509" y="4238860"/>
            <a:ext cx="42859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0%</a:t>
            </a:r>
          </a:p>
        </p:txBody>
      </p:sp>
      <p:sp>
        <p:nvSpPr>
          <p:cNvPr id="31" name="TextBox 73"/>
          <p:cNvSpPr txBox="1">
            <a:spLocks noChangeArrowheads="1"/>
          </p:cNvSpPr>
          <p:nvPr/>
        </p:nvSpPr>
        <p:spPr bwMode="auto">
          <a:xfrm>
            <a:off x="5607844" y="4238860"/>
            <a:ext cx="61518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100%</a:t>
            </a:r>
          </a:p>
        </p:txBody>
      </p:sp>
      <p:sp>
        <p:nvSpPr>
          <p:cNvPr id="32" name="TextBox 74"/>
          <p:cNvSpPr txBox="1">
            <a:spLocks noChangeArrowheads="1"/>
          </p:cNvSpPr>
          <p:nvPr/>
        </p:nvSpPr>
        <p:spPr bwMode="auto">
          <a:xfrm>
            <a:off x="4179206" y="3667152"/>
            <a:ext cx="642887" cy="3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50%</a:t>
            </a:r>
          </a:p>
        </p:txBody>
      </p:sp>
      <p:sp>
        <p:nvSpPr>
          <p:cNvPr id="40" name="TextBox 82"/>
          <p:cNvSpPr txBox="1">
            <a:spLocks noChangeArrowheads="1"/>
          </p:cNvSpPr>
          <p:nvPr/>
        </p:nvSpPr>
        <p:spPr bwMode="auto">
          <a:xfrm>
            <a:off x="644551" y="4452938"/>
            <a:ext cx="2641565" cy="6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국민 은행     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현금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Sponsorship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진행률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:  </a:t>
            </a:r>
          </a:p>
        </p:txBody>
      </p:sp>
      <p:grpSp>
        <p:nvGrpSpPr>
          <p:cNvPr id="41" name="그룹 36"/>
          <p:cNvGrpSpPr>
            <a:grpSpLocks/>
          </p:cNvGrpSpPr>
          <p:nvPr/>
        </p:nvGrpSpPr>
        <p:grpSpPr bwMode="auto">
          <a:xfrm>
            <a:off x="3001988" y="4849813"/>
            <a:ext cx="2857500" cy="214311"/>
            <a:chOff x="2857672" y="2214703"/>
            <a:chExt cx="2857743" cy="214235"/>
          </a:xfrm>
        </p:grpSpPr>
        <p:grpSp>
          <p:nvGrpSpPr>
            <p:cNvPr id="45" name="그룹 34"/>
            <p:cNvGrpSpPr>
              <a:grpSpLocks/>
            </p:cNvGrpSpPr>
            <p:nvPr/>
          </p:nvGrpSpPr>
          <p:grpSpPr bwMode="auto">
            <a:xfrm>
              <a:off x="2857672" y="2214703"/>
              <a:ext cx="2857743" cy="214235"/>
              <a:chOff x="2429044" y="3357863"/>
              <a:chExt cx="2857743" cy="432011"/>
            </a:xfrm>
          </p:grpSpPr>
          <p:cxnSp>
            <p:nvCxnSpPr>
              <p:cNvPr id="47" name="직선 연결선 46"/>
              <p:cNvCxnSpPr/>
              <p:nvPr/>
            </p:nvCxnSpPr>
            <p:spPr>
              <a:xfrm rot="5400000">
                <a:off x="3642716" y="3574674"/>
                <a:ext cx="428812" cy="1587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8" name="직선 연결선 47"/>
              <p:cNvCxnSpPr/>
              <p:nvPr/>
            </p:nvCxnSpPr>
            <p:spPr>
              <a:xfrm rot="5400000">
                <a:off x="4358739" y="3571475"/>
                <a:ext cx="428812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9" name="직선 연결선 48"/>
              <p:cNvCxnSpPr/>
              <p:nvPr/>
            </p:nvCxnSpPr>
            <p:spPr>
              <a:xfrm rot="5400000">
                <a:off x="2929868" y="3571475"/>
                <a:ext cx="428812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65000"/>
                  </a:srgbClr>
                </a:solidFill>
                <a:prstDash val="solid"/>
              </a:ln>
              <a:effectLst/>
            </p:spPr>
          </p:cxnSp>
          <p:sp>
            <p:nvSpPr>
              <p:cNvPr id="50" name="직사각형 49"/>
              <p:cNvSpPr/>
              <p:nvPr/>
            </p:nvSpPr>
            <p:spPr>
              <a:xfrm>
                <a:off x="2429044" y="3428264"/>
                <a:ext cx="2857743" cy="288008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휴먼옛체" panose="02030504000101010101" pitchFamily="18" charset="-127"/>
                  <a:ea typeface="휴먼옛체" panose="02030504000101010101" pitchFamily="18" charset="-127"/>
                </a:endParaRPr>
              </a:p>
            </p:txBody>
          </p:sp>
        </p:grpSp>
        <p:sp>
          <p:nvSpPr>
            <p:cNvPr id="46" name="직사각형 45"/>
            <p:cNvSpPr/>
            <p:nvPr/>
          </p:nvSpPr>
          <p:spPr>
            <a:xfrm>
              <a:off x="2857672" y="2276593"/>
              <a:ext cx="881138" cy="90456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</p:grpSp>
      <p:sp>
        <p:nvSpPr>
          <p:cNvPr id="42" name="TextBox 84"/>
          <p:cNvSpPr txBox="1">
            <a:spLocks noChangeArrowheads="1"/>
          </p:cNvSpPr>
          <p:nvPr/>
        </p:nvSpPr>
        <p:spPr bwMode="auto">
          <a:xfrm>
            <a:off x="2787509" y="5096110"/>
            <a:ext cx="42859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0%</a:t>
            </a:r>
          </a:p>
        </p:txBody>
      </p:sp>
      <p:sp>
        <p:nvSpPr>
          <p:cNvPr id="43" name="TextBox 85"/>
          <p:cNvSpPr txBox="1">
            <a:spLocks noChangeArrowheads="1"/>
          </p:cNvSpPr>
          <p:nvPr/>
        </p:nvSpPr>
        <p:spPr bwMode="auto">
          <a:xfrm>
            <a:off x="5607844" y="5096110"/>
            <a:ext cx="61518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100%</a:t>
            </a:r>
          </a:p>
        </p:txBody>
      </p:sp>
      <p:sp>
        <p:nvSpPr>
          <p:cNvPr id="44" name="TextBox 86"/>
          <p:cNvSpPr txBox="1">
            <a:spLocks noChangeArrowheads="1"/>
          </p:cNvSpPr>
          <p:nvPr/>
        </p:nvSpPr>
        <p:spPr bwMode="auto">
          <a:xfrm>
            <a:off x="3649544" y="4524402"/>
            <a:ext cx="6428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30%</a:t>
            </a:r>
          </a:p>
        </p:txBody>
      </p:sp>
      <p:sp>
        <p:nvSpPr>
          <p:cNvPr id="52" name="TextBox 94"/>
          <p:cNvSpPr txBox="1">
            <a:spLocks noChangeArrowheads="1"/>
          </p:cNvSpPr>
          <p:nvPr/>
        </p:nvSpPr>
        <p:spPr bwMode="auto">
          <a:xfrm>
            <a:off x="644551" y="5381625"/>
            <a:ext cx="2498689" cy="6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kern="0" dirty="0">
                <a:solidFill>
                  <a:sysClr val="windowText" lastClr="0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현대자동차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현금 및 차량 제공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      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- Sponsorship </a:t>
            </a: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진행률  </a:t>
            </a: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:  </a:t>
            </a:r>
          </a:p>
        </p:txBody>
      </p:sp>
      <p:grpSp>
        <p:nvGrpSpPr>
          <p:cNvPr id="53" name="그룹 34"/>
          <p:cNvGrpSpPr>
            <a:grpSpLocks/>
          </p:cNvGrpSpPr>
          <p:nvPr/>
        </p:nvGrpSpPr>
        <p:grpSpPr bwMode="auto">
          <a:xfrm>
            <a:off x="3001988" y="5778500"/>
            <a:ext cx="2857500" cy="214312"/>
            <a:chOff x="2429044" y="3357863"/>
            <a:chExt cx="2857743" cy="432013"/>
          </a:xfrm>
        </p:grpSpPr>
        <p:cxnSp>
          <p:nvCxnSpPr>
            <p:cNvPr id="57" name="직선 연결선 56"/>
            <p:cNvCxnSpPr/>
            <p:nvPr/>
          </p:nvCxnSpPr>
          <p:spPr>
            <a:xfrm rot="5400000">
              <a:off x="3642716" y="3574676"/>
              <a:ext cx="428812" cy="1587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65000"/>
                </a:srgbClr>
              </a:solidFill>
              <a:prstDash val="solid"/>
            </a:ln>
            <a:effectLst/>
          </p:spPr>
        </p:cxnSp>
        <p:cxnSp>
          <p:nvCxnSpPr>
            <p:cNvPr id="58" name="직선 연결선 57"/>
            <p:cNvCxnSpPr/>
            <p:nvPr/>
          </p:nvCxnSpPr>
          <p:spPr>
            <a:xfrm rot="5400000">
              <a:off x="4358739" y="3571475"/>
              <a:ext cx="428812" cy="1588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65000"/>
                </a:srgbClr>
              </a:solidFill>
              <a:prstDash val="solid"/>
            </a:ln>
            <a:effectLst/>
          </p:spPr>
        </p:cxnSp>
        <p:cxnSp>
          <p:nvCxnSpPr>
            <p:cNvPr id="59" name="직선 연결선 58"/>
            <p:cNvCxnSpPr/>
            <p:nvPr/>
          </p:nvCxnSpPr>
          <p:spPr>
            <a:xfrm rot="5400000">
              <a:off x="2929868" y="3571475"/>
              <a:ext cx="428812" cy="1588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65000"/>
                </a:srgbClr>
              </a:solidFill>
              <a:prstDash val="solid"/>
            </a:ln>
            <a:effectLst/>
          </p:spPr>
        </p:cxnSp>
        <p:sp>
          <p:nvSpPr>
            <p:cNvPr id="60" name="직사각형 59"/>
            <p:cNvSpPr/>
            <p:nvPr/>
          </p:nvSpPr>
          <p:spPr>
            <a:xfrm>
              <a:off x="2429044" y="3428264"/>
              <a:ext cx="2857743" cy="288008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</p:grpSp>
      <p:sp>
        <p:nvSpPr>
          <p:cNvPr id="54" name="TextBox 96"/>
          <p:cNvSpPr txBox="1">
            <a:spLocks noChangeArrowheads="1"/>
          </p:cNvSpPr>
          <p:nvPr/>
        </p:nvSpPr>
        <p:spPr bwMode="auto">
          <a:xfrm>
            <a:off x="2787509" y="6024797"/>
            <a:ext cx="42859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0%</a:t>
            </a:r>
          </a:p>
        </p:txBody>
      </p:sp>
      <p:sp>
        <p:nvSpPr>
          <p:cNvPr id="55" name="TextBox 97"/>
          <p:cNvSpPr txBox="1">
            <a:spLocks noChangeArrowheads="1"/>
          </p:cNvSpPr>
          <p:nvPr/>
        </p:nvSpPr>
        <p:spPr bwMode="auto">
          <a:xfrm>
            <a:off x="5607844" y="6024797"/>
            <a:ext cx="615182" cy="2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100%</a:t>
            </a:r>
          </a:p>
        </p:txBody>
      </p:sp>
      <p:sp>
        <p:nvSpPr>
          <p:cNvPr id="56" name="TextBox 98"/>
          <p:cNvSpPr txBox="1">
            <a:spLocks noChangeArrowheads="1"/>
          </p:cNvSpPr>
          <p:nvPr/>
        </p:nvSpPr>
        <p:spPr bwMode="auto">
          <a:xfrm>
            <a:off x="3640835" y="5453089"/>
            <a:ext cx="6428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30%</a:t>
            </a:r>
          </a:p>
        </p:txBody>
      </p:sp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6633" y="3882348"/>
            <a:ext cx="9477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69"/>
          <p:cNvSpPr txBox="1">
            <a:spLocks noChangeArrowheads="1"/>
          </p:cNvSpPr>
          <p:nvPr/>
        </p:nvSpPr>
        <p:spPr bwMode="auto">
          <a:xfrm>
            <a:off x="1239861" y="1000108"/>
            <a:ext cx="6618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휴먼옛체" panose="02030504000101010101" pitchFamily="18" charset="-127"/>
                <a:ea typeface="휴먼옛체" panose="02030504000101010101" pitchFamily="18" charset="-127"/>
              </a:rPr>
              <a:t>각 부문별 스폰서 선정과 지원수준 사전 협의</a:t>
            </a:r>
          </a:p>
        </p:txBody>
      </p:sp>
      <p:sp>
        <p:nvSpPr>
          <p:cNvPr id="63" name="직사각형 62"/>
          <p:cNvSpPr/>
          <p:nvPr/>
        </p:nvSpPr>
        <p:spPr bwMode="auto">
          <a:xfrm>
            <a:off x="3009926" y="5848350"/>
            <a:ext cx="881062" cy="88900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pic>
        <p:nvPicPr>
          <p:cNvPr id="66" name="Picture 4" descr="k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488" y="3045161"/>
            <a:ext cx="594815" cy="39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407" y="5661023"/>
            <a:ext cx="17049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Text Box 2"/>
          <p:cNvSpPr txBox="1">
            <a:spLocks noChangeArrowheads="1"/>
          </p:cNvSpPr>
          <p:nvPr/>
        </p:nvSpPr>
        <p:spPr bwMode="auto">
          <a:xfrm>
            <a:off x="255364" y="364203"/>
            <a:ext cx="28764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10.3 </a:t>
            </a:r>
            <a:r>
              <a:rPr lang="ko-KR" altLang="en-US" b="1" dirty="0" err="1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스폰서십</a:t>
            </a:r>
            <a:r>
              <a:rPr lang="ko-KR" altLang="en-US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진행 계획</a:t>
            </a:r>
            <a:endParaRPr lang="ko-KR" altLang="en-US" sz="18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232" y="4661811"/>
            <a:ext cx="2011463" cy="68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7531C3A7-C637-EAF0-6009-B7B1DD16F6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388" y="2106083"/>
            <a:ext cx="1697712" cy="6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44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5364" y="364203"/>
            <a:ext cx="28764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10.4 </a:t>
            </a:r>
            <a:r>
              <a:rPr lang="ko-KR" altLang="en-US" b="1" dirty="0" err="1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스폰서십</a:t>
            </a:r>
            <a:r>
              <a:rPr lang="ko-KR" altLang="en-US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서비스</a:t>
            </a:r>
            <a:endParaRPr lang="ko-KR" altLang="en-US" sz="18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000232" y="2643182"/>
            <a:ext cx="5143536" cy="2071702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FFFF00"/>
              </a:buClr>
            </a:pPr>
            <a:endParaRPr lang="ko-KR" altLang="en-US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4" name="아래쪽 화살표 3"/>
          <p:cNvSpPr/>
          <p:nvPr/>
        </p:nvSpPr>
        <p:spPr>
          <a:xfrm rot="10800000">
            <a:off x="4500562" y="2155148"/>
            <a:ext cx="142876" cy="416486"/>
          </a:xfrm>
          <a:prstGeom prst="downArrow">
            <a:avLst>
              <a:gd name="adj1" fmla="val 50000"/>
              <a:gd name="adj2" fmla="val 75263"/>
            </a:avLst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1804562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개최 관련 사후 보도</a:t>
            </a:r>
            <a:r>
              <a:rPr lang="en-US" altLang="ko-KR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(TV, </a:t>
            </a: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신문사 등</a:t>
            </a:r>
            <a:r>
              <a:rPr lang="en-US" altLang="ko-KR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endParaRPr lang="ko-KR" altLang="en-US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6" name="아래쪽 화살표 5"/>
          <p:cNvSpPr/>
          <p:nvPr/>
        </p:nvSpPr>
        <p:spPr>
          <a:xfrm rot="10800000">
            <a:off x="4500562" y="1357298"/>
            <a:ext cx="142876" cy="416486"/>
          </a:xfrm>
          <a:prstGeom prst="downArrow">
            <a:avLst>
              <a:gd name="adj1" fmla="val 50000"/>
              <a:gd name="adj2" fmla="val 75263"/>
            </a:avLst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987966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기업 브랜드 인지도 확대 및 브랜드 구매력 향상</a:t>
            </a:r>
          </a:p>
        </p:txBody>
      </p:sp>
      <p:sp>
        <p:nvSpPr>
          <p:cNvPr id="8" name="아래쪽 화살표 7"/>
          <p:cNvSpPr/>
          <p:nvPr/>
        </p:nvSpPr>
        <p:spPr>
          <a:xfrm rot="10800000">
            <a:off x="4500562" y="4714884"/>
            <a:ext cx="142876" cy="416486"/>
          </a:xfrm>
          <a:prstGeom prst="downArrow">
            <a:avLst>
              <a:gd name="adj1" fmla="val 50000"/>
              <a:gd name="adj2" fmla="val 75263"/>
            </a:avLst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0232" y="5131370"/>
            <a:ext cx="5143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개최 관련 일반인 사전 문의 및 미디어 관심 집중</a:t>
            </a:r>
          </a:p>
        </p:txBody>
      </p:sp>
      <p:sp>
        <p:nvSpPr>
          <p:cNvPr id="10" name="아래쪽 화살표 9"/>
          <p:cNvSpPr/>
          <p:nvPr/>
        </p:nvSpPr>
        <p:spPr>
          <a:xfrm rot="10800000">
            <a:off x="4500563" y="5500702"/>
            <a:ext cx="142876" cy="416486"/>
          </a:xfrm>
          <a:prstGeom prst="downArrow">
            <a:avLst>
              <a:gd name="adj1" fmla="val 50000"/>
              <a:gd name="adj2" fmla="val 75263"/>
            </a:avLst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5876528"/>
            <a:ext cx="5286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개최 사전 고지 방송 </a:t>
            </a:r>
            <a:r>
              <a:rPr lang="en-US" altLang="ko-KR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언론사 행사 개최 사전 보도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5984" y="2714620"/>
            <a:ext cx="4806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‘2024 </a:t>
            </a:r>
            <a:r>
              <a:rPr lang="ko-KR" altLang="en-US" sz="16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국제 청년 환경 연합회 국토순례 대행진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55019" y="3646419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Sponsorship </a:t>
            </a:r>
            <a:endParaRPr lang="ko-KR" altLang="en-US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4" name="이등변 삼각형 13"/>
          <p:cNvSpPr/>
          <p:nvPr/>
        </p:nvSpPr>
        <p:spPr>
          <a:xfrm rot="5400000">
            <a:off x="3821901" y="3736070"/>
            <a:ext cx="357189" cy="285752"/>
          </a:xfrm>
          <a:prstGeom prst="triangle">
            <a:avLst/>
          </a:prstGeom>
          <a:solidFill>
            <a:srgbClr val="FFC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4810" y="3271723"/>
            <a:ext cx="31432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FF00"/>
              </a:buClr>
              <a:buFont typeface="Arial" pitchFamily="34" charset="0"/>
              <a:buChar char="•"/>
            </a:pPr>
            <a:r>
              <a:rPr lang="en-US" altLang="ko-KR" sz="13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3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현장 기업 인식 프로그램 운영</a:t>
            </a:r>
            <a:endParaRPr lang="en-US" altLang="ko-KR" sz="13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57686" y="3628913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각종 광고 보드</a:t>
            </a:r>
            <a:endParaRPr lang="en-US" altLang="ko-KR" sz="14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- </a:t>
            </a:r>
            <a:r>
              <a:rPr lang="ko-KR" altLang="en-US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기타 광고 </a:t>
            </a:r>
            <a:r>
              <a:rPr lang="ko-KR" altLang="en-US" sz="1400" b="1" dirty="0" err="1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설치물</a:t>
            </a:r>
            <a:r>
              <a:rPr lang="ko-KR" altLang="en-US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제작 및</a:t>
            </a:r>
            <a:endParaRPr lang="en-US" altLang="ko-KR" sz="14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- Commercial Display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- </a:t>
            </a:r>
            <a:r>
              <a:rPr lang="ko-KR" altLang="en-US" sz="14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디지털 콘텐츠 활용</a:t>
            </a:r>
          </a:p>
        </p:txBody>
      </p:sp>
      <p:cxnSp>
        <p:nvCxnSpPr>
          <p:cNvPr id="17" name="직선 화살표 연결선 16"/>
          <p:cNvCxnSpPr/>
          <p:nvPr/>
        </p:nvCxnSpPr>
        <p:spPr>
          <a:xfrm>
            <a:off x="4929190" y="5000636"/>
            <a:ext cx="2214578" cy="158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>
            <a:off x="4929190" y="5784866"/>
            <a:ext cx="2214578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 rot="10800000">
            <a:off x="1857356" y="4991111"/>
            <a:ext cx="2357454" cy="952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 rot="10800000">
            <a:off x="1857356" y="5786454"/>
            <a:ext cx="2357454" cy="952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7164288" y="4714884"/>
            <a:ext cx="1785950" cy="150019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endParaRPr lang="ko-KR" altLang="en-US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92280" y="4985105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TV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뉴스 보도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행사  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개최 언론 보도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배너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포스터 등 설치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기업 행사 관련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프로모션 운영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1406" y="4714884"/>
            <a:ext cx="1785950" cy="150019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endParaRPr lang="ko-KR" altLang="en-US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406" y="5253351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언론보도 등을 통한  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스폰서 참여 홍보</a:t>
            </a:r>
            <a:endParaRPr lang="en-US" altLang="ko-KR" sz="12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25" name="사각형 설명선 24"/>
          <p:cNvSpPr/>
          <p:nvPr/>
        </p:nvSpPr>
        <p:spPr>
          <a:xfrm>
            <a:off x="6643702" y="2214554"/>
            <a:ext cx="2071702" cy="357190"/>
          </a:xfrm>
          <a:prstGeom prst="wedgeRectCallout">
            <a:avLst>
              <a:gd name="adj1" fmla="val -43889"/>
              <a:gd name="adj2" fmla="val 138710"/>
            </a:avLst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TV </a:t>
            </a:r>
            <a:r>
              <a:rPr lang="ko-KR" altLang="en-US" sz="16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뉴스 보도</a:t>
            </a:r>
          </a:p>
        </p:txBody>
      </p:sp>
      <p:sp>
        <p:nvSpPr>
          <p:cNvPr id="26" name="사각형 설명선 25"/>
          <p:cNvSpPr/>
          <p:nvPr/>
        </p:nvSpPr>
        <p:spPr>
          <a:xfrm>
            <a:off x="404532" y="2214554"/>
            <a:ext cx="2071702" cy="357190"/>
          </a:xfrm>
          <a:prstGeom prst="wedgeRectCallout">
            <a:avLst>
              <a:gd name="adj1" fmla="val 40902"/>
              <a:gd name="adj2" fmla="val 142078"/>
            </a:avLst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미디어 관리</a:t>
            </a:r>
          </a:p>
        </p:txBody>
      </p:sp>
    </p:spTree>
    <p:extLst>
      <p:ext uri="{BB962C8B-B14F-4D97-AF65-F5344CB8AC3E}">
        <p14:creationId xmlns:p14="http://schemas.microsoft.com/office/powerpoint/2010/main" val="6901906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158" y="1196752"/>
            <a:ext cx="8259290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"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후원은 기업에게 다양한 기대효과를 제공합니다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브랜드 이미지 재고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긍정적인 홍보 효과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직원 사기 진작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미래 인재 육성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네트워킹 및 </a:t>
            </a:r>
            <a:r>
              <a:rPr lang="ko-KR" altLang="en-US" sz="14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파트너십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강화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경제적 이익 증대 등 다양한 측면에서 긍정적인 영향을 미칠 것입니다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후원기업은 이러한 기대효과를 통해 장기적으로 지속 가능한 성장을 이루고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사회적 책임을 다하는 모범적인 기업으로 자리매김할 수 있습니다</a:t>
            </a:r>
            <a:endParaRPr lang="ko-KR" altLang="en-US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2282" y="2483515"/>
            <a:ext cx="4869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1600" b="1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ko-KR" altLang="en-US" sz="1600" b="1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후원 기업의 기대효과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5158" y="2839576"/>
            <a:ext cx="4082826" cy="305853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브랜드 이미지 및 신뢰도 강화</a:t>
            </a:r>
            <a:endParaRPr lang="en-US" altLang="ko-KR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사회적 책임 이행으로 인한 긍정적인 이미지 구축</a:t>
            </a:r>
            <a:endParaRPr lang="en-US" altLang="ko-KR" sz="105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브랜드 가치 상승 및 신뢰도 강화</a:t>
            </a:r>
            <a:endParaRPr lang="en-US" altLang="ko-KR" sz="105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05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홍보 및 마케팅 효과</a:t>
            </a:r>
            <a:endParaRPr lang="en-US" altLang="ko-KR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다양한 매체를 통한 미디어 노출 증가</a:t>
            </a:r>
            <a:endParaRPr lang="en-US" altLang="ko-KR" sz="11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긍정적인 홍보 효과로 인한 기업 인지도 상승</a:t>
            </a:r>
            <a:endParaRPr lang="en-US" altLang="ko-KR" sz="11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1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직원 참여 및 사기 진작</a:t>
            </a:r>
            <a:endParaRPr lang="en-US" altLang="ko-KR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자원봉사 기회 제공으로 인한 직원 참여 유도</a:t>
            </a:r>
            <a:endParaRPr lang="en-US" altLang="ko-KR" sz="11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직원들의 자긍심 및 직무 만족도 향상</a:t>
            </a:r>
            <a:endParaRPr lang="en-US" altLang="ko-KR" sz="11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5364" y="364203"/>
            <a:ext cx="35965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10.4 </a:t>
            </a:r>
            <a:r>
              <a:rPr lang="ko-KR" altLang="en-US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후원 기업의 기대효과</a:t>
            </a:r>
            <a:endParaRPr lang="ko-KR" altLang="en-US" sz="18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1622" y="2839576"/>
            <a:ext cx="4082826" cy="3093154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미래 인재 육성 기여</a:t>
            </a:r>
            <a:endParaRPr lang="en-US" altLang="ko-KR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청소년 지원을 통한 미래 인재 육성</a:t>
            </a:r>
            <a:endParaRPr lang="en-US" altLang="ko-KR" sz="11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ESG/SDGs</a:t>
            </a: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교육 및 </a:t>
            </a:r>
            <a:r>
              <a:rPr lang="ko-KR" altLang="en-US" sz="11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멘토링</a:t>
            </a: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프로그램 참여를 통한 기업 전문성 홍보</a:t>
            </a:r>
            <a:endParaRPr lang="en-US" altLang="ko-KR" sz="11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네트워킹 및 </a:t>
            </a:r>
            <a:r>
              <a:rPr lang="ko-KR" altLang="en-US" sz="1400" b="1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파트너십</a:t>
            </a: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 확대</a:t>
            </a:r>
            <a:endParaRPr lang="en-US" altLang="ko-KR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다양한 협력 기회를 통한 네트워킹 강화</a:t>
            </a:r>
            <a:endParaRPr lang="en-US" altLang="ko-KR" sz="11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사회적 신뢰도 증대로 인한 지역 사회와의 장기적 협력</a:t>
            </a:r>
            <a:endParaRPr lang="en-US" altLang="ko-KR" sz="11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1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경제적 이익 증대</a:t>
            </a:r>
            <a:endParaRPr lang="en-US" altLang="ko-KR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브랜드 충성도 증가로 인한 매출 증대</a:t>
            </a:r>
            <a:endParaRPr lang="en-US" altLang="ko-KR" sz="11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새로운 고객층 확보를 통한 시장 점유율 확대</a:t>
            </a:r>
            <a:endParaRPr lang="en-US" altLang="ko-KR" sz="11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9001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3528" y="1124744"/>
            <a:ext cx="213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11-1. 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소요예산</a:t>
            </a:r>
          </a:p>
        </p:txBody>
      </p:sp>
      <p:graphicFrame>
        <p:nvGraphicFramePr>
          <p:cNvPr id="17653" name="Group 2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239756"/>
              </p:ext>
            </p:extLst>
          </p:nvPr>
        </p:nvGraphicFramePr>
        <p:xfrm>
          <a:off x="381000" y="1700808"/>
          <a:ext cx="8458200" cy="3708400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구  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항    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내     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예   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비   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 rowSpan="7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인력부문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운영 대장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대장정 운영 스태프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선발대 팀장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운영요원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전문 </a:t>
                      </a: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MC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음향밴드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-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장비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인력 포함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학교지원 요원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-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협의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400"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소  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5365" y="364203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11.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소요 예산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443883" y="284573"/>
            <a:ext cx="566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50168" y="1124744"/>
            <a:ext cx="213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11-1. 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소요예산</a:t>
            </a:r>
          </a:p>
        </p:txBody>
      </p:sp>
      <p:graphicFrame>
        <p:nvGraphicFramePr>
          <p:cNvPr id="18654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210750"/>
              </p:ext>
            </p:extLst>
          </p:nvPr>
        </p:nvGraphicFramePr>
        <p:xfrm>
          <a:off x="381000" y="1772816"/>
          <a:ext cx="8458200" cy="4114800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구  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항    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내     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예   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비   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 row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답사 부문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답사 </a:t>
                      </a:r>
                      <a:r>
                        <a:rPr kumimoji="1" lang="ko-KR" alt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인력비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- 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도보 및 차량운영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답사 운영비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00"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소  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400">
                <a:tc rowSpan="5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물자부문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텐트 구매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-</a:t>
                      </a: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제품사양에 따라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 가격 변동 가능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매트리스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침낭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POP</a:t>
                      </a: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기타물자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6400"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소  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5365" y="364203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11.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소요 예산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443883" y="284573"/>
            <a:ext cx="566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50168" y="1124744"/>
            <a:ext cx="213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11-1. 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소요예산</a:t>
            </a:r>
          </a:p>
        </p:txBody>
      </p:sp>
      <p:graphicFrame>
        <p:nvGraphicFramePr>
          <p:cNvPr id="19600" name="Group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76785"/>
              </p:ext>
            </p:extLst>
          </p:nvPr>
        </p:nvGraphicFramePr>
        <p:xfrm>
          <a:off x="381000" y="1700808"/>
          <a:ext cx="8458200" cy="4536509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590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구  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항    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내     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예   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비   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248">
                <a:tc rowSpan="1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운영부문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초등학교 지원비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6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승합차 </a:t>
                      </a:r>
                      <a:r>
                        <a:rPr kumimoji="1" lang="ko-KR" alt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렌트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6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화물차량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2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의무차량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6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유니폼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9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식사비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9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간식비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2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보험료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26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관광버스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9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선발대 운영비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2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기록비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2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프로그램비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5909"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소  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5365" y="364203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11.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소요 예산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443883" y="284573"/>
            <a:ext cx="56646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25908" y="351892"/>
            <a:ext cx="21336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주관 단체 소개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-2049711" y="3674740"/>
            <a:ext cx="9144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457128" y="296703"/>
            <a:ext cx="656096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</a:t>
            </a:r>
            <a:r>
              <a:rPr lang="en-US" altLang="ko-KR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14" y="1268760"/>
            <a:ext cx="8766572" cy="2575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5AEDDBA7-F2C4-0F59-76EA-7445499AE0EB}"/>
              </a:ext>
            </a:extLst>
          </p:cNvPr>
          <p:cNvSpPr/>
          <p:nvPr/>
        </p:nvSpPr>
        <p:spPr bwMode="auto">
          <a:xfrm>
            <a:off x="125908" y="4221088"/>
            <a:ext cx="8631758" cy="178202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sz="3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사단법인 국제청년환경연합회</a:t>
            </a:r>
            <a:r>
              <a:rPr lang="en-US" altLang="ko-KR" sz="3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_ </a:t>
            </a:r>
            <a:r>
              <a:rPr lang="ko-KR" altLang="en-US" sz="3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연혁</a:t>
            </a:r>
            <a:r>
              <a:rPr lang="en-US" altLang="ko-KR" sz="3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3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주요</a:t>
            </a:r>
            <a:r>
              <a:rPr lang="en-US" altLang="ko-KR" sz="3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  <a:p>
            <a:pPr>
              <a:lnSpc>
                <a:spcPct val="90000"/>
              </a:lnSpc>
            </a:pP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국제청년환경연합회 연혁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요약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2005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년 </a:t>
            </a:r>
            <a:r>
              <a:rPr lang="en-US" altLang="ko-KR" sz="1500" dirty="0">
                <a:solidFill>
                  <a:srgbClr val="FF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‘</a:t>
            </a:r>
            <a:r>
              <a:rPr lang="ko-KR" altLang="en-US" sz="1500" dirty="0">
                <a:solidFill>
                  <a:srgbClr val="FF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특전사전우회</a:t>
            </a:r>
            <a:r>
              <a:rPr lang="en-US" altLang="ko-KR" sz="1500" dirty="0">
                <a:solidFill>
                  <a:srgbClr val="FF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’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로 출범</a:t>
            </a: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2009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년 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4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월 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23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일 </a:t>
            </a:r>
            <a:r>
              <a:rPr lang="ko-KR" altLang="en-US" sz="15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환경부 승인단체 등록 </a:t>
            </a:r>
            <a:r>
              <a:rPr lang="en-US" altLang="ko-KR" sz="1500" dirty="0">
                <a:solidFill>
                  <a:srgbClr val="FF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349</a:t>
            </a:r>
            <a:r>
              <a:rPr lang="ko-KR" altLang="en-US" sz="1500" dirty="0">
                <a:solidFill>
                  <a:srgbClr val="FF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호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사단법인 </a:t>
            </a:r>
            <a:r>
              <a:rPr lang="ko-KR" altLang="en-US" sz="15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특전사환경전우회</a:t>
            </a:r>
            <a:r>
              <a:rPr lang="en-US" altLang="ko-KR" sz="15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862060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50168" y="1124744"/>
            <a:ext cx="213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dirty="0">
                <a:latin typeface="휴먼옛체" panose="02030504000101010101" pitchFamily="18" charset="-127"/>
                <a:ea typeface="휴먼옛체" panose="02030504000101010101" pitchFamily="18" charset="-127"/>
              </a:rPr>
              <a:t>11-1. </a:t>
            </a:r>
            <a:r>
              <a:rPr lang="ko-KR" altLang="en-US" dirty="0">
                <a:latin typeface="휴먼옛체" panose="02030504000101010101" pitchFamily="18" charset="-127"/>
                <a:ea typeface="휴먼옛체" panose="02030504000101010101" pitchFamily="18" charset="-127"/>
              </a:rPr>
              <a:t>소요예산</a:t>
            </a:r>
          </a:p>
        </p:txBody>
      </p:sp>
      <p:graphicFrame>
        <p:nvGraphicFramePr>
          <p:cNvPr id="20586" name="Group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525926"/>
              </p:ext>
            </p:extLst>
          </p:nvPr>
        </p:nvGraphicFramePr>
        <p:xfrm>
          <a:off x="381000" y="1970658"/>
          <a:ext cx="8458200" cy="1530350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4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구  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항    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내     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예   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비   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합  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650"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기획 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/ </a:t>
                      </a:r>
                      <a:r>
                        <a:rPr kumimoji="1" lang="ko-KR" alt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대행비</a:t>
                      </a: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650"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총  계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옛체" panose="02030504000101010101" pitchFamily="18" charset="-127"/>
                          <a:ea typeface="휴먼옛체" panose="02030504000101010101" pitchFamily="18" charset="-127"/>
                        </a:rPr>
                        <a:t>300,000,000</a:t>
                      </a: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옛체" panose="02030504000101010101" pitchFamily="18" charset="-127"/>
                        <a:ea typeface="휴먼옛체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5365" y="364203"/>
            <a:ext cx="2525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11. </a:t>
            </a:r>
            <a:r>
              <a:rPr lang="ko-KR" altLang="en-US" sz="18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소요 예산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987825" y="284573"/>
            <a:ext cx="6120680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8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909638" y="1989138"/>
            <a:ext cx="733425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fontAlgn="auto" latinLnBrk="1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3600" spc="-3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3600" spc="-3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사</a:t>
            </a:r>
            <a:r>
              <a:rPr lang="en-US" altLang="ko-KR" sz="3600" spc="-3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3600" spc="-3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국제청년환경연합회</a:t>
            </a:r>
            <a:br>
              <a:rPr lang="en-US" altLang="ko-KR" sz="4000" dirty="0">
                <a:latin typeface="HY헤드라인M" pitchFamily="18" charset="-127"/>
                <a:ea typeface="HY헤드라인M" pitchFamily="18" charset="-127"/>
              </a:rPr>
            </a:br>
            <a:r>
              <a:rPr lang="en-US" altLang="ko-KR" sz="2400" dirty="0">
                <a:solidFill>
                  <a:srgbClr val="0000FF"/>
                </a:solidFill>
                <a:latin typeface="Verdana" pitchFamily="34" charset="0"/>
                <a:ea typeface="HY그래픽M" pitchFamily="18" charset="-127"/>
              </a:rPr>
              <a:t>I</a:t>
            </a:r>
            <a:r>
              <a:rPr lang="en-US" altLang="ko-KR" sz="2400" dirty="0">
                <a:solidFill>
                  <a:schemeClr val="bg1"/>
                </a:solidFill>
                <a:latin typeface="Verdana" pitchFamily="34" charset="0"/>
                <a:ea typeface="HY그래픽M" pitchFamily="18" charset="-127"/>
              </a:rPr>
              <a:t>nternational</a:t>
            </a:r>
            <a:r>
              <a:rPr lang="en-US" altLang="ko-KR" sz="2400" dirty="0">
                <a:solidFill>
                  <a:srgbClr val="FF0000"/>
                </a:solidFill>
                <a:latin typeface="Verdana" pitchFamily="34" charset="0"/>
                <a:ea typeface="HY그래픽M" pitchFamily="18" charset="-127"/>
              </a:rPr>
              <a:t> </a:t>
            </a:r>
            <a:r>
              <a:rPr lang="en-US" altLang="ko-KR" sz="2400" dirty="0">
                <a:solidFill>
                  <a:srgbClr val="C00000"/>
                </a:solidFill>
                <a:latin typeface="Verdana" pitchFamily="34" charset="0"/>
                <a:ea typeface="HY그래픽M" pitchFamily="18" charset="-127"/>
              </a:rPr>
              <a:t>Y</a:t>
            </a:r>
            <a:r>
              <a:rPr lang="en-US" altLang="ko-KR" sz="2400" dirty="0">
                <a:solidFill>
                  <a:schemeClr val="bg1"/>
                </a:solidFill>
                <a:latin typeface="Verdana" pitchFamily="34" charset="0"/>
                <a:ea typeface="HY그래픽M" pitchFamily="18" charset="-127"/>
              </a:rPr>
              <a:t>outh</a:t>
            </a:r>
            <a:r>
              <a:rPr lang="en-US" altLang="ko-KR" sz="2400" dirty="0">
                <a:solidFill>
                  <a:srgbClr val="FF0000"/>
                </a:solidFill>
                <a:latin typeface="Verdana" pitchFamily="34" charset="0"/>
                <a:ea typeface="HY그래픽M" pitchFamily="18" charset="-127"/>
              </a:rPr>
              <a:t> </a:t>
            </a:r>
            <a:r>
              <a:rPr lang="en-US" altLang="ko-KR" sz="2400" dirty="0">
                <a:solidFill>
                  <a:srgbClr val="7030A0"/>
                </a:solidFill>
                <a:latin typeface="Verdana" pitchFamily="34" charset="0"/>
                <a:ea typeface="HY그래픽M" pitchFamily="18" charset="-127"/>
              </a:rPr>
              <a:t>E</a:t>
            </a:r>
            <a:r>
              <a:rPr lang="en-US" altLang="ko-KR" sz="2400" dirty="0">
                <a:solidFill>
                  <a:schemeClr val="bg1"/>
                </a:solidFill>
                <a:latin typeface="Verdana" pitchFamily="34" charset="0"/>
                <a:ea typeface="HY그래픽M" pitchFamily="18" charset="-127"/>
              </a:rPr>
              <a:t>nvironment</a:t>
            </a:r>
            <a:r>
              <a:rPr lang="en-US" altLang="ko-KR" sz="2400" dirty="0">
                <a:solidFill>
                  <a:srgbClr val="FF0000"/>
                </a:solidFill>
                <a:latin typeface="Verdana" pitchFamily="34" charset="0"/>
                <a:ea typeface="HY그래픽M" pitchFamily="18" charset="-127"/>
              </a:rPr>
              <a:t> </a:t>
            </a:r>
            <a:r>
              <a:rPr lang="en-US" altLang="ko-KR" sz="2400" dirty="0">
                <a:solidFill>
                  <a:srgbClr val="00B050"/>
                </a:solidFill>
                <a:latin typeface="Verdana" pitchFamily="34" charset="0"/>
                <a:ea typeface="HY그래픽M" pitchFamily="18" charset="-127"/>
              </a:rPr>
              <a:t>A</a:t>
            </a:r>
            <a:r>
              <a:rPr lang="en-US" altLang="ko-KR" sz="2400" dirty="0">
                <a:solidFill>
                  <a:schemeClr val="bg1"/>
                </a:solidFill>
                <a:latin typeface="Verdana" pitchFamily="34" charset="0"/>
                <a:ea typeface="HY그래픽M" pitchFamily="18" charset="-127"/>
              </a:rPr>
              <a:t>ssociation</a:t>
            </a:r>
            <a:endParaRPr lang="en-US" altLang="ko-KR" dirty="0">
              <a:solidFill>
                <a:schemeClr val="bg1"/>
              </a:solidFill>
              <a:latin typeface="Verdana" pitchFamily="34" charset="0"/>
              <a:ea typeface="HY그래픽M" pitchFamily="18" charset="-127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Box 30"/>
          <p:cNvSpPr txBox="1">
            <a:spLocks/>
          </p:cNvSpPr>
          <p:nvPr/>
        </p:nvSpPr>
        <p:spPr bwMode="auto">
          <a:xfrm>
            <a:off x="1563628" y="1484784"/>
            <a:ext cx="1944216" cy="329276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400" b="1" dirty="0">
                <a:solidFill>
                  <a:srgbClr val="33CC33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1. </a:t>
            </a:r>
            <a:r>
              <a:rPr lang="ko-KR" altLang="en-US" sz="1400" b="1" dirty="0">
                <a:solidFill>
                  <a:srgbClr val="33CC33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단체 일반 현황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1-1 </a:t>
            </a: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단체 소개   </a:t>
            </a:r>
            <a:b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</a:br>
            <a: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1-2 </a:t>
            </a: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단체 연혁</a:t>
            </a:r>
            <a:endParaRPr lang="en-US" altLang="ko-KR" sz="105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1-3 </a:t>
            </a: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함께하는 사람들</a:t>
            </a:r>
            <a:endParaRPr lang="en-US" altLang="ko-KR" sz="14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ko-KR" sz="1400" b="1" dirty="0">
              <a:solidFill>
                <a:srgbClr val="33CC33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ko-KR" sz="1400" b="1" dirty="0">
              <a:solidFill>
                <a:srgbClr val="33CC33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400" b="1" dirty="0">
                <a:solidFill>
                  <a:srgbClr val="33CC33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2. </a:t>
            </a:r>
            <a:r>
              <a:rPr lang="ko-KR" altLang="en-US" sz="1400" b="1" dirty="0">
                <a:solidFill>
                  <a:srgbClr val="33CC33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단체 활동 분야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2-1 </a:t>
            </a: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활동 분야</a:t>
            </a:r>
            <a:endParaRPr lang="en-US" altLang="ko-KR" sz="105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2-2 </a:t>
            </a: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추진 사업 분야</a:t>
            </a:r>
            <a:endParaRPr lang="en-US" altLang="ko-KR" sz="105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2-3 </a:t>
            </a: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주요 활동 사진</a:t>
            </a:r>
            <a:b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</a:br>
            <a: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2-4 </a:t>
            </a: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국토 대장정 사진 </a:t>
            </a:r>
            <a:endParaRPr lang="en-US" altLang="ko-KR" sz="105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2-5 </a:t>
            </a:r>
            <a:r>
              <a:rPr lang="ko-KR" altLang="en-US" sz="105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언론 보도 자료</a:t>
            </a:r>
            <a:endParaRPr kumimoji="1" lang="ko-KR" altLang="en-US" sz="11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55724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52500" y="512763"/>
            <a:ext cx="25393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+mn-ea"/>
                <a:ea typeface="+mn-ea"/>
              </a:rPr>
              <a:t>INDEX</a:t>
            </a:r>
            <a:endParaRPr lang="ko-KR" altLang="en-US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275596" y="1612328"/>
            <a:ext cx="0" cy="222132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275596" y="1612328"/>
            <a:ext cx="72008" cy="829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Rectangle 31"/>
          <p:cNvSpPr/>
          <p:nvPr/>
        </p:nvSpPr>
        <p:spPr>
          <a:xfrm>
            <a:off x="1275596" y="3833657"/>
            <a:ext cx="72008" cy="829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316038" y="1484313"/>
            <a:ext cx="1422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단 체 명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2287588" y="1412875"/>
            <a:ext cx="0" cy="58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11413" y="1340768"/>
            <a:ext cx="6216650" cy="6996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대한민국 특수 청년단 </a:t>
            </a:r>
            <a:endParaRPr lang="en-US" altLang="ko-KR" sz="14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고유 번호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119 – 80 – 10371)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16038" y="2328937"/>
            <a:ext cx="1422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대표자명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2287588" y="2195140"/>
            <a:ext cx="0" cy="585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411413" y="2324174"/>
            <a:ext cx="61690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양 승 권 단장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16038" y="2924944"/>
            <a:ext cx="142240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사무국</a:t>
            </a:r>
            <a:endParaRPr lang="en-US" altLang="ko-KR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소재지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2287588" y="2970981"/>
            <a:ext cx="0" cy="58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11413" y="2924944"/>
            <a:ext cx="648017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중앙 사무국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서울시 영등포구 국회대로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76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길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33  504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호</a:t>
            </a:r>
            <a:endParaRPr lang="en-US" altLang="ko-KR" sz="14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>
              <a:latin typeface="+mn-ea"/>
              <a:ea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16038" y="3717032"/>
            <a:ext cx="133191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단체</a:t>
            </a:r>
            <a:endParaRPr lang="en-US" altLang="ko-KR" sz="14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창단일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2293938" y="3759895"/>
            <a:ext cx="0" cy="58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11413" y="3801170"/>
            <a:ext cx="6480175" cy="30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2013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년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10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월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16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16038" y="5601145"/>
            <a:ext cx="16002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고유 번호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293938" y="5475288"/>
            <a:ext cx="0" cy="58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411413" y="5517232"/>
            <a:ext cx="6480175" cy="376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119 – 80 – 10371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952500" y="512763"/>
            <a:ext cx="25393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1-1. </a:t>
            </a:r>
            <a:r>
              <a:rPr lang="ko-KR" altLang="en-US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단체 소개</a:t>
            </a: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</a:t>
            </a:r>
            <a:endParaRPr lang="ko-KR" altLang="en-US" sz="20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16930" y="4705399"/>
            <a:ext cx="1331912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구성원수</a:t>
            </a:r>
          </a:p>
        </p:txBody>
      </p:sp>
      <p:cxnSp>
        <p:nvCxnSpPr>
          <p:cNvPr id="20" name="Straight Connector 30"/>
          <p:cNvCxnSpPr/>
          <p:nvPr/>
        </p:nvCxnSpPr>
        <p:spPr>
          <a:xfrm>
            <a:off x="2294830" y="4572992"/>
            <a:ext cx="0" cy="58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412305" y="4706789"/>
            <a:ext cx="6480175" cy="30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전국 대학생 온라인 커뮤니티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1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만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1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천명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비상임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50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명 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상임 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5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명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endParaRPr lang="ko-KR" altLang="en-US" sz="14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0"/>
          <p:cNvSpPr txBox="1">
            <a:spLocks noChangeArrowheads="1"/>
          </p:cNvSpPr>
          <p:nvPr/>
        </p:nvSpPr>
        <p:spPr bwMode="auto">
          <a:xfrm>
            <a:off x="1331913" y="1447800"/>
            <a:ext cx="6477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취지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268538" y="1557338"/>
            <a:ext cx="0" cy="898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627313" y="1447800"/>
            <a:ext cx="5761037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시대적이고 현실적인 현 사회의 심각한 문제로서 청년들의 정체적 의식 구조와 </a:t>
            </a:r>
            <a:endParaRPr lang="en-US" altLang="ko-KR" sz="1100" dirty="0">
              <a:solidFill>
                <a:schemeClr val="bg2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일상적이고 형식적인 문화에서 비롯되는 침체된 청년 도전 문화를 바로 세우고자</a:t>
            </a:r>
            <a:endParaRPr lang="en-US" altLang="ko-KR" sz="1100" dirty="0">
              <a:solidFill>
                <a:schemeClr val="bg2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하며 청년들 스스로의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주도적 변화와 성장을 추구하여 선진 청년의 문화를 </a:t>
            </a:r>
            <a:endParaRPr lang="en-US" altLang="ko-KR" sz="1100" dirty="0">
              <a:solidFill>
                <a:schemeClr val="bg2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확립시키고 확산시켜 나아가고자 합니다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</p:txBody>
      </p:sp>
      <p:sp>
        <p:nvSpPr>
          <p:cNvPr id="6149" name="TextBox 35"/>
          <p:cNvSpPr txBox="1">
            <a:spLocks noChangeArrowheads="1"/>
          </p:cNvSpPr>
          <p:nvPr/>
        </p:nvSpPr>
        <p:spPr bwMode="auto">
          <a:xfrm>
            <a:off x="1331913" y="3221038"/>
            <a:ext cx="6477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사명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27313" y="3127375"/>
            <a:ext cx="5761037" cy="10761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청년들에게 보다 많은 도전 경험의 기회를 부여하고 다양한 국내외적인 문화 교류 활동과 대외활동 기회를 부여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지원 함으로서 그 가치와 결실이 현사회의 모든 청년들과 자라나는 청소년들에게도 이정표가 되도록 올바른 청년의식과 문화를 보급하고 확산시킬 것입니다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</a:rPr>
              <a:t>.</a:t>
            </a:r>
          </a:p>
        </p:txBody>
      </p:sp>
      <p:sp>
        <p:nvSpPr>
          <p:cNvPr id="6151" name="TextBox 38"/>
          <p:cNvSpPr txBox="1">
            <a:spLocks noChangeArrowheads="1"/>
          </p:cNvSpPr>
          <p:nvPr/>
        </p:nvSpPr>
        <p:spPr bwMode="auto">
          <a:xfrm>
            <a:off x="1331913" y="4706938"/>
            <a:ext cx="6477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목표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27313" y="4611688"/>
            <a:ext cx="5761037" cy="85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대한민국의 모든 청년들이 포기보다 도전의 문화를 배우고 절망보다 희망으로 일어서는 </a:t>
            </a:r>
            <a:endParaRPr lang="en-US" altLang="ko-KR" sz="1100" dirty="0">
              <a:solidFill>
                <a:schemeClr val="bg2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진취적이고 패기 청년들로 변화해 갈 수 있도록 보다 많은 경험의 기회를 부여하여 </a:t>
            </a:r>
            <a:endParaRPr lang="en-US" altLang="ko-KR" sz="1100" dirty="0">
              <a:solidFill>
                <a:schemeClr val="bg2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다가오는 미래의 진정한 글로벌 리더로 성장시켜 나가는 것입니다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endParaRPr lang="ko-KR" altLang="en-US" sz="1100" dirty="0">
              <a:solidFill>
                <a:schemeClr val="bg2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52500" y="512763"/>
            <a:ext cx="2106613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1-1. </a:t>
            </a:r>
            <a:r>
              <a:rPr lang="ko-KR" altLang="en-US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단체 소개</a:t>
            </a: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</a:t>
            </a:r>
            <a:endParaRPr lang="ko-KR" altLang="en-US" sz="20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2268538" y="3255963"/>
            <a:ext cx="0" cy="59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268538" y="4716463"/>
            <a:ext cx="0" cy="657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gray">
          <a:xfrm>
            <a:off x="1108204" y="3633512"/>
            <a:ext cx="1289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2017</a:t>
            </a:r>
          </a:p>
        </p:txBody>
      </p:sp>
      <p:sp>
        <p:nvSpPr>
          <p:cNvPr id="25" name="Rectangle 1"/>
          <p:cNvSpPr/>
          <p:nvPr/>
        </p:nvSpPr>
        <p:spPr>
          <a:xfrm>
            <a:off x="2264148" y="3680589"/>
            <a:ext cx="5975796" cy="52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31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34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국토 대장정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(600Km)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-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26" name="Rectangle 6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52500" y="512763"/>
            <a:ext cx="5131668" cy="40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1-3. </a:t>
            </a:r>
            <a:r>
              <a:rPr lang="ko-KR" altLang="en-US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활동 연혁 </a:t>
            </a:r>
          </a:p>
        </p:txBody>
      </p:sp>
      <p:cxnSp>
        <p:nvCxnSpPr>
          <p:cNvPr id="44" name="Straight Connector 11"/>
          <p:cNvCxnSpPr>
            <a:cxnSpLocks/>
          </p:cNvCxnSpPr>
          <p:nvPr/>
        </p:nvCxnSpPr>
        <p:spPr>
          <a:xfrm flipH="1">
            <a:off x="2205651" y="1254096"/>
            <a:ext cx="25115" cy="52712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Box 6"/>
          <p:cNvSpPr txBox="1">
            <a:spLocks noChangeArrowheads="1"/>
          </p:cNvSpPr>
          <p:nvPr/>
        </p:nvSpPr>
        <p:spPr bwMode="gray">
          <a:xfrm>
            <a:off x="1235514" y="4048822"/>
            <a:ext cx="10213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2018</a:t>
            </a:r>
          </a:p>
        </p:txBody>
      </p:sp>
      <p:sp>
        <p:nvSpPr>
          <p:cNvPr id="2" name="Text Box 6">
            <a:extLst>
              <a:ext uri="{FF2B5EF4-FFF2-40B4-BE49-F238E27FC236}">
                <a16:creationId xmlns:a16="http://schemas.microsoft.com/office/drawing/2014/main" id="{8A4C2A17-CF6D-512C-4C5B-E262F0EDB54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08204" y="4479333"/>
            <a:ext cx="1289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2019</a:t>
            </a:r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7A703661-7429-53E3-5C7B-A572E4F6B13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08204" y="4954323"/>
            <a:ext cx="1289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5B30CB-1585-9A2A-D6E2-0299F1C2AD15}"/>
              </a:ext>
            </a:extLst>
          </p:cNvPr>
          <p:cNvSpPr txBox="1"/>
          <p:nvPr/>
        </p:nvSpPr>
        <p:spPr>
          <a:xfrm>
            <a:off x="1258390" y="5456591"/>
            <a:ext cx="9985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51B381-D728-4CDF-32CE-CED276D86CBD}"/>
              </a:ext>
            </a:extLst>
          </p:cNvPr>
          <p:cNvSpPr txBox="1"/>
          <p:nvPr/>
        </p:nvSpPr>
        <p:spPr>
          <a:xfrm>
            <a:off x="1309640" y="6201610"/>
            <a:ext cx="8960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6B8395-D880-65BE-F6A9-CE1914D14E25}"/>
              </a:ext>
            </a:extLst>
          </p:cNvPr>
          <p:cNvSpPr txBox="1"/>
          <p:nvPr/>
        </p:nvSpPr>
        <p:spPr>
          <a:xfrm>
            <a:off x="-528355" y="582308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2022</a:t>
            </a: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F3D3CA8B-0A9E-7B6D-624A-8DAE64536693}"/>
              </a:ext>
            </a:extLst>
          </p:cNvPr>
          <p:cNvSpPr/>
          <p:nvPr/>
        </p:nvSpPr>
        <p:spPr>
          <a:xfrm>
            <a:off x="2273296" y="4090775"/>
            <a:ext cx="5975796" cy="52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35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38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국토 대장정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(600Km)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-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830CCCCB-8BEC-06D4-41AB-A65E8156F864}"/>
              </a:ext>
            </a:extLst>
          </p:cNvPr>
          <p:cNvSpPr/>
          <p:nvPr/>
        </p:nvSpPr>
        <p:spPr>
          <a:xfrm>
            <a:off x="2268882" y="4522549"/>
            <a:ext cx="5975796" cy="52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39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43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국토 대장정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(600Km) -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183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E32630E7-9433-BA97-AC8F-AE078690AC78}"/>
              </a:ext>
            </a:extLst>
          </p:cNvPr>
          <p:cNvSpPr/>
          <p:nvPr/>
        </p:nvSpPr>
        <p:spPr>
          <a:xfrm>
            <a:off x="2277880" y="4992338"/>
            <a:ext cx="5975796" cy="29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44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45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네팔 히말라야 트레킹 원정대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–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60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2402882D-3A34-EFCB-47AB-2565A81D8A0B}"/>
              </a:ext>
            </a:extLst>
          </p:cNvPr>
          <p:cNvSpPr/>
          <p:nvPr/>
        </p:nvSpPr>
        <p:spPr>
          <a:xfrm>
            <a:off x="2256900" y="5466945"/>
            <a:ext cx="5975796" cy="29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b="1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코로나 바이러스로 인한 활동 잠정 중단</a:t>
            </a:r>
            <a:endParaRPr lang="en-US" altLang="ko-KR" sz="1000" b="1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22CB05C5-3496-7EA5-478F-45CCD6AE1F39}"/>
              </a:ext>
            </a:extLst>
          </p:cNvPr>
          <p:cNvSpPr/>
          <p:nvPr/>
        </p:nvSpPr>
        <p:spPr>
          <a:xfrm>
            <a:off x="2256900" y="5867055"/>
            <a:ext cx="5975796" cy="29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b="1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코로나 바이러스로 인한 활동 잠정 중단</a:t>
            </a:r>
            <a:endParaRPr lang="en-US" altLang="ko-KR" sz="1000" b="1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BDCDF84E-FD12-9508-579E-3820AAD0A0B0}"/>
              </a:ext>
            </a:extLst>
          </p:cNvPr>
          <p:cNvSpPr/>
          <p:nvPr/>
        </p:nvSpPr>
        <p:spPr>
          <a:xfrm>
            <a:off x="2249822" y="6212841"/>
            <a:ext cx="5975796" cy="29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023</a:t>
            </a:r>
            <a:r>
              <a:rPr lang="ko-KR" altLang="en-US" sz="1000" b="1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년 동계</a:t>
            </a:r>
            <a:r>
              <a:rPr lang="en-US" altLang="ko-KR" sz="1000" b="1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/</a:t>
            </a:r>
            <a:r>
              <a:rPr lang="ko-KR" altLang="en-US" sz="1000" b="1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하계 국내</a:t>
            </a:r>
            <a:r>
              <a:rPr lang="en-US" altLang="ko-KR" sz="1000" b="1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/</a:t>
            </a:r>
            <a:r>
              <a:rPr lang="ko-KR" altLang="en-US" sz="1000" b="1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외 활동 재개 준비중</a:t>
            </a:r>
            <a:endParaRPr lang="en-US" altLang="ko-KR" sz="1000" b="1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16" name="Text Box 6">
            <a:extLst>
              <a:ext uri="{FF2B5EF4-FFF2-40B4-BE49-F238E27FC236}">
                <a16:creationId xmlns:a16="http://schemas.microsoft.com/office/drawing/2014/main" id="{B8784F63-9BF5-42C9-E080-5AC062E33ED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08204" y="3276203"/>
            <a:ext cx="1289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2016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54AFB59A-5341-18A1-7677-B7F204D2065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01422" y="2909676"/>
            <a:ext cx="1289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2015</a:t>
            </a:r>
          </a:p>
        </p:txBody>
      </p:sp>
      <p:sp>
        <p:nvSpPr>
          <p:cNvPr id="18" name="Text Box 6">
            <a:extLst>
              <a:ext uri="{FF2B5EF4-FFF2-40B4-BE49-F238E27FC236}">
                <a16:creationId xmlns:a16="http://schemas.microsoft.com/office/drawing/2014/main" id="{E852B8FE-144D-5CDD-1D6C-F46FEDC6F22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08204" y="2497410"/>
            <a:ext cx="1289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2014</a:t>
            </a:r>
          </a:p>
        </p:txBody>
      </p:sp>
      <p:sp>
        <p:nvSpPr>
          <p:cNvPr id="19" name="Text Box 6">
            <a:extLst>
              <a:ext uri="{FF2B5EF4-FFF2-40B4-BE49-F238E27FC236}">
                <a16:creationId xmlns:a16="http://schemas.microsoft.com/office/drawing/2014/main" id="{7BBC1225-BD72-1B5B-2D59-C585363B6C1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08204" y="2089248"/>
            <a:ext cx="1289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2013</a:t>
            </a:r>
          </a:p>
        </p:txBody>
      </p:sp>
      <p:sp>
        <p:nvSpPr>
          <p:cNvPr id="20" name="Text Box 6">
            <a:extLst>
              <a:ext uri="{FF2B5EF4-FFF2-40B4-BE49-F238E27FC236}">
                <a16:creationId xmlns:a16="http://schemas.microsoft.com/office/drawing/2014/main" id="{05D24BD4-FD40-D181-73DC-5C21DB4D57B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08204" y="1682378"/>
            <a:ext cx="1289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2012</a:t>
            </a:r>
          </a:p>
        </p:txBody>
      </p:sp>
      <p:sp>
        <p:nvSpPr>
          <p:cNvPr id="21" name="Text Box 6">
            <a:extLst>
              <a:ext uri="{FF2B5EF4-FFF2-40B4-BE49-F238E27FC236}">
                <a16:creationId xmlns:a16="http://schemas.microsoft.com/office/drawing/2014/main" id="{0328C030-613F-87A0-A99D-CAA0D800DB6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21236" y="1279307"/>
            <a:ext cx="1289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2011</a:t>
            </a:r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FDE3E31A-7316-380B-A65B-D8DF734635C9}"/>
              </a:ext>
            </a:extLst>
          </p:cNvPr>
          <p:cNvSpPr/>
          <p:nvPr/>
        </p:nvSpPr>
        <p:spPr>
          <a:xfrm>
            <a:off x="2264148" y="3293597"/>
            <a:ext cx="5975796" cy="52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27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30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국토 대장정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22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23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(700Km)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-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340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23" name="Rectangle 1">
            <a:extLst>
              <a:ext uri="{FF2B5EF4-FFF2-40B4-BE49-F238E27FC236}">
                <a16:creationId xmlns:a16="http://schemas.microsoft.com/office/drawing/2014/main" id="{7F582D2E-A2E4-C645-6874-DACCADE45DD1}"/>
              </a:ext>
            </a:extLst>
          </p:cNvPr>
          <p:cNvSpPr/>
          <p:nvPr/>
        </p:nvSpPr>
        <p:spPr>
          <a:xfrm>
            <a:off x="2249822" y="2942954"/>
            <a:ext cx="5975796" cy="52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23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26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국토 대장정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(600Km)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-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430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34" name="Rectangle 1">
            <a:extLst>
              <a:ext uri="{FF2B5EF4-FFF2-40B4-BE49-F238E27FC236}">
                <a16:creationId xmlns:a16="http://schemas.microsoft.com/office/drawing/2014/main" id="{6CD78459-D964-0F24-C4A0-AF7DAC4E16A3}"/>
              </a:ext>
            </a:extLst>
          </p:cNvPr>
          <p:cNvSpPr/>
          <p:nvPr/>
        </p:nvSpPr>
        <p:spPr>
          <a:xfrm>
            <a:off x="2242836" y="2539110"/>
            <a:ext cx="5975796" cy="52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13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21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국토 대장정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(600Km)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-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1000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36" name="Rectangle 1">
            <a:extLst>
              <a:ext uri="{FF2B5EF4-FFF2-40B4-BE49-F238E27FC236}">
                <a16:creationId xmlns:a16="http://schemas.microsoft.com/office/drawing/2014/main" id="{142A5267-F452-8334-CD36-9F07EEC0ED13}"/>
              </a:ext>
            </a:extLst>
          </p:cNvPr>
          <p:cNvSpPr/>
          <p:nvPr/>
        </p:nvSpPr>
        <p:spPr>
          <a:xfrm>
            <a:off x="2249822" y="2119726"/>
            <a:ext cx="5975796" cy="52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7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12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국토 대장정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(600Km)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-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1350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37" name="Rectangle 1">
            <a:extLst>
              <a:ext uri="{FF2B5EF4-FFF2-40B4-BE49-F238E27FC236}">
                <a16:creationId xmlns:a16="http://schemas.microsoft.com/office/drawing/2014/main" id="{4EF3225B-274A-973A-A1F5-1E4B50EBA90F}"/>
              </a:ext>
            </a:extLst>
          </p:cNvPr>
          <p:cNvSpPr/>
          <p:nvPr/>
        </p:nvSpPr>
        <p:spPr>
          <a:xfrm>
            <a:off x="2249822" y="1702012"/>
            <a:ext cx="5975796" cy="52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3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6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국토 대장정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(600Km)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-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1450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  <p:sp>
        <p:nvSpPr>
          <p:cNvPr id="38" name="Rectangle 1">
            <a:extLst>
              <a:ext uri="{FF2B5EF4-FFF2-40B4-BE49-F238E27FC236}">
                <a16:creationId xmlns:a16="http://schemas.microsoft.com/office/drawing/2014/main" id="{DEBFEAB2-7855-B538-273F-283CD08EA477}"/>
              </a:ext>
            </a:extLst>
          </p:cNvPr>
          <p:cNvSpPr/>
          <p:nvPr/>
        </p:nvSpPr>
        <p:spPr>
          <a:xfrm>
            <a:off x="2249822" y="1299298"/>
            <a:ext cx="5975796" cy="52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~ 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제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2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기 국토 대장정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박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21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(600Km)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-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 무사 완주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(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총 참가인원 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900</a:t>
            </a:r>
            <a:r>
              <a:rPr lang="ko-KR" altLang="en-US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명</a:t>
            </a:r>
            <a:r>
              <a:rPr lang="en-US" altLang="ko-KR" sz="1000" dirty="0">
                <a:latin typeface="휴먼옛체" panose="02030504000101010101" pitchFamily="18" charset="-127"/>
                <a:ea typeface="휴먼옛체" panose="02030504000101010101" pitchFamily="18" charset="-127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3423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52500" y="512763"/>
            <a:ext cx="2106613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2-1. </a:t>
            </a:r>
            <a:r>
              <a:rPr lang="ko-KR" altLang="en-US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활동 분야</a:t>
            </a:r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1331912" y="1447800"/>
            <a:ext cx="12958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선진 청년 문화 선도</a:t>
            </a:r>
          </a:p>
        </p:txBody>
      </p:sp>
      <p:cxnSp>
        <p:nvCxnSpPr>
          <p:cNvPr id="10" name="Straight Connector 3"/>
          <p:cNvCxnSpPr/>
          <p:nvPr/>
        </p:nvCxnSpPr>
        <p:spPr>
          <a:xfrm>
            <a:off x="2987824" y="1484784"/>
            <a:ext cx="0" cy="475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03451" y="1570583"/>
            <a:ext cx="5761037" cy="3145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청년들 스스로 직접 주관하는 다양한 도전 문화 프로그램 지향</a:t>
            </a:r>
            <a:endParaRPr lang="en-US" altLang="ko-KR" sz="1100" dirty="0">
              <a:solidFill>
                <a:schemeClr val="bg2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1331912" y="2845941"/>
            <a:ext cx="10798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 문화리더 양성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03451" y="2938735"/>
            <a:ext cx="5761037" cy="3145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청년들의 주도적인 기획과 진행으로 수평 상하 조직의 리더십 교육 진행</a:t>
            </a:r>
            <a:endParaRPr lang="en-US" altLang="ko-KR" sz="1100" dirty="0">
              <a:solidFill>
                <a:schemeClr val="bg2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4" name="TextBox 38"/>
          <p:cNvSpPr txBox="1">
            <a:spLocks noChangeArrowheads="1"/>
          </p:cNvSpPr>
          <p:nvPr/>
        </p:nvSpPr>
        <p:spPr bwMode="auto">
          <a:xfrm>
            <a:off x="1331913" y="3894311"/>
            <a:ext cx="107984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사회 공헌 기여 활동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03451" y="4005064"/>
            <a:ext cx="5761037" cy="3145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지속적이고 진정성 있는 순수한 봉사 활동 행사 지향</a:t>
            </a:r>
          </a:p>
        </p:txBody>
      </p:sp>
      <p:sp>
        <p:nvSpPr>
          <p:cNvPr id="18" name="TextBox 38"/>
          <p:cNvSpPr txBox="1">
            <a:spLocks noChangeArrowheads="1"/>
          </p:cNvSpPr>
          <p:nvPr/>
        </p:nvSpPr>
        <p:spPr bwMode="auto">
          <a:xfrm>
            <a:off x="1331913" y="4964410"/>
            <a:ext cx="107984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 창업</a:t>
            </a:r>
            <a:endParaRPr lang="en-US" altLang="ko-KR" sz="1600" b="1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지원 활동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03451" y="5026967"/>
            <a:ext cx="5761037" cy="3145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청년들의 다양한 인프라를 연계하여 창업 컨설팅 및 창업 지식 정보 지원</a:t>
            </a:r>
          </a:p>
        </p:txBody>
      </p:sp>
      <p:cxnSp>
        <p:nvCxnSpPr>
          <p:cNvPr id="22" name="Straight Connector 3"/>
          <p:cNvCxnSpPr/>
          <p:nvPr/>
        </p:nvCxnSpPr>
        <p:spPr>
          <a:xfrm>
            <a:off x="2987824" y="2881755"/>
            <a:ext cx="0" cy="475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3"/>
          <p:cNvCxnSpPr/>
          <p:nvPr/>
        </p:nvCxnSpPr>
        <p:spPr>
          <a:xfrm>
            <a:off x="2987824" y="3961875"/>
            <a:ext cx="0" cy="475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3"/>
          <p:cNvCxnSpPr/>
          <p:nvPr/>
        </p:nvCxnSpPr>
        <p:spPr>
          <a:xfrm>
            <a:off x="2987824" y="5013176"/>
            <a:ext cx="0" cy="475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2500" y="512763"/>
            <a:ext cx="31874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2-2. </a:t>
            </a:r>
            <a:r>
              <a:rPr lang="ko-KR" altLang="en-US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추진 사업 분야</a:t>
            </a:r>
          </a:p>
        </p:txBody>
      </p:sp>
      <p:sp>
        <p:nvSpPr>
          <p:cNvPr id="7" name="TextBox 30"/>
          <p:cNvSpPr txBox="1">
            <a:spLocks noChangeArrowheads="1"/>
          </p:cNvSpPr>
          <p:nvPr/>
        </p:nvSpPr>
        <p:spPr bwMode="auto">
          <a:xfrm>
            <a:off x="1331913" y="1664370"/>
            <a:ext cx="647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국내 사업</a:t>
            </a:r>
          </a:p>
        </p:txBody>
      </p:sp>
      <p:cxnSp>
        <p:nvCxnSpPr>
          <p:cNvPr id="8" name="Straight Connector 3"/>
          <p:cNvCxnSpPr/>
          <p:nvPr/>
        </p:nvCxnSpPr>
        <p:spPr>
          <a:xfrm>
            <a:off x="2268538" y="1629346"/>
            <a:ext cx="0" cy="4315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27313" y="1664370"/>
            <a:ext cx="5905126" cy="314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국내 전국 각 지역 문화 역사 탐방 교육 사업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국토 대장정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백두대간 종주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한국 공정 여행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1331913" y="3306470"/>
            <a:ext cx="647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국외 사업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7313" y="3356992"/>
            <a:ext cx="5761037" cy="313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유라시아 횡단 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100" dirty="0" err="1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각대륙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종단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-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횡단 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해외 오지 캠프 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– 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한국 알리기 글로벌 활동 사업</a:t>
            </a:r>
            <a:endParaRPr lang="en-US" altLang="ko-KR" sz="1100" dirty="0">
              <a:solidFill>
                <a:schemeClr val="bg2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12" name="TextBox 38"/>
          <p:cNvSpPr txBox="1">
            <a:spLocks noChangeArrowheads="1"/>
          </p:cNvSpPr>
          <p:nvPr/>
        </p:nvSpPr>
        <p:spPr bwMode="auto">
          <a:xfrm>
            <a:off x="1331912" y="4706938"/>
            <a:ext cx="8638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/>
            <a:r>
              <a:rPr lang="ko-KR" altLang="en-US" sz="16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사회적 기업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313" y="4771637"/>
            <a:ext cx="5761037" cy="3145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한국 아웃도어 안전 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- 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구조 지원 관련 교육  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장비 </a:t>
            </a:r>
            <a:r>
              <a:rPr lang="en-US" altLang="ko-KR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/ </a:t>
            </a:r>
            <a:r>
              <a:rPr lang="ko-KR" altLang="en-US" sz="1100" dirty="0">
                <a:solidFill>
                  <a:schemeClr val="bg2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물품 사업</a:t>
            </a:r>
          </a:p>
        </p:txBody>
      </p:sp>
      <p:cxnSp>
        <p:nvCxnSpPr>
          <p:cNvPr id="14" name="Straight Connector 61"/>
          <p:cNvCxnSpPr/>
          <p:nvPr/>
        </p:nvCxnSpPr>
        <p:spPr>
          <a:xfrm>
            <a:off x="2268538" y="3327971"/>
            <a:ext cx="0" cy="461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63"/>
          <p:cNvCxnSpPr/>
          <p:nvPr/>
        </p:nvCxnSpPr>
        <p:spPr>
          <a:xfrm>
            <a:off x="2268538" y="4725144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143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52500" y="512763"/>
            <a:ext cx="26833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2-3. </a:t>
            </a:r>
            <a:r>
              <a:rPr lang="ko-KR" altLang="en-US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주요 활동 사진</a:t>
            </a: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</a:t>
            </a:r>
            <a:endParaRPr lang="ko-KR" altLang="en-US" sz="20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650" y="1138104"/>
            <a:ext cx="3816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latin typeface="+mn-ea"/>
              </a:rPr>
              <a:t>청년 주관 자체 기획 준비 활동 </a:t>
            </a:r>
            <a:r>
              <a:rPr lang="en-US" altLang="ko-KR" sz="1200" b="1" dirty="0">
                <a:latin typeface="+mn-ea"/>
              </a:rPr>
              <a:t>/ </a:t>
            </a:r>
            <a:r>
              <a:rPr lang="ko-KR" altLang="en-US" sz="1200" b="1" dirty="0">
                <a:latin typeface="+mn-ea"/>
              </a:rPr>
              <a:t>청년 극기 훈련 </a:t>
            </a:r>
            <a:endParaRPr lang="ko-KR" altLang="en-US" sz="1200" b="1" dirty="0">
              <a:latin typeface="+mn-ea"/>
              <a:ea typeface="+mn-ea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91230"/>
            <a:ext cx="2444130" cy="16283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091" y="1491230"/>
            <a:ext cx="2444130" cy="162831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522" y="1491229"/>
            <a:ext cx="2420491" cy="162831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77098"/>
            <a:ext cx="2444130" cy="1601682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522" y="3177098"/>
            <a:ext cx="2420491" cy="1604361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665" y="3195674"/>
            <a:ext cx="2444130" cy="158310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17" y="4854905"/>
            <a:ext cx="2444130" cy="1628319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966" y="4855391"/>
            <a:ext cx="2443400" cy="1627833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550" y="4854905"/>
            <a:ext cx="2442245" cy="1627063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2500" y="512763"/>
            <a:ext cx="28274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2-3. </a:t>
            </a:r>
            <a:r>
              <a:rPr lang="ko-KR" altLang="en-US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주요 활동 사진</a:t>
            </a: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</a:t>
            </a:r>
            <a:endParaRPr lang="ko-KR" altLang="en-US" sz="2000" b="1" dirty="0">
              <a:solidFill>
                <a:schemeClr val="bg1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1978" y="1099480"/>
            <a:ext cx="56602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latin typeface="+mn-ea"/>
                <a:ea typeface="+mn-ea"/>
              </a:rPr>
              <a:t>청년 극기 훈련 </a:t>
            </a:r>
            <a:r>
              <a:rPr lang="en-US" altLang="ko-KR" sz="1200" b="1" dirty="0">
                <a:latin typeface="+mn-ea"/>
                <a:ea typeface="+mn-ea"/>
              </a:rPr>
              <a:t>/ </a:t>
            </a:r>
            <a:r>
              <a:rPr lang="ko-KR" altLang="en-US" sz="1200" b="1" dirty="0">
                <a:latin typeface="+mn-ea"/>
                <a:ea typeface="+mn-ea"/>
              </a:rPr>
              <a:t>전 인원 </a:t>
            </a:r>
            <a:r>
              <a:rPr lang="en-US" altLang="ko-KR" sz="1200" b="1" dirty="0">
                <a:latin typeface="+mn-ea"/>
                <a:ea typeface="+mn-ea"/>
              </a:rPr>
              <a:t>CPR </a:t>
            </a:r>
            <a:r>
              <a:rPr lang="ko-KR" altLang="en-US" sz="1200" b="1" dirty="0">
                <a:latin typeface="+mn-ea"/>
                <a:ea typeface="+mn-ea"/>
              </a:rPr>
              <a:t>심폐소생 </a:t>
            </a:r>
            <a:r>
              <a:rPr lang="en-US" altLang="ko-KR" sz="1200" b="1" dirty="0">
                <a:latin typeface="+mn-ea"/>
                <a:ea typeface="+mn-ea"/>
              </a:rPr>
              <a:t>/ </a:t>
            </a:r>
            <a:r>
              <a:rPr lang="ko-KR" altLang="en-US" sz="1200" b="1" dirty="0">
                <a:latin typeface="+mn-ea"/>
                <a:ea typeface="+mn-ea"/>
              </a:rPr>
              <a:t>응급 처치 자격증 지급 교육 활동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b="1" dirty="0">
              <a:latin typeface="+mn-ea"/>
              <a:ea typeface="+mn-ea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22" y="1469161"/>
            <a:ext cx="2453283" cy="1634417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006" y="1475259"/>
            <a:ext cx="2444130" cy="162831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29" y="1484784"/>
            <a:ext cx="2456071" cy="161879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74" y="3212976"/>
            <a:ext cx="2443363" cy="161709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29" y="3196260"/>
            <a:ext cx="2443363" cy="1617095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74" y="4882843"/>
            <a:ext cx="2443363" cy="1600699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09669" y="4453343"/>
            <a:ext cx="1617093" cy="244336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269" y="3179122"/>
            <a:ext cx="2443363" cy="1604889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269" y="4878261"/>
            <a:ext cx="2414388" cy="160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2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1031" y="335164"/>
            <a:ext cx="224048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주관 단체 소개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-2049711" y="3674740"/>
            <a:ext cx="9144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2124453" y="292886"/>
            <a:ext cx="66830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33E7DC8-5C73-B00B-46B6-E64BD8B6E8B0}"/>
              </a:ext>
            </a:extLst>
          </p:cNvPr>
          <p:cNvSpPr/>
          <p:nvPr/>
        </p:nvSpPr>
        <p:spPr bwMode="auto">
          <a:xfrm>
            <a:off x="347515" y="1425663"/>
            <a:ext cx="8448970" cy="449815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ko-KR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2011</a:t>
            </a: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년 비영리 민간 사회단체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환경부 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142</a:t>
            </a:r>
            <a:r>
              <a:rPr lang="ko-KR" altLang="en-US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호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en-US" altLang="ko-KR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등록</a:t>
            </a:r>
            <a:endParaRPr lang="en-US" altLang="ko-KR" sz="16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</a:t>
            </a: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기부금 지정단체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기획재정부 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17540</a:t>
            </a:r>
            <a:r>
              <a:rPr lang="ko-KR" altLang="en-US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호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 </a:t>
            </a: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지정</a:t>
            </a:r>
            <a:endParaRPr lang="en-US" altLang="ko-KR" sz="16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lnSpc>
                <a:spcPct val="90000"/>
              </a:lnSpc>
            </a:pPr>
            <a:endParaRPr lang="en-US" altLang="ko-KR" sz="16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2017</a:t>
            </a: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년 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사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ko-KR" altLang="en-US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국제청년환경연합회 </a:t>
            </a: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단체명 변경</a:t>
            </a:r>
            <a:endParaRPr lang="en-US" altLang="ko-KR" sz="16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lnSpc>
                <a:spcPct val="90000"/>
              </a:lnSpc>
            </a:pPr>
            <a:endParaRPr lang="en-US" altLang="ko-KR" sz="2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ko-KR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2018</a:t>
            </a: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년 환경방송 </a:t>
            </a:r>
            <a:r>
              <a:rPr lang="en-US" altLang="ko-KR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MCN </a:t>
            </a: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승인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환경미디어 전문그룹 구축</a:t>
            </a:r>
            <a:endParaRPr lang="en-US" altLang="ko-KR" sz="16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lnSpc>
                <a:spcPct val="90000"/>
              </a:lnSpc>
            </a:pPr>
            <a:endParaRPr lang="en-US" altLang="ko-KR" sz="2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환경연구소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학술조사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기술개발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교육연구소 발간서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altLang="ko-KR" sz="2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ko-KR" altLang="en-US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항공해양감시단 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-&gt; 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경비행기 및 </a:t>
            </a:r>
            <a:r>
              <a:rPr lang="ko-KR" altLang="en-US" sz="16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드론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보유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6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드론교육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및 </a:t>
            </a:r>
            <a:r>
              <a:rPr lang="ko-KR" altLang="en-US" sz="16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드론을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활용한 환경감시단</a:t>
            </a:r>
            <a:endParaRPr lang="en-US" altLang="ko-KR" sz="16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lnSpc>
                <a:spcPct val="90000"/>
              </a:lnSpc>
            </a:pPr>
            <a:endParaRPr lang="en-US" altLang="ko-KR" sz="2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전국 환경과 </a:t>
            </a:r>
            <a:r>
              <a:rPr lang="ko-KR" altLang="en-US" sz="16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재난현장에 가장 먼저 투입되는 현장 탐험대 구축</a:t>
            </a:r>
            <a:endParaRPr lang="en-US" altLang="ko-KR" sz="16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lnSpc>
                <a:spcPct val="90000"/>
              </a:lnSpc>
            </a:pP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(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국가재난 위기대응단 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-&gt; 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전직 </a:t>
            </a:r>
            <a:r>
              <a:rPr lang="ko-KR" altLang="en-US" sz="16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특수전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요원 활동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  <a:p>
            <a:pPr>
              <a:lnSpc>
                <a:spcPct val="90000"/>
              </a:lnSpc>
            </a:pPr>
            <a:endParaRPr lang="en-US" altLang="ko-KR" sz="2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전국 시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군</a:t>
            </a:r>
            <a:r>
              <a:rPr lang="en-US" altLang="ko-KR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구 생활 환경 </a:t>
            </a:r>
            <a:r>
              <a:rPr lang="ko-KR" altLang="en-US" sz="16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지도사</a:t>
            </a:r>
            <a:r>
              <a:rPr lang="ko-KR" altLang="en-US" sz="16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양성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전문 환경지도사 자격증 발급</a:t>
            </a:r>
            <a:r>
              <a:rPr lang="en-US" altLang="ko-KR" sz="16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</a:p>
          <a:p>
            <a:pPr>
              <a:lnSpc>
                <a:spcPct val="90000"/>
              </a:lnSpc>
            </a:pPr>
            <a:endParaRPr lang="en-US" altLang="ko-KR" sz="1000" dirty="0">
              <a:solidFill>
                <a:srgbClr val="C00000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>
              <a:lnSpc>
                <a:spcPct val="90000"/>
              </a:lnSpc>
            </a:pPr>
            <a:endParaRPr lang="en-US" altLang="ko-KR" sz="1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49397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2500" y="512763"/>
            <a:ext cx="26833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</a:rPr>
              <a:t>2-3. </a:t>
            </a:r>
            <a:r>
              <a:rPr lang="ko-KR" altLang="en-US" sz="2000" b="1" dirty="0">
                <a:solidFill>
                  <a:schemeClr val="bg1"/>
                </a:solidFill>
              </a:rPr>
              <a:t>주요 활동 사진</a:t>
            </a:r>
            <a:r>
              <a:rPr lang="en-US" altLang="ko-KR" sz="2000" b="1" dirty="0">
                <a:solidFill>
                  <a:schemeClr val="bg1"/>
                </a:solidFill>
              </a:rPr>
              <a:t>3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124744"/>
            <a:ext cx="42651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latin typeface="+mn-ea"/>
              </a:rPr>
              <a:t>청년 레저 문화 교육 활동 </a:t>
            </a:r>
            <a:r>
              <a:rPr lang="en-US" altLang="ko-KR" sz="1200" b="1" dirty="0">
                <a:latin typeface="+mn-ea"/>
              </a:rPr>
              <a:t>/ </a:t>
            </a:r>
            <a:r>
              <a:rPr lang="ko-KR" altLang="en-US" sz="1200" b="1" dirty="0">
                <a:latin typeface="+mn-ea"/>
              </a:rPr>
              <a:t>청년 농촌 자원 봉사 활동</a:t>
            </a:r>
            <a:endParaRPr lang="en-US" altLang="ko-KR" sz="1200" b="1" dirty="0">
              <a:latin typeface="+mn-ea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85" y="1537499"/>
            <a:ext cx="2446042" cy="1616283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962" y="1556792"/>
            <a:ext cx="2443363" cy="1616283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10" y="1537499"/>
            <a:ext cx="2443363" cy="1616283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665" y="3296186"/>
            <a:ext cx="2444901" cy="1616283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85" y="3296185"/>
            <a:ext cx="2443363" cy="1616283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383" y="3303056"/>
            <a:ext cx="2443363" cy="160941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774357" y="5035580"/>
            <a:ext cx="7558388" cy="1581491"/>
            <a:chOff x="943487" y="1649516"/>
            <a:chExt cx="7229241" cy="1512620"/>
          </a:xfrm>
        </p:grpSpPr>
        <p:grpSp>
          <p:nvGrpSpPr>
            <p:cNvPr id="2" name="Group 1"/>
            <p:cNvGrpSpPr/>
            <p:nvPr/>
          </p:nvGrpSpPr>
          <p:grpSpPr>
            <a:xfrm>
              <a:off x="943487" y="1649516"/>
              <a:ext cx="4769073" cy="1512620"/>
              <a:chOff x="943487" y="1649516"/>
              <a:chExt cx="4769073" cy="1512620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943487" y="1649516"/>
                <a:ext cx="2319712" cy="1512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392847" y="1651199"/>
                <a:ext cx="2319713" cy="15109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35767" y="1649516"/>
              <a:ext cx="2336961" cy="151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616256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52500" y="512763"/>
            <a:ext cx="26113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+mn-ea"/>
              </a:rPr>
              <a:t>2-3. </a:t>
            </a:r>
            <a:r>
              <a:rPr lang="ko-KR" altLang="en-US" sz="2000" b="1" dirty="0">
                <a:solidFill>
                  <a:schemeClr val="bg1"/>
                </a:solidFill>
                <a:latin typeface="+mn-ea"/>
              </a:rPr>
              <a:t>주요 활동 사진</a:t>
            </a:r>
            <a:r>
              <a:rPr lang="en-US" altLang="ko-KR" sz="2000" b="1" dirty="0">
                <a:solidFill>
                  <a:schemeClr val="bg1"/>
                </a:solidFill>
                <a:latin typeface="+mn-ea"/>
              </a:rPr>
              <a:t>4</a:t>
            </a:r>
            <a:endParaRPr lang="ko-KR" altLang="en-US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1194" y="1112985"/>
            <a:ext cx="42651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latin typeface="+mn-ea"/>
              </a:rPr>
              <a:t>청년 한강 </a:t>
            </a:r>
            <a:r>
              <a:rPr lang="ko-KR" altLang="en-US" sz="1200" b="1" dirty="0" err="1">
                <a:latin typeface="+mn-ea"/>
              </a:rPr>
              <a:t>수변</a:t>
            </a:r>
            <a:r>
              <a:rPr lang="ko-KR" altLang="en-US" sz="1200" b="1" dirty="0">
                <a:latin typeface="+mn-ea"/>
              </a:rPr>
              <a:t> 정화 봉사 활동 </a:t>
            </a:r>
            <a:r>
              <a:rPr lang="en-US" altLang="ko-KR" sz="1200" b="1" dirty="0">
                <a:latin typeface="+mn-ea"/>
              </a:rPr>
              <a:t>/ </a:t>
            </a:r>
            <a:r>
              <a:rPr lang="ko-KR" altLang="en-US" sz="1200" b="1" dirty="0">
                <a:latin typeface="+mn-ea"/>
              </a:rPr>
              <a:t>동계 국토 대장정</a:t>
            </a:r>
            <a:endParaRPr lang="en-US" altLang="ko-KR" sz="1200" b="1" dirty="0">
              <a:latin typeface="+mn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283" y="1561353"/>
            <a:ext cx="2409303" cy="158149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60" y="1554105"/>
            <a:ext cx="2406252" cy="158149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357" y="1554105"/>
            <a:ext cx="2402778" cy="158149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12" y="3252963"/>
            <a:ext cx="2425328" cy="1581491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270" y="3287655"/>
            <a:ext cx="2425328" cy="1581491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076" y="3252962"/>
            <a:ext cx="2425328" cy="1581491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005" y="4981952"/>
            <a:ext cx="2427710" cy="1581491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12" y="4951822"/>
            <a:ext cx="2425328" cy="1580346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218" y="4981952"/>
            <a:ext cx="2428132" cy="1576731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2500" y="512763"/>
            <a:ext cx="32594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</a:rPr>
              <a:t>2-4. </a:t>
            </a:r>
            <a:r>
              <a:rPr lang="ko-KR" altLang="en-US" sz="2000" b="1" dirty="0">
                <a:solidFill>
                  <a:schemeClr val="bg1"/>
                </a:solidFill>
              </a:rPr>
              <a:t>국토 대장정 사진 </a:t>
            </a:r>
            <a:r>
              <a:rPr lang="en-US" altLang="ko-KR" sz="2000" b="1" dirty="0">
                <a:solidFill>
                  <a:schemeClr val="bg1"/>
                </a:solidFill>
              </a:rPr>
              <a:t>- 1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087042"/>
            <a:ext cx="5347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latin typeface="+mn-ea"/>
              </a:rPr>
              <a:t>동계 국토 대장정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국토 종단 </a:t>
            </a:r>
            <a:r>
              <a:rPr lang="en-US" altLang="ko-KR" sz="1200" b="1" dirty="0">
                <a:latin typeface="+mn-ea"/>
              </a:rPr>
              <a:t>/ </a:t>
            </a:r>
            <a:r>
              <a:rPr lang="ko-KR" altLang="en-US" sz="1200" b="1" dirty="0">
                <a:latin typeface="+mn-ea"/>
              </a:rPr>
              <a:t>제주도 </a:t>
            </a:r>
            <a:r>
              <a:rPr lang="en-US" altLang="ko-KR" sz="1200" b="1" dirty="0">
                <a:latin typeface="+mn-ea"/>
              </a:rPr>
              <a:t>/ </a:t>
            </a:r>
            <a:r>
              <a:rPr lang="ko-KR" altLang="en-US" sz="1200" b="1" dirty="0">
                <a:latin typeface="+mn-ea"/>
              </a:rPr>
              <a:t>백두산 </a:t>
            </a:r>
            <a:r>
              <a:rPr lang="en-US" altLang="ko-KR" sz="1200" b="1" dirty="0">
                <a:latin typeface="+mn-ea"/>
              </a:rPr>
              <a:t>/ </a:t>
            </a:r>
            <a:r>
              <a:rPr lang="ko-KR" altLang="en-US" sz="1200" b="1" dirty="0">
                <a:latin typeface="+mn-ea"/>
              </a:rPr>
              <a:t>울릉도 </a:t>
            </a:r>
            <a:r>
              <a:rPr lang="en-US" altLang="ko-KR" sz="1200" b="1" dirty="0">
                <a:latin typeface="+mn-ea"/>
              </a:rPr>
              <a:t>–</a:t>
            </a:r>
            <a:r>
              <a:rPr lang="ko-KR" altLang="en-US" sz="1200" b="1" dirty="0">
                <a:latin typeface="+mn-ea"/>
              </a:rPr>
              <a:t> 독도 </a:t>
            </a:r>
            <a:r>
              <a:rPr lang="en-US" altLang="ko-KR" sz="1200" b="1" dirty="0">
                <a:latin typeface="+mn-ea"/>
              </a:rPr>
              <a:t>)</a:t>
            </a:r>
            <a:endParaRPr lang="ko-KR" altLang="en-US" sz="1200" b="1" dirty="0">
              <a:latin typeface="+mn-ea"/>
              <a:ea typeface="+mn-ea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1484784"/>
            <a:ext cx="2425328" cy="1584914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484784"/>
            <a:ext cx="2425328" cy="1584914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156" y="1488876"/>
            <a:ext cx="2425328" cy="157673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556" y="3212975"/>
            <a:ext cx="2425328" cy="1576730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3212976"/>
            <a:ext cx="2425328" cy="1670663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665" y="3212975"/>
            <a:ext cx="2425328" cy="1670663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665" y="4970725"/>
            <a:ext cx="2425328" cy="158491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489" y="4975711"/>
            <a:ext cx="2425328" cy="1579928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12" y="4955470"/>
            <a:ext cx="2428106" cy="159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941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2500" y="512763"/>
            <a:ext cx="32594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+mn-ea"/>
              </a:rPr>
              <a:t>2-4. </a:t>
            </a:r>
            <a:r>
              <a:rPr lang="ko-KR" altLang="en-US" sz="2000" b="1" dirty="0">
                <a:solidFill>
                  <a:schemeClr val="bg1"/>
                </a:solidFill>
                <a:latin typeface="+mn-ea"/>
              </a:rPr>
              <a:t>국토 대장정 사진 </a:t>
            </a:r>
            <a:r>
              <a:rPr lang="en-US" altLang="ko-KR" sz="2000" b="1" dirty="0">
                <a:solidFill>
                  <a:schemeClr val="bg1"/>
                </a:solidFill>
                <a:latin typeface="+mn-ea"/>
              </a:rPr>
              <a:t>- 2</a:t>
            </a:r>
            <a:endParaRPr lang="ko-KR" altLang="en-US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110903"/>
            <a:ext cx="57077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latin typeface="+mn-ea"/>
              </a:rPr>
              <a:t>하계 국토 대장정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국토 종단 </a:t>
            </a:r>
            <a:r>
              <a:rPr lang="en-US" altLang="ko-KR" sz="1200" b="1" dirty="0">
                <a:latin typeface="+mn-ea"/>
              </a:rPr>
              <a:t>/ </a:t>
            </a:r>
            <a:r>
              <a:rPr lang="ko-KR" altLang="en-US" sz="1200" b="1" dirty="0">
                <a:latin typeface="+mn-ea"/>
              </a:rPr>
              <a:t>제주도 </a:t>
            </a:r>
            <a:r>
              <a:rPr lang="en-US" altLang="ko-KR" sz="1200" b="1" dirty="0">
                <a:latin typeface="+mn-ea"/>
              </a:rPr>
              <a:t>/ </a:t>
            </a:r>
            <a:r>
              <a:rPr lang="ko-KR" altLang="en-US" sz="1200" b="1" dirty="0">
                <a:latin typeface="+mn-ea"/>
              </a:rPr>
              <a:t>울릉도</a:t>
            </a:r>
            <a:r>
              <a:rPr lang="en-US" altLang="ko-KR" sz="1200" b="1" dirty="0">
                <a:latin typeface="+mn-ea"/>
              </a:rPr>
              <a:t>-</a:t>
            </a:r>
            <a:r>
              <a:rPr lang="ko-KR" altLang="en-US" sz="1200" b="1" dirty="0">
                <a:latin typeface="+mn-ea"/>
              </a:rPr>
              <a:t>독도 </a:t>
            </a:r>
            <a:r>
              <a:rPr lang="en-US" altLang="ko-KR" sz="1200" b="1" dirty="0">
                <a:latin typeface="+mn-ea"/>
              </a:rPr>
              <a:t>/ </a:t>
            </a:r>
            <a:r>
              <a:rPr lang="ko-KR" altLang="en-US" sz="1200" b="1" dirty="0">
                <a:latin typeface="+mn-ea"/>
              </a:rPr>
              <a:t>자전거 종주</a:t>
            </a:r>
            <a:r>
              <a:rPr lang="en-US" altLang="ko-KR" sz="1200" b="1" dirty="0">
                <a:latin typeface="+mn-ea"/>
              </a:rPr>
              <a:t>)</a:t>
            </a:r>
            <a:endParaRPr lang="ko-KR" altLang="en-US" sz="1200" b="1" dirty="0">
              <a:latin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600" b="1" dirty="0">
              <a:latin typeface="+mn-ea"/>
              <a:ea typeface="+mn-ea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1612445"/>
            <a:ext cx="2425328" cy="1584914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885" y="4976430"/>
            <a:ext cx="2516138" cy="1703493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829" y="1613561"/>
            <a:ext cx="2428106" cy="1583798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54" y="3317502"/>
            <a:ext cx="2428106" cy="158379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789" y="3352428"/>
            <a:ext cx="2425328" cy="1584889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053" y="3356992"/>
            <a:ext cx="2426134" cy="153441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635" y="1637055"/>
            <a:ext cx="2414637" cy="1540500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5021443"/>
            <a:ext cx="2425328" cy="1546942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746" y="5054706"/>
            <a:ext cx="2421371" cy="154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8323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>
            <a:extLst>
              <a:ext uri="{FF2B5EF4-FFF2-40B4-BE49-F238E27FC236}">
                <a16:creationId xmlns:a16="http://schemas.microsoft.com/office/drawing/2014/main" id="{2CC0ECF5-CBFC-4362-AB38-BBBA38DCD85E}"/>
              </a:ext>
            </a:extLst>
          </p:cNvPr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EC553E-6D6D-4486-9A0B-D13DA7166327}"/>
              </a:ext>
            </a:extLst>
          </p:cNvPr>
          <p:cNvSpPr txBox="1"/>
          <p:nvPr/>
        </p:nvSpPr>
        <p:spPr>
          <a:xfrm>
            <a:off x="952500" y="512763"/>
            <a:ext cx="32594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</a:rPr>
              <a:t>2-4. </a:t>
            </a:r>
            <a:r>
              <a:rPr lang="ko-KR" altLang="en-US" sz="2000" b="1" dirty="0">
                <a:solidFill>
                  <a:schemeClr val="bg1"/>
                </a:solidFill>
              </a:rPr>
              <a:t>국토 대장정 사진 </a:t>
            </a:r>
            <a:r>
              <a:rPr lang="en-US" altLang="ko-KR" sz="2000" b="1" dirty="0">
                <a:solidFill>
                  <a:schemeClr val="bg1"/>
                </a:solidFill>
              </a:rPr>
              <a:t>- 3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2AA267B-70BA-4328-9972-57F37A8D0D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224" y="1278579"/>
            <a:ext cx="2331942" cy="1782591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BC1C5C2C-29F3-4321-8942-7349CDB6FC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839" y="1305012"/>
            <a:ext cx="2579908" cy="1782591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471FA67F-0E3D-43F2-817F-A05CC09475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90" y="1336116"/>
            <a:ext cx="2487064" cy="1751487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98BAF5D7-489A-453D-94D1-8B72F6975A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06" y="3199290"/>
            <a:ext cx="2443590" cy="1628042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6848756A-3FEA-4213-A93C-A4397409694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986" y="3217329"/>
            <a:ext cx="2492018" cy="1656185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E3C77784-F943-4E1B-B7D7-547CCCBAA94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722" y="3222251"/>
            <a:ext cx="2478444" cy="1651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FD439C-49F5-E0E9-4FB7-2D3FE42DEA5F}"/>
              </a:ext>
            </a:extLst>
          </p:cNvPr>
          <p:cNvSpPr txBox="1"/>
          <p:nvPr/>
        </p:nvSpPr>
        <p:spPr>
          <a:xfrm>
            <a:off x="755650" y="1008242"/>
            <a:ext cx="42651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latin typeface="+mn-ea"/>
              </a:rPr>
              <a:t>히말라야 </a:t>
            </a:r>
            <a:r>
              <a:rPr lang="en-US" altLang="ko-KR" sz="1200" b="1" dirty="0">
                <a:latin typeface="+mn-ea"/>
              </a:rPr>
              <a:t>– </a:t>
            </a:r>
            <a:r>
              <a:rPr lang="ko-KR" altLang="en-US" sz="1200" b="1" dirty="0">
                <a:latin typeface="+mn-ea"/>
              </a:rPr>
              <a:t>몽골 원정대</a:t>
            </a:r>
            <a:endParaRPr lang="ko-KR" altLang="en-US" sz="1200" b="1" dirty="0">
              <a:latin typeface="+mn-ea"/>
              <a:ea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D3CF982-06BB-4308-A5E4-FADB6440100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06" y="4940659"/>
            <a:ext cx="2485831" cy="1656184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F629C6F0-D1F9-44CA-9377-0002DE766E8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738" y="4983433"/>
            <a:ext cx="2330791" cy="1633736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2D1B114F-2783-4A37-A7C3-8E1FFF86E0A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321" y="4951465"/>
            <a:ext cx="2374845" cy="165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7642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/>
          <p:nvPr/>
        </p:nvSpPr>
        <p:spPr>
          <a:xfrm>
            <a:off x="755650" y="455613"/>
            <a:ext cx="7632700" cy="503237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2500" y="512763"/>
            <a:ext cx="28274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2-5. </a:t>
            </a:r>
            <a:r>
              <a:rPr lang="ko-KR" altLang="en-US" sz="20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언론 보도 자료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438775" cy="1885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8563" y="1156682"/>
            <a:ext cx="42651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latin typeface="+mn-ea"/>
              </a:rPr>
              <a:t>YTN </a:t>
            </a:r>
            <a:r>
              <a:rPr lang="ko-KR" altLang="en-US" sz="1200" b="1" dirty="0">
                <a:latin typeface="+mn-ea"/>
              </a:rPr>
              <a:t>다큐멘터리 제작</a:t>
            </a:r>
            <a:endParaRPr lang="ko-KR" altLang="en-US" sz="1200" b="1" dirty="0">
              <a:latin typeface="+mn-ea"/>
              <a:ea typeface="+mn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760265" y="3508276"/>
            <a:ext cx="24516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https://youtu.be/fLJElMU7saE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642980" y="3508275"/>
            <a:ext cx="2301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https://youtu.be/ddfz1d6aZaQ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8562" y="4194006"/>
            <a:ext cx="42651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MBC / SBS / KBS /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아리랑 </a:t>
            </a:r>
            <a:r>
              <a:rPr lang="en-US" altLang="ko-KR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TV / MBN </a:t>
            </a:r>
            <a:r>
              <a:rPr lang="ko-KR" altLang="en-US" sz="12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뉴스 기사 보도</a:t>
            </a:r>
          </a:p>
        </p:txBody>
      </p:sp>
    </p:spTree>
    <p:extLst>
      <p:ext uri="{BB962C8B-B14F-4D97-AF65-F5344CB8AC3E}">
        <p14:creationId xmlns:p14="http://schemas.microsoft.com/office/powerpoint/2010/main" val="37928284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 bwMode="auto">
          <a:xfrm>
            <a:off x="2915816" y="750476"/>
            <a:ext cx="3312368" cy="495826"/>
          </a:xfrm>
          <a:prstGeom prst="roundRect">
            <a:avLst/>
          </a:prstGeom>
          <a:solidFill>
            <a:schemeClr val="accent1">
              <a:lumMod val="50000"/>
              <a:alpha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휴먼옛체" panose="02030504000101010101" pitchFamily="18" charset="-127"/>
                <a:ea typeface="휴먼옛체" panose="02030504000101010101" pitchFamily="18" charset="-127"/>
              </a:rPr>
              <a:t>후원 및 지원 단체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CB21EB-0643-78E6-5051-647DE37B40AD}"/>
              </a:ext>
            </a:extLst>
          </p:cNvPr>
          <p:cNvSpPr txBox="1"/>
          <p:nvPr/>
        </p:nvSpPr>
        <p:spPr>
          <a:xfrm>
            <a:off x="827584" y="4386349"/>
            <a:ext cx="79568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농협</a:t>
            </a:r>
            <a:r>
              <a:rPr lang="en-US" altLang="ko-KR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) 355-0049-4309-13                         (</a:t>
            </a:r>
            <a:r>
              <a:rPr lang="ko-KR" alt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사</a:t>
            </a:r>
            <a:r>
              <a:rPr lang="en-US" altLang="ko-KR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ko-KR" alt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국제청년환경연합회</a:t>
            </a:r>
            <a:endParaRPr lang="en-US" altLang="ko-KR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06793-C157-15EB-5948-180E793DF0F5}"/>
              </a:ext>
            </a:extLst>
          </p:cNvPr>
          <p:cNvSpPr txBox="1"/>
          <p:nvPr/>
        </p:nvSpPr>
        <p:spPr>
          <a:xfrm>
            <a:off x="4530256" y="5661248"/>
            <a:ext cx="417646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기획재정부 기부금 지원단체</a:t>
            </a:r>
            <a:endParaRPr lang="en-US" altLang="ko-KR" sz="23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454059-9693-167B-12C9-1AC05D860BA6}"/>
              </a:ext>
            </a:extLst>
          </p:cNvPr>
          <p:cNvSpPr txBox="1"/>
          <p:nvPr/>
        </p:nvSpPr>
        <p:spPr>
          <a:xfrm>
            <a:off x="4519932" y="6027965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기부금 영수증 발급</a:t>
            </a:r>
            <a:r>
              <a:rPr lang="en-US" altLang="ko-K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ko-KR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endParaRPr lang="en-US" altLang="ko-KR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75699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2834496-1EA2-4390-A75A-1B7A0345333D}"/>
              </a:ext>
            </a:extLst>
          </p:cNvPr>
          <p:cNvSpPr txBox="1"/>
          <p:nvPr/>
        </p:nvSpPr>
        <p:spPr>
          <a:xfrm>
            <a:off x="2483768" y="2382485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                 </a:t>
            </a:r>
            <a:endParaRPr lang="en-US" altLang="ko-KR" sz="1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en-US" altLang="ko-KR" sz="1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   </a:t>
            </a:r>
            <a:r>
              <a:rPr lang="ko-KR" altLang="en-US" sz="5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감사합니다</a:t>
            </a:r>
            <a:r>
              <a:rPr lang="en-US" altLang="ko-KR" sz="5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endParaRPr lang="ko-KR" altLang="en-US" sz="5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6541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-2111375" y="3314700"/>
            <a:ext cx="9144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467544" y="2780928"/>
            <a:ext cx="8136904" cy="3484240"/>
            <a:chOff x="1676400" y="2579712"/>
            <a:chExt cx="6116638" cy="3124200"/>
          </a:xfrm>
        </p:grpSpPr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1676400" y="2579712"/>
              <a:ext cx="1468438" cy="457200"/>
            </a:xfrm>
            <a:prstGeom prst="bevel">
              <a:avLst>
                <a:gd name="adj" fmla="val 12500"/>
              </a:avLst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ko-KR" altLang="en-US" sz="1500" dirty="0" err="1">
                  <a:latin typeface="휴먼옛체" panose="02030504000101010101" pitchFamily="18" charset="-127"/>
                  <a:ea typeface="휴먼옛체" panose="02030504000101010101" pitchFamily="18" charset="-127"/>
                </a:rPr>
                <a:t>행사명</a:t>
              </a:r>
              <a:endParaRPr lang="ko-KR" altLang="en-US" sz="1500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9231" name="AutoShape 15"/>
            <p:cNvSpPr>
              <a:spLocks noChangeArrowheads="1"/>
            </p:cNvSpPr>
            <p:nvPr/>
          </p:nvSpPr>
          <p:spPr bwMode="auto">
            <a:xfrm>
              <a:off x="1676400" y="3113112"/>
              <a:ext cx="1468438" cy="457200"/>
            </a:xfrm>
            <a:prstGeom prst="bevel">
              <a:avLst>
                <a:gd name="adj" fmla="val 12500"/>
              </a:avLst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ko-KR" altLang="en-US" sz="1500" b="1" dirty="0" err="1">
                  <a:latin typeface="휴먼옛체" panose="02030504000101010101" pitchFamily="18" charset="-127"/>
                  <a:ea typeface="휴먼옛체" panose="02030504000101010101" pitchFamily="18" charset="-127"/>
                </a:rPr>
                <a:t>행사일시</a:t>
              </a:r>
              <a:endParaRPr lang="ko-KR" altLang="en-US" sz="1500" b="1" dirty="0">
                <a:latin typeface="휴먼옛체" panose="02030504000101010101" pitchFamily="18" charset="-127"/>
                <a:ea typeface="휴먼옛체" panose="02030504000101010101" pitchFamily="18" charset="-127"/>
              </a:endParaRPr>
            </a:p>
          </p:txBody>
        </p:sp>
        <p:sp>
          <p:nvSpPr>
            <p:cNvPr id="9232" name="AutoShape 16"/>
            <p:cNvSpPr>
              <a:spLocks noChangeArrowheads="1"/>
            </p:cNvSpPr>
            <p:nvPr/>
          </p:nvSpPr>
          <p:spPr bwMode="auto">
            <a:xfrm>
              <a:off x="1676400" y="3646512"/>
              <a:ext cx="1468438" cy="457200"/>
            </a:xfrm>
            <a:prstGeom prst="bevel">
              <a:avLst>
                <a:gd name="adj" fmla="val 12500"/>
              </a:avLst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ko-KR" altLang="en-US" sz="1500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행사장소</a:t>
              </a:r>
            </a:p>
          </p:txBody>
        </p:sp>
        <p:sp>
          <p:nvSpPr>
            <p:cNvPr id="9233" name="AutoShape 17"/>
            <p:cNvSpPr>
              <a:spLocks noChangeArrowheads="1"/>
            </p:cNvSpPr>
            <p:nvPr/>
          </p:nvSpPr>
          <p:spPr bwMode="auto">
            <a:xfrm>
              <a:off x="1676400" y="4179912"/>
              <a:ext cx="1468438" cy="457200"/>
            </a:xfrm>
            <a:prstGeom prst="bevel">
              <a:avLst>
                <a:gd name="adj" fmla="val 12500"/>
              </a:avLst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ko-KR" altLang="en-US" sz="1500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참석대상</a:t>
              </a:r>
            </a:p>
          </p:txBody>
        </p:sp>
        <p:sp>
          <p:nvSpPr>
            <p:cNvPr id="9234" name="AutoShape 18"/>
            <p:cNvSpPr>
              <a:spLocks noChangeArrowheads="1"/>
            </p:cNvSpPr>
            <p:nvPr/>
          </p:nvSpPr>
          <p:spPr bwMode="auto">
            <a:xfrm>
              <a:off x="1676400" y="4713312"/>
              <a:ext cx="1468438" cy="457200"/>
            </a:xfrm>
            <a:prstGeom prst="bevel">
              <a:avLst>
                <a:gd name="adj" fmla="val 12500"/>
              </a:avLst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ko-KR" altLang="en-US" sz="1500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행사내용</a:t>
              </a:r>
            </a:p>
          </p:txBody>
        </p:sp>
        <p:sp>
          <p:nvSpPr>
            <p:cNvPr id="9235" name="AutoShape 19"/>
            <p:cNvSpPr>
              <a:spLocks noChangeArrowheads="1"/>
            </p:cNvSpPr>
            <p:nvPr/>
          </p:nvSpPr>
          <p:spPr bwMode="auto">
            <a:xfrm>
              <a:off x="1676400" y="5246712"/>
              <a:ext cx="1468438" cy="457200"/>
            </a:xfrm>
            <a:prstGeom prst="bevel">
              <a:avLst>
                <a:gd name="adj" fmla="val 12500"/>
              </a:avLst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ko-KR" altLang="en-US" sz="1500" b="1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행사주최</a:t>
              </a:r>
            </a:p>
          </p:txBody>
        </p:sp>
        <p:sp>
          <p:nvSpPr>
            <p:cNvPr id="9237" name="AutoShape 21"/>
            <p:cNvSpPr>
              <a:spLocks noChangeArrowheads="1"/>
            </p:cNvSpPr>
            <p:nvPr/>
          </p:nvSpPr>
          <p:spPr bwMode="auto">
            <a:xfrm>
              <a:off x="3232150" y="2579712"/>
              <a:ext cx="4560888" cy="457200"/>
            </a:xfrm>
            <a:prstGeom prst="bevel">
              <a:avLst>
                <a:gd name="adj" fmla="val 12500"/>
              </a:avLst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 w="25400">
              <a:solidFill>
                <a:srgbClr val="F8F8F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2024 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국제청년환경연합 국토 순례 대행진</a:t>
              </a:r>
            </a:p>
          </p:txBody>
        </p:sp>
        <p:sp>
          <p:nvSpPr>
            <p:cNvPr id="9239" name="AutoShape 23"/>
            <p:cNvSpPr>
              <a:spLocks noChangeArrowheads="1"/>
            </p:cNvSpPr>
            <p:nvPr/>
          </p:nvSpPr>
          <p:spPr bwMode="auto">
            <a:xfrm>
              <a:off x="3232150" y="3113112"/>
              <a:ext cx="4560888" cy="457200"/>
            </a:xfrm>
            <a:prstGeom prst="bevel">
              <a:avLst>
                <a:gd name="adj" fmla="val 12500"/>
              </a:avLst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 w="25400">
              <a:solidFill>
                <a:srgbClr val="F8F8F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2024.8.15(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목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)~8.25(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화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) / 10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박 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11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일</a:t>
              </a:r>
            </a:p>
          </p:txBody>
        </p:sp>
        <p:sp>
          <p:nvSpPr>
            <p:cNvPr id="9240" name="AutoShape 24"/>
            <p:cNvSpPr>
              <a:spLocks noChangeArrowheads="1"/>
            </p:cNvSpPr>
            <p:nvPr/>
          </p:nvSpPr>
          <p:spPr bwMode="auto">
            <a:xfrm>
              <a:off x="3232150" y="3646512"/>
              <a:ext cx="4560888" cy="457200"/>
            </a:xfrm>
            <a:prstGeom prst="bevel">
              <a:avLst>
                <a:gd name="adj" fmla="val 12500"/>
              </a:avLst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 w="25400">
              <a:solidFill>
                <a:srgbClr val="F8F8F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고성 통일 전망대 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– 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임진각 평화누리 공원</a:t>
              </a:r>
            </a:p>
          </p:txBody>
        </p:sp>
        <p:sp>
          <p:nvSpPr>
            <p:cNvPr id="9241" name="AutoShape 25"/>
            <p:cNvSpPr>
              <a:spLocks noChangeArrowheads="1"/>
            </p:cNvSpPr>
            <p:nvPr/>
          </p:nvSpPr>
          <p:spPr bwMode="auto">
            <a:xfrm>
              <a:off x="3232150" y="4179912"/>
              <a:ext cx="4560888" cy="457200"/>
            </a:xfrm>
            <a:prstGeom prst="bevel">
              <a:avLst>
                <a:gd name="adj" fmla="val 12500"/>
              </a:avLst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 w="25400">
              <a:solidFill>
                <a:srgbClr val="F8F8F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대학생 및 청년 약 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1000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명 중 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200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명</a:t>
              </a:r>
            </a:p>
          </p:txBody>
        </p:sp>
        <p:sp>
          <p:nvSpPr>
            <p:cNvPr id="9242" name="AutoShape 26"/>
            <p:cNvSpPr>
              <a:spLocks noChangeArrowheads="1"/>
            </p:cNvSpPr>
            <p:nvPr/>
          </p:nvSpPr>
          <p:spPr bwMode="auto">
            <a:xfrm>
              <a:off x="3232150" y="4713312"/>
              <a:ext cx="4560888" cy="457200"/>
            </a:xfrm>
            <a:prstGeom prst="bevel">
              <a:avLst>
                <a:gd name="adj" fmla="val 12500"/>
              </a:avLst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 w="25400">
              <a:solidFill>
                <a:srgbClr val="F8F8F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안보 및 극기 국토 순례 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/ </a:t>
              </a:r>
              <a:r>
                <a:rPr lang="en-US" altLang="ko-KR" sz="1400" dirty="0" err="1">
                  <a:latin typeface="휴먼옛체" panose="02030504000101010101" pitchFamily="18" charset="-127"/>
                  <a:ea typeface="휴먼옛체" panose="02030504000101010101" pitchFamily="18" charset="-127"/>
                </a:rPr>
                <a:t>SDGs,EGS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 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개념교육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/ 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자살예방 캠페인</a:t>
              </a:r>
            </a:p>
          </p:txBody>
        </p:sp>
        <p:sp>
          <p:nvSpPr>
            <p:cNvPr id="9243" name="AutoShape 27"/>
            <p:cNvSpPr>
              <a:spLocks noChangeArrowheads="1"/>
            </p:cNvSpPr>
            <p:nvPr/>
          </p:nvSpPr>
          <p:spPr bwMode="auto">
            <a:xfrm>
              <a:off x="3232150" y="5246712"/>
              <a:ext cx="4560888" cy="457200"/>
            </a:xfrm>
            <a:prstGeom prst="bevel">
              <a:avLst>
                <a:gd name="adj" fmla="val 12500"/>
              </a:avLst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 w="25400">
              <a:solidFill>
                <a:srgbClr val="F8F8F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(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사</a:t>
              </a:r>
              <a:r>
                <a:rPr lang="en-US" altLang="ko-KR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) </a:t>
              </a:r>
              <a:r>
                <a:rPr lang="ko-KR" altLang="en-US" sz="1400" dirty="0">
                  <a:latin typeface="휴먼옛체" panose="02030504000101010101" pitchFamily="18" charset="-127"/>
                  <a:ea typeface="휴먼옛체" panose="02030504000101010101" pitchFamily="18" charset="-127"/>
                </a:rPr>
                <a:t>국제청년환경연합회</a:t>
              </a:r>
            </a:p>
          </p:txBody>
        </p:sp>
      </p:grp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76240" y="338804"/>
            <a:ext cx="2767567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행사 개요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537144" y="307492"/>
            <a:ext cx="6067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   2024 </a:t>
            </a:r>
            <a:r>
              <a:rPr lang="ko-KR" altLang="en-US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7876" y="1291968"/>
            <a:ext cx="8888248" cy="10216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ko-KR" sz="14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14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청소년 미래희망 프로젝트</a:t>
            </a:r>
            <a:r>
              <a:rPr lang="en-US" altLang="ko-KR" sz="14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14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는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청소년들이 극기 훈련과 안보 체험을 통해 강인한 정신력을 기르고</a:t>
            </a:r>
            <a:r>
              <a:rPr lang="en-US" altLang="ko-KR" sz="1400" b="1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en-US" altLang="ko-KR" sz="1400" b="1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SDGs</a:t>
            </a:r>
            <a:r>
              <a:rPr lang="en-US" altLang="ko-KR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지속가능발전목표</a:t>
            </a:r>
            <a:r>
              <a:rPr lang="en-US" altLang="ko-KR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와 </a:t>
            </a:r>
            <a:r>
              <a:rPr lang="en-US" altLang="ko-KR" sz="1400" b="1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ESG</a:t>
            </a:r>
            <a:r>
              <a:rPr lang="en-US" altLang="ko-KR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환경</a:t>
            </a:r>
            <a:r>
              <a:rPr lang="en-US" altLang="ko-KR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사회</a:t>
            </a:r>
            <a:r>
              <a:rPr lang="en-US" altLang="ko-KR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400" dirty="0" err="1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거버넌스</a:t>
            </a:r>
            <a:r>
              <a:rPr lang="en-US" altLang="ko-KR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의 중요성을 이해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하며</a:t>
            </a:r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청소년 </a:t>
            </a:r>
            <a:r>
              <a:rPr lang="ko-KR" altLang="en-US" sz="14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자살 예방 캠페인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을 통해 생명의 소중함을 인식하는 </a:t>
            </a:r>
            <a:r>
              <a:rPr lang="ko-KR" altLang="en-US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종합 미래 희망 프로그램입니다</a:t>
            </a:r>
            <a:r>
              <a:rPr lang="en-US" altLang="ko-KR" sz="14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endParaRPr lang="ko-KR" altLang="en-US" sz="1400" b="1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4626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-2111375" y="3314700"/>
            <a:ext cx="9144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776736" y="318412"/>
            <a:ext cx="611574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</a:t>
            </a:r>
            <a:r>
              <a:rPr lang="en-US" altLang="ko-KR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0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496" y="355345"/>
            <a:ext cx="252521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행사 개요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308223" y="1196752"/>
            <a:ext cx="8512249" cy="2277547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l"/>
            <a:endParaRPr lang="en-US" altLang="ko-KR" sz="12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28600" indent="-228600" algn="l">
              <a:buAutoNum type="arabicPeriod"/>
            </a:pP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개요</a:t>
            </a:r>
            <a:endParaRPr lang="en-US" altLang="ko-KR" sz="12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5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는 청년들이 극기 훈련과 안보 체험을 통해 강인한 정신력을 기르고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SDGs(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지속가능발전목표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와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ESG(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환경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사회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거버넌스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)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의 중요성을 이해하며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청소년 자살 예방 캠페인을 통해 생명의 소중함을 인식하는 종합 프로그램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2. </a:t>
            </a: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목표</a:t>
            </a:r>
            <a:endParaRPr lang="en-US" altLang="ko-KR" sz="12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5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강인한 정신력과 리더십 배양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극기 훈련과 안보 체험을 통해 청소년들의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자존감과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자신감을 높입니다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지속 가능한 발전 이해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SDGs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와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ESG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의 개념을 교육하고 실천 방안을 모색합니다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생명 존중 및 자살 예방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청소년 자살 예방 캠페인을 통해 정신 건강의 중요성을 강조하고 지원 체계를 강화합니다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08222" y="3581010"/>
            <a:ext cx="8512249" cy="2569934"/>
          </a:xfrm>
          <a:prstGeom prst="rect">
            <a:avLst/>
          </a:prstGeom>
          <a:ln>
            <a:solidFill>
              <a:srgbClr val="954F72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3. </a:t>
            </a: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프로그램 구성</a:t>
            </a:r>
            <a:endParaRPr lang="en-US" altLang="ko-KR" sz="1200" dirty="0">
              <a:solidFill>
                <a:srgbClr val="0000FF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en-US" altLang="ko-KR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3.1 </a:t>
            </a:r>
            <a:r>
              <a:rPr lang="ko-KR" altLang="en-US" sz="1200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극기 훈련 및 안보 체험극기 훈련 캠프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3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일간의 야외 캠프를 통해 체력 훈련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생존 기술 습득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팀워크 활동 등을 진행합니다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안보 체험 프로그램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군부대 견학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안보 교육 세미나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모의 군사 훈련 등을 통해 국가 안보의 중요성을 체험합니다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3.2 SDGs </a:t>
            </a:r>
            <a:r>
              <a:rPr lang="ko-KR" altLang="en-US" sz="1200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및 </a:t>
            </a:r>
            <a:r>
              <a:rPr lang="en-US" altLang="ko-KR" sz="1200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ESG </a:t>
            </a:r>
            <a:r>
              <a:rPr lang="ko-KR" altLang="en-US" sz="1200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교육워크숍 및 세미나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지속 가능한 발전 목표와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ESG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의 중요성을 주제로 전문가 초청 강연과 그룹 토론을 진행합니다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활동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청년들이 팀을 이루어 지역사회에서 실천할 수 있는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SDGs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및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ESG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관련 프로젝트를 기획하고 실행합니다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3.3 </a:t>
            </a:r>
            <a:r>
              <a:rPr lang="ko-KR" altLang="en-US" sz="1200" u="sng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청소년 자살 예방 캠페인정신 건강 교육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 전문가의 강의를 통해 청소년들이 스트레스 관리와 정신 건강 유지 방법을 배웁니다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자살 예방 워크숍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또래 상담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위기 상황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대처법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지원 기관 안내 등을 포함한 자살 예방 교육을 실시합니다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캠페인 활동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청소년들이 직접 참여하는 온라인 및 오프라인 캠페인을 통해 자살 예방 메시지를 널리 알립니다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endParaRPr lang="ko-KR" altLang="en-US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-2049711" y="3674740"/>
            <a:ext cx="9144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08222" y="332656"/>
            <a:ext cx="5415906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22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3. </a:t>
            </a:r>
            <a:r>
              <a:rPr lang="ko-KR" altLang="en-US" sz="22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행사 배경 및 기대효과</a:t>
            </a:r>
          </a:p>
        </p:txBody>
      </p:sp>
      <p:sp>
        <p:nvSpPr>
          <p:cNvPr id="2" name="모서리가 둥근 직사각형 1"/>
          <p:cNvSpPr/>
          <p:nvPr/>
        </p:nvSpPr>
        <p:spPr bwMode="auto">
          <a:xfrm>
            <a:off x="107505" y="1318929"/>
            <a:ext cx="1944215" cy="1269519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>
                <a:solidFill>
                  <a:srgbClr val="7030A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500" b="1" dirty="0">
                <a:solidFill>
                  <a:schemeClr val="accent6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극기 훈련 및 </a:t>
            </a:r>
            <a:endParaRPr lang="en-US" altLang="ko-KR" sz="1500" b="1" dirty="0">
              <a:solidFill>
                <a:schemeClr val="accent6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ko-KR" altLang="en-US" sz="1500" b="1" dirty="0">
                <a:solidFill>
                  <a:schemeClr val="accent6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안보 교육의 필요성</a:t>
            </a:r>
            <a:endParaRPr kumimoji="1" lang="ko-KR" altLang="en-US" sz="15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 bwMode="auto">
          <a:xfrm>
            <a:off x="107505" y="3084430"/>
            <a:ext cx="1942206" cy="1269519"/>
          </a:xfrm>
          <a:prstGeom prst="roundRect">
            <a:avLst/>
          </a:prstGeom>
          <a:solidFill>
            <a:schemeClr val="bg2">
              <a:alpha val="50000"/>
            </a:schemeClr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>
                <a:solidFill>
                  <a:srgbClr val="7030A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5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지속 가능한 발전의 </a:t>
            </a:r>
            <a:endParaRPr lang="en-US" altLang="ko-KR" sz="1500" b="1" dirty="0">
              <a:solidFill>
                <a:schemeClr val="accent2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ko-KR" altLang="en-US" sz="1500" b="1" dirty="0">
                <a:solidFill>
                  <a:schemeClr val="accent2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필요성</a:t>
            </a:r>
            <a:endParaRPr kumimoji="1" lang="ko-KR" altLang="en-US" sz="15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 bwMode="auto">
          <a:xfrm>
            <a:off x="107505" y="4901479"/>
            <a:ext cx="1942206" cy="1269519"/>
          </a:xfrm>
          <a:prstGeom prst="roundRect">
            <a:avLst/>
          </a:prstGeom>
          <a:solidFill>
            <a:schemeClr val="bg2">
              <a:alpha val="50000"/>
            </a:schemeClr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>
                <a:solidFill>
                  <a:srgbClr val="7030A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500" b="1" dirty="0">
                <a:solidFill>
                  <a:schemeClr val="accent1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청소년 정신 건강 </a:t>
            </a:r>
            <a:endParaRPr lang="en-US" altLang="ko-KR" sz="1500" b="1" dirty="0">
              <a:solidFill>
                <a:schemeClr val="accent1">
                  <a:lumMod val="50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ko-KR" altLang="en-US" sz="1500" b="1" dirty="0">
                <a:solidFill>
                  <a:schemeClr val="accent1">
                    <a:lumMod val="50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문제의 심각성</a:t>
            </a:r>
            <a:endParaRPr kumimoji="1" lang="ko-KR" altLang="en-US" sz="1500" b="1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2901992" y="1185299"/>
            <a:ext cx="5976664" cy="1424508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강인한 정신력 배양 </a:t>
            </a:r>
            <a:endParaRPr lang="en-US" altLang="ko-KR" sz="1200" dirty="0">
              <a:solidFill>
                <a:schemeClr val="accent2">
                  <a:lumMod val="7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현대 사회에서 청년들은 다양한 도전과 역경에 직면하고 있습니다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극기 훈련을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통해 강인한 정신력과 자존감을 기르는 것이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중요합니다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안보 의식 고취</a:t>
            </a:r>
            <a:endParaRPr lang="en-US" altLang="ko-KR" sz="1200" dirty="0">
              <a:solidFill>
                <a:schemeClr val="accent2">
                  <a:lumMod val="7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국가 안보의 중요성을 인식하고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책임감 있는 시민으로 성장하기 위해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청년들에게 안보 교육이 필요합니다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1" lang="ko-KR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AutoShape 13"/>
          <p:cNvSpPr>
            <a:spLocks noChangeArrowheads="1"/>
          </p:cNvSpPr>
          <p:nvPr/>
        </p:nvSpPr>
        <p:spPr bwMode="auto">
          <a:xfrm>
            <a:off x="2049711" y="3127210"/>
            <a:ext cx="583010" cy="1143000"/>
          </a:xfrm>
          <a:prstGeom prst="rightArrow">
            <a:avLst>
              <a:gd name="adj1" fmla="val 41667"/>
              <a:gd name="adj2" fmla="val 38889"/>
            </a:avLst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AutoShape 13"/>
          <p:cNvSpPr>
            <a:spLocks noChangeArrowheads="1"/>
          </p:cNvSpPr>
          <p:nvPr/>
        </p:nvSpPr>
        <p:spPr bwMode="auto">
          <a:xfrm>
            <a:off x="2049711" y="4928145"/>
            <a:ext cx="583010" cy="1143000"/>
          </a:xfrm>
          <a:prstGeom prst="rightArrow">
            <a:avLst>
              <a:gd name="adj1" fmla="val 41667"/>
              <a:gd name="adj2" fmla="val 38889"/>
            </a:avLst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직사각형 28"/>
          <p:cNvSpPr/>
          <p:nvPr/>
        </p:nvSpPr>
        <p:spPr bwMode="auto">
          <a:xfrm>
            <a:off x="2915816" y="2730386"/>
            <a:ext cx="5976664" cy="1802649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환경 및 사회 문제 </a:t>
            </a:r>
            <a:endParaRPr lang="en-US" altLang="ko-KR" sz="1200" dirty="0">
              <a:solidFill>
                <a:schemeClr val="accent2">
                  <a:lumMod val="7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기후 변화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환경 오염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사회적 불평등 등 지속 가능한 발전을 저해하는 다양한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문제들이 심각해지고 있습니다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청년들이 이러한 문제를 인식하고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해결을 위한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적극적인 참여가 필요합니다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SDGs</a:t>
            </a:r>
            <a:r>
              <a:rPr lang="ko-KR" altLang="en-US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와 </a:t>
            </a:r>
            <a:r>
              <a:rPr lang="en-US" altLang="ko-KR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ESG</a:t>
            </a:r>
            <a:r>
              <a:rPr lang="ko-KR" altLang="en-US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endParaRPr lang="en-US" altLang="ko-KR" sz="1200" dirty="0">
              <a:solidFill>
                <a:schemeClr val="accent2">
                  <a:lumMod val="7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UN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이 채택한 지속가능발전목표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(SDGs)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와 기업의 환경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사회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거버넌스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(ESG) </a:t>
            </a: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기준은 지속 가능한 미래를 위해 중요합니다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청년들에게 이러한 개념을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교육하고 실천 하도록 유도하는 것이 필요합니다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  <a:endParaRPr kumimoji="1" lang="ko-KR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0" name="직사각형 29"/>
          <p:cNvSpPr/>
          <p:nvPr/>
        </p:nvSpPr>
        <p:spPr bwMode="auto">
          <a:xfrm>
            <a:off x="2915816" y="4653614"/>
            <a:ext cx="5985078" cy="186113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endParaRPr lang="en-US" altLang="ko-KR" sz="1200" dirty="0">
              <a:solidFill>
                <a:schemeClr val="accent2">
                  <a:lumMod val="75000"/>
                </a:schemeClr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자살률 증가</a:t>
            </a:r>
            <a:r>
              <a:rPr lang="en-US" altLang="ko-KR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최근 몇 년간 청소년 자살률이 증가하고 있어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이를 예방하기 위한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적극적인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개입이 필요합니다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 문제는 청소년들 사이에서 중요한 이슈로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대두되고 있으며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스트레스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불안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우울증 등의 문제를 해결하기 위한 지원이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절실합니다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ko-KR" altLang="en-US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 지원 부족</a:t>
            </a:r>
            <a:r>
              <a:rPr lang="en-US" altLang="ko-KR" sz="1200" dirty="0">
                <a:solidFill>
                  <a:schemeClr val="accent2">
                    <a:lumMod val="75000"/>
                  </a:schemeClr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많은 청소년들이 정신 건강 문제를 겪고 있지만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이에 대한 이해와 지원이 부족한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상황입니다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이를 개선하기 위해 정신 건강 교육과 자살 예방 캠페인이 필요합니다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kumimoji="1" lang="ko-KR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" name="AutoShape 13">
            <a:extLst>
              <a:ext uri="{FF2B5EF4-FFF2-40B4-BE49-F238E27FC236}">
                <a16:creationId xmlns:a16="http://schemas.microsoft.com/office/drawing/2014/main" id="{D2265FC9-C0FE-54F4-F57B-6DFFD6D33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382189"/>
            <a:ext cx="583010" cy="1143000"/>
          </a:xfrm>
          <a:prstGeom prst="rightArrow">
            <a:avLst>
              <a:gd name="adj1" fmla="val 41667"/>
              <a:gd name="adj2" fmla="val 38889"/>
            </a:avLst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9378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5252" y="346422"/>
            <a:ext cx="252521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4.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목적 및 목표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2590468" y="309488"/>
            <a:ext cx="5664621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  2024 </a:t>
            </a:r>
            <a:r>
              <a:rPr lang="ko-KR" altLang="en-US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308224" y="1287338"/>
            <a:ext cx="8512248" cy="1092607"/>
          </a:xfrm>
          <a:prstGeom prst="rect">
            <a:avLst/>
          </a:prstGeom>
          <a:solidFill>
            <a:srgbClr val="F5F5F5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342900" indent="-342900" algn="l">
              <a:buAutoNum type="arabicPeriod"/>
            </a:pP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목적</a:t>
            </a:r>
            <a:endParaRPr lang="en-US" altLang="ko-KR" sz="14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12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  <a:r>
              <a:rPr lang="en-US" altLang="ko-KR" sz="12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"</a:t>
            </a:r>
            <a:r>
              <a:rPr lang="ko-KR" altLang="en-US" sz="12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는</a:t>
            </a: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청년들이 </a:t>
            </a: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강인한 정신력을 기르고</a:t>
            </a:r>
            <a:r>
              <a:rPr lang="en-US" altLang="ko-KR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지속 가능한 발전의 중요성을 이해하며</a:t>
            </a:r>
            <a:r>
              <a:rPr lang="en-US" altLang="ko-KR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건강을 증진시키는 것을 목적으로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이를 통해 청년들이 건강하고 행복한 삶을 살 수 있도록 돕고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책임감 있는 </a:t>
            </a:r>
            <a:r>
              <a:rPr lang="ko-KR" altLang="en-US" sz="12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미래의 주역으로 성장하도록 지원합니다</a:t>
            </a:r>
            <a:r>
              <a:rPr lang="en-US" altLang="ko-KR" sz="1200" dirty="0">
                <a:solidFill>
                  <a:srgbClr val="C00000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500" dirty="0">
              <a:solidFill>
                <a:srgbClr val="C00000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08224" y="2636912"/>
            <a:ext cx="8512248" cy="3493264"/>
          </a:xfrm>
          <a:prstGeom prst="rect">
            <a:avLst/>
          </a:prstGeom>
          <a:solidFill>
            <a:srgbClr val="F5F5F5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l"/>
            <a:endParaRPr lang="en-US" altLang="ko-KR" sz="1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2.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목표</a:t>
            </a:r>
            <a:endParaRPr lang="en-US" altLang="ko-KR" sz="14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10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2.1 </a:t>
            </a:r>
            <a:r>
              <a:rPr lang="ko-KR" altLang="en-US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강인한 정신력 및 리더십 배양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극기 훈련 및 팀워크 활동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극기 훈련을 통해 청년들이 자신의 한계를 극복하고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팀워크를 통해 협력과 리더십을 배양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안보 의식 고취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군부대 견학과 안보 체험을 통해 국가 안보의 중요성을 인식하고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책임감 있는 시민으로 성장 도모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4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2.2 </a:t>
            </a:r>
            <a:r>
              <a:rPr lang="ko-KR" altLang="en-US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지속 가능한 발전 이해</a:t>
            </a: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SDGs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및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ESG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교육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지속 가능한 발전 목표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(SDGs)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와 환경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사회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거버넌스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(ESG)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의 개념을 교육하여 청년들이 이러한 가치와 원칙을 이해하고 실천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기획 및 실행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청년들이 지역 사회에서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SDGs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및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ESG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와 관련된 프로젝트를 기획하고 실행함으로써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지속 가능한 발전에 기여하는 경험을 축적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2.3 </a:t>
            </a:r>
            <a:r>
              <a:rPr lang="ko-KR" altLang="en-US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 증진 및 자살 예방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 교육 및 지원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정신 건강 전문가의 강의를 통해 스트레스 관리와 정신 건강 유지 방법 교육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자살 예방 캠페인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또래 상담과 위기 상황 </a:t>
            </a:r>
            <a:r>
              <a:rPr lang="ko-KR" altLang="en-US" sz="1200" dirty="0" err="1">
                <a:latin typeface="휴먼옛체" panose="02030504000101010101" pitchFamily="18" charset="-127"/>
                <a:ea typeface="휴먼옛체" panose="02030504000101010101" pitchFamily="18" charset="-127"/>
              </a:rPr>
              <a:t>대처법을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포함한 자살 예방 교육을 실시하고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청소년들이 직접 참여하는 캠페인을 통해 생명의 소중함을 인식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0778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07504" y="321506"/>
            <a:ext cx="252521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4. </a:t>
            </a:r>
            <a:r>
              <a:rPr lang="ko-KR" altLang="en-US" sz="1500" b="1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행사 목적 및 목표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3059833" y="284573"/>
            <a:ext cx="6048672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2024 </a:t>
            </a:r>
            <a:r>
              <a:rPr lang="ko-KR" altLang="en-US" sz="2200" dirty="0">
                <a:solidFill>
                  <a:schemeClr val="bg1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청년 미래희망 프로젝트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247693" y="1268760"/>
            <a:ext cx="8648613" cy="4862870"/>
          </a:xfrm>
          <a:prstGeom prst="rect">
            <a:avLst/>
          </a:prstGeom>
          <a:solidFill>
            <a:srgbClr val="F5F5F5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l"/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3. </a:t>
            </a:r>
            <a:r>
              <a:rPr lang="ko-KR" altLang="en-US" sz="14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세부목표</a:t>
            </a:r>
            <a:endParaRPr lang="en-US" altLang="ko-KR" sz="14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3.1 </a:t>
            </a:r>
            <a:r>
              <a:rPr lang="ko-KR" altLang="en-US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프로그램 참여 및 만족도</a:t>
            </a:r>
            <a:endParaRPr lang="en-US" altLang="ko-KR" sz="1200" u="sng" dirty="0">
              <a:solidFill>
                <a:schemeClr val="accent6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ko-KR" altLang="en-US" sz="1200" dirty="0">
              <a:solidFill>
                <a:schemeClr val="accent6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참여 청년 수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프로그램에 참여하는 청년 수를 목표로 설정하고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다양한 홍보 활동을 통해 참여독려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참여율 및 만족도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프로그램에 참여한 청년들의 만족도를 조사하여 프로그램의 효과성 평가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3.2 </a:t>
            </a:r>
            <a:r>
              <a:rPr lang="ko-KR" altLang="en-US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학습 및 적용</a:t>
            </a:r>
            <a:endParaRPr lang="en-US" altLang="ko-KR" sz="1200" u="sng" dirty="0">
              <a:solidFill>
                <a:schemeClr val="accent6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en-US" altLang="ko-KR" sz="1200" dirty="0">
              <a:solidFill>
                <a:schemeClr val="accent6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지식습득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SDGs, ESG,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 등 주요 교육 내용에 대한 청년들의 이해도를 평가합니다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프로젝트 성과 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청년들이 기획한 프로젝트의 성과를 평가하고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우수한 프로젝트를 시상합니다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3.3 </a:t>
            </a:r>
            <a:r>
              <a:rPr lang="ko-KR" altLang="en-US" sz="1200" u="sng" dirty="0">
                <a:solidFill>
                  <a:schemeClr val="accent6"/>
                </a:solidFill>
                <a:latin typeface="휴먼옛체" panose="02030504000101010101" pitchFamily="18" charset="-127"/>
                <a:ea typeface="휴먼옛체" panose="02030504000101010101" pitchFamily="18" charset="-127"/>
              </a:rPr>
              <a:t>지속 가능한 지원체계 구축</a:t>
            </a:r>
            <a:endParaRPr lang="en-US" altLang="ko-KR" sz="1200" u="sng" dirty="0">
              <a:solidFill>
                <a:schemeClr val="accent6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endParaRPr lang="en-US" altLang="ko-KR" sz="1200" dirty="0">
              <a:solidFill>
                <a:schemeClr val="accent6"/>
              </a:solidFill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후속 지원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정신 건강과 관련된 지속적인 상담 및 지원 체계를 구축하여 청년들이 필요할 때 언제든지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         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도움을 받을 수 있도록 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협력 네트워크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: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교육 기관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정부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비영리 단체 등과의 협력을 통해 지속 가능한 프로그램 운영을 위한 </a:t>
            </a:r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algn="l"/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               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네트워크를 구축합니다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pPr algn="l"/>
            <a:endParaRPr lang="en-US" altLang="ko-KR" sz="12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본 프로젝트는 청년들의 강인한 정신력 배양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지속 가능한 발전 이해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,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정신 건강 증진 및 자살 예방을 목표로 하여 종합적인 지원을 제공합니다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 </a:t>
            </a:r>
            <a:r>
              <a:rPr lang="ko-KR" altLang="en-US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이를 통해 청년들이 건강하고 책임감 있는 미래의 주역으로 성장할 수 있도록 돕고자 합니다</a:t>
            </a:r>
            <a:r>
              <a:rPr lang="en-US" altLang="ko-KR" sz="12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.</a:t>
            </a:r>
          </a:p>
          <a:p>
            <a:endParaRPr lang="en-US" altLang="ko-KR" sz="500" dirty="0">
              <a:latin typeface="휴먼옛체" panose="02030504000101010101" pitchFamily="18" charset="-127"/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1861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6">
            <a:lumMod val="20000"/>
            <a:lumOff val="80000"/>
          </a:schemeClr>
        </a:solidFill>
        <a:ln w="19050">
          <a:solidFill>
            <a:srgbClr val="00B050"/>
          </a:solidFill>
        </a:ln>
        <a:effectLst/>
      </a:spPr>
      <a:bodyPr wrap="square">
        <a:spAutoFit/>
      </a:bodyPr>
      <a:lstStyle>
        <a:defPPr algn="ctr">
          <a:lnSpc>
            <a:spcPct val="90000"/>
          </a:lnSpc>
          <a:defRPr sz="2500" dirty="0" smtClean="0">
            <a:latin typeface="휴먼옛체" panose="02030504000101010101" pitchFamily="18" charset="-127"/>
            <a:ea typeface="휴먼옛체" panose="02030504000101010101" pitchFamily="18" charset="-127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27064</TotalTime>
  <Words>4188</Words>
  <Application>Microsoft Office PowerPoint</Application>
  <PresentationFormat>화면 슬라이드 쇼(4:3)</PresentationFormat>
  <Paragraphs>877</Paragraphs>
  <Slides>47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62" baseType="lpstr">
      <vt:lpstr>HY각헤드라인B</vt:lpstr>
      <vt:lpstr>HY견고딕</vt:lpstr>
      <vt:lpstr>HY헤드라인M</vt:lpstr>
      <vt:lpstr>굴림</vt:lpstr>
      <vt:lpstr>NanumGothic</vt:lpstr>
      <vt:lpstr>맑은 고딕</vt:lpstr>
      <vt:lpstr>문체부 제목 돋음체</vt:lpstr>
      <vt:lpstr>-윤고딕130</vt:lpstr>
      <vt:lpstr>휴먼새내기체</vt:lpstr>
      <vt:lpstr>휴먼옛체</vt:lpstr>
      <vt:lpstr>Arial</vt:lpstr>
      <vt:lpstr>Times New Roman</vt:lpstr>
      <vt:lpstr>Verdana</vt:lpstr>
      <vt:lpstr>Wingdings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(주)인비닷컴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WE대한민국 청년단</dc:creator>
  <cp:lastModifiedBy>MyCom</cp:lastModifiedBy>
  <cp:revision>207</cp:revision>
  <cp:lastPrinted>2024-07-01T03:47:53Z</cp:lastPrinted>
  <dcterms:created xsi:type="dcterms:W3CDTF">2008-05-29T01:44:11Z</dcterms:created>
  <dcterms:modified xsi:type="dcterms:W3CDTF">2024-07-04T04:30:40Z</dcterms:modified>
</cp:coreProperties>
</file>